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9" r:id="rId4"/>
    <p:sldId id="274" r:id="rId5"/>
    <p:sldId id="275" r:id="rId6"/>
    <p:sldId id="278" r:id="rId7"/>
    <p:sldId id="280" r:id="rId8"/>
    <p:sldId id="281" r:id="rId9"/>
    <p:sldId id="282" r:id="rId10"/>
    <p:sldId id="284" r:id="rId11"/>
    <p:sldId id="285" r:id="rId12"/>
    <p:sldId id="286" r:id="rId13"/>
    <p:sldId id="289" r:id="rId14"/>
    <p:sldId id="288" r:id="rId15"/>
    <p:sldId id="260" r:id="rId16"/>
  </p:sldIdLst>
  <p:sldSz cx="9144000" cy="6858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1369" autoAdjust="0"/>
    <p:restoredTop sz="99275" autoAdjust="0"/>
  </p:normalViewPr>
  <p:slideViewPr>
    <p:cSldViewPr snapToGrid="0" showGuides="1">
      <p:cViewPr varScale="1">
        <p:scale>
          <a:sx n="110" d="100"/>
          <a:sy n="110" d="100"/>
        </p:scale>
        <p:origin x="176" y="7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45B4-3786-4209-B3D5-7EA22DA06327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77DF4-9ACD-41E0-A211-A34CFC876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45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CFCE43F-4CAA-4805-AAA1-7D15D39854D8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F82EE599-D779-4680-A793-6FE7A507F1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82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hyperlink" Target="https://youtu.be/_OR5OTV0g9Y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9" y="1265179"/>
            <a:ext cx="9144000" cy="4713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73" y="1629270"/>
            <a:ext cx="8905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Foodweb</a:t>
            </a:r>
            <a:r>
              <a:rPr lang="en-A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responses to hydrologic regimes in floodplain rivers</a:t>
            </a:r>
            <a:endParaRPr lang="en-A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" y="5245299"/>
            <a:ext cx="5992453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AU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Darren  Ryder</a:t>
            </a:r>
            <a:r>
              <a:rPr lang="en-AU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 </a:t>
            </a:r>
            <a:r>
              <a:rPr lang="en-AU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Gawne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Rolls, </a:t>
            </a: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Darren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Baldwin, </a:t>
            </a: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Nick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Bond, </a:t>
            </a: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Rebecca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Lester, Barbara Robson, </a:t>
            </a: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 </a:t>
            </a:r>
            <a:r>
              <a:rPr lang="en-A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Thompson</a:t>
            </a:r>
            <a:endParaRPr lang="en-A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9267" y="1220865"/>
            <a:ext cx="9084733" cy="511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200" i="1" dirty="0" smtClean="0"/>
              <a:t>3. Can </a:t>
            </a:r>
            <a:r>
              <a:rPr lang="en-AU" sz="2200" i="1" dirty="0"/>
              <a:t>we incorporate </a:t>
            </a:r>
            <a:r>
              <a:rPr lang="en-AU" sz="2200" i="1" dirty="0" err="1"/>
              <a:t>foodweb</a:t>
            </a:r>
            <a:r>
              <a:rPr lang="en-AU" sz="2200" i="1" dirty="0"/>
              <a:t> attributes into routine monitoring?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9" y="2106571"/>
            <a:ext cx="4788660" cy="3591495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33" y="2049969"/>
            <a:ext cx="2475542" cy="3704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0842" y="330215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200" dirty="0" smtClean="0"/>
              <a:t>=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39807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853" y="3864654"/>
            <a:ext cx="3262822" cy="244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636" y="4021411"/>
            <a:ext cx="3412067" cy="2559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640" y="634435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118" y="6591155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73900" y="6430420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4206" y="1195797"/>
            <a:ext cx="9084733" cy="695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+mj-lt"/>
              <a:buAutoNum type="arabicPeriod" startAt="3"/>
            </a:pPr>
            <a:r>
              <a:rPr lang="en-AU" sz="2200" i="1" dirty="0" smtClean="0"/>
              <a:t>Requires </a:t>
            </a:r>
            <a:r>
              <a:rPr lang="en-AU" sz="2200" i="1" dirty="0" smtClean="0"/>
              <a:t>a framework for </a:t>
            </a:r>
            <a:r>
              <a:rPr lang="en-AU" sz="2200" i="1" dirty="0" smtClean="0"/>
              <a:t>linking </a:t>
            </a:r>
            <a:r>
              <a:rPr lang="en-AU" sz="2200" i="1" dirty="0" err="1" smtClean="0"/>
              <a:t>foodweb</a:t>
            </a:r>
            <a:r>
              <a:rPr lang="en-AU" sz="2200" i="1" dirty="0"/>
              <a:t> </a:t>
            </a:r>
            <a:r>
              <a:rPr lang="en-AU" sz="2200" i="1" dirty="0" smtClean="0"/>
              <a:t>and population-level </a:t>
            </a:r>
            <a:r>
              <a:rPr lang="en-AU" sz="2200" i="1" dirty="0" smtClean="0"/>
              <a:t>responses to flow</a:t>
            </a:r>
            <a:endParaRPr lang="en-AU" sz="2200" i="1" dirty="0"/>
          </a:p>
        </p:txBody>
      </p:sp>
      <p:pic>
        <p:nvPicPr>
          <p:cNvPr id="19" name="Picture 2" descr="S:\Synergy\Projects\14ARMNRM\14ARMNRM-0001 Gwydir LTIM Stage 2\Fieldwork\Fisheries pics\DSCN027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54" y="1962708"/>
            <a:ext cx="3345543" cy="25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256" y="1891612"/>
            <a:ext cx="3335181" cy="250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648" y="6232894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2" y="197334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18661" y="6318956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3336" y="1194356"/>
            <a:ext cx="863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AU" sz="2400" i="1" dirty="0" smtClean="0"/>
              <a:t>How </a:t>
            </a:r>
            <a:r>
              <a:rPr lang="en-AU" sz="2400" i="1" dirty="0"/>
              <a:t>can flow be used to create times or places that can </a:t>
            </a:r>
            <a:r>
              <a:rPr lang="en-AU" sz="2400" i="1" dirty="0" smtClean="0"/>
              <a:t>underpin successful fish </a:t>
            </a:r>
            <a:r>
              <a:rPr lang="en-AU" sz="2400" i="1" dirty="0"/>
              <a:t>and bird </a:t>
            </a:r>
            <a:r>
              <a:rPr lang="en-AU" sz="2400" i="1" dirty="0" smtClean="0"/>
              <a:t>recruitment?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3" y="2217488"/>
            <a:ext cx="9017772" cy="33541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857" y="5806809"/>
            <a:ext cx="8997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Rolls </a:t>
            </a:r>
            <a:r>
              <a:rPr lang="en-AU" sz="1200" i="1" dirty="0" smtClean="0"/>
              <a:t>et al. </a:t>
            </a:r>
            <a:r>
              <a:rPr lang="en-AU" sz="1200" dirty="0" smtClean="0"/>
              <a:t>2017</a:t>
            </a:r>
            <a:r>
              <a:rPr lang="en-AU" sz="1200" dirty="0"/>
              <a:t>. A framework for evaluating food-web responses to hydrological manipulations in riverine </a:t>
            </a:r>
            <a:r>
              <a:rPr lang="en-AU" sz="1200" dirty="0" smtClean="0"/>
              <a:t>systems. </a:t>
            </a:r>
            <a:r>
              <a:rPr lang="en-AU" sz="1200" i="1" dirty="0" smtClean="0"/>
              <a:t>J. </a:t>
            </a:r>
            <a:r>
              <a:rPr lang="en-AU" sz="1200" i="1" dirty="0" err="1" smtClean="0"/>
              <a:t>Env</a:t>
            </a:r>
            <a:r>
              <a:rPr lang="en-AU" sz="1200" i="1" dirty="0" smtClean="0"/>
              <a:t> Management</a:t>
            </a:r>
            <a:r>
              <a:rPr lang="en-AU" sz="1200" dirty="0" smtClean="0"/>
              <a:t>, 203.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567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62" y="197334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3" y="1212902"/>
            <a:ext cx="3724123" cy="4759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82" y="1635206"/>
            <a:ext cx="45017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AU" sz="2200" dirty="0" smtClean="0"/>
              <a:t>Environmental Water and Knowledge Research – </a:t>
            </a:r>
            <a:r>
              <a:rPr lang="en-AU" sz="2200" dirty="0" err="1" smtClean="0"/>
              <a:t>Foodweb</a:t>
            </a:r>
            <a:r>
              <a:rPr lang="en-AU" sz="2200" dirty="0" smtClean="0"/>
              <a:t> Theme</a:t>
            </a:r>
          </a:p>
          <a:p>
            <a:pPr marL="914400" lvl="1" indent="-457200">
              <a:buFont typeface="+mj-lt"/>
              <a:buAutoNum type="arabicPeriod"/>
            </a:pPr>
            <a:endParaRPr lang="en-AU" sz="2200" dirty="0" smtClean="0"/>
          </a:p>
          <a:p>
            <a:pPr marL="541338" lvl="1" indent="-363538">
              <a:buFont typeface="+mj-lt"/>
              <a:buAutoNum type="arabicPeriod"/>
            </a:pPr>
            <a:r>
              <a:rPr lang="en-AU" sz="2200" dirty="0" smtClean="0"/>
              <a:t>Improve </a:t>
            </a:r>
            <a:r>
              <a:rPr lang="en-AU" sz="2200" dirty="0" smtClean="0"/>
              <a:t>understanding </a:t>
            </a:r>
            <a:r>
              <a:rPr lang="en-AU" sz="2200" dirty="0"/>
              <a:t>of hydrological drivers of trophic dynamics </a:t>
            </a:r>
          </a:p>
          <a:p>
            <a:pPr marL="541338" lvl="1" indent="-363538">
              <a:buFont typeface="+mj-lt"/>
              <a:buAutoNum type="arabicPeriod"/>
            </a:pPr>
            <a:r>
              <a:rPr lang="en-AU" sz="2200" dirty="0" smtClean="0"/>
              <a:t>Capacity to </a:t>
            </a:r>
            <a:r>
              <a:rPr lang="en-AU" sz="2200" dirty="0" smtClean="0"/>
              <a:t>analyse and model </a:t>
            </a:r>
            <a:r>
              <a:rPr lang="en-AU" sz="2200" dirty="0"/>
              <a:t>trophic dynamics</a:t>
            </a:r>
          </a:p>
          <a:p>
            <a:pPr marL="541338" lvl="1" indent="-363538">
              <a:buFont typeface="+mj-lt"/>
              <a:buAutoNum type="arabicPeriod"/>
            </a:pPr>
            <a:r>
              <a:rPr lang="en-AU" sz="2200" dirty="0" smtClean="0"/>
              <a:t>Incorporate </a:t>
            </a:r>
            <a:r>
              <a:rPr lang="en-AU" sz="2200" dirty="0" err="1" smtClean="0"/>
              <a:t>foodweb</a:t>
            </a:r>
            <a:r>
              <a:rPr lang="en-AU" sz="2200" dirty="0" smtClean="0"/>
              <a:t> </a:t>
            </a:r>
            <a:r>
              <a:rPr lang="en-AU" sz="2200" dirty="0"/>
              <a:t>attributes into </a:t>
            </a:r>
            <a:r>
              <a:rPr lang="en-AU" sz="2200" dirty="0" smtClean="0"/>
              <a:t>monitoring</a:t>
            </a:r>
            <a:endParaRPr lang="en-AU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052485" y="1749817"/>
            <a:ext cx="260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chemeClr val="bg1"/>
                </a:solidFill>
              </a:rPr>
              <a:t>Nutritional landscapes</a:t>
            </a:r>
            <a:endParaRPr lang="en-A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9724"/>
            <a:ext cx="9147991" cy="51853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13" y="6318957"/>
            <a:ext cx="2119060" cy="472207"/>
          </a:xfrm>
          <a:prstGeom prst="rect">
            <a:avLst/>
          </a:prstGeom>
        </p:spPr>
      </p:pic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3210" y="6405019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W:\knowledge-exchange\LOGOS\CSIRO\2013\CSIRO_Grad_RGB_h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799" y="5231211"/>
            <a:ext cx="1010144" cy="1010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pic>
        <p:nvPicPr>
          <p:cNvPr id="13" name="Picture 4" descr="W:\knowledge-exchange\LOGOS\La Trobe University\2013\LTU_BRAND_H_RGB hire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812" y="5479910"/>
            <a:ext cx="1949494" cy="5648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xtLst/>
        </p:spPr>
      </p:pic>
      <p:pic>
        <p:nvPicPr>
          <p:cNvPr id="15" name="Picture 2" descr="\\Stafffiles.win.canberra.edu.au\Homes$\s614515\My Pictures\UC &amp; MDFRC Logo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9887" y="5313953"/>
            <a:ext cx="1771632" cy="8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7" y="4506423"/>
            <a:ext cx="1211263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422" y="5479910"/>
            <a:ext cx="1784804" cy="576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188" y="6405019"/>
            <a:ext cx="5386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hlinkClick r:id="rId12"/>
              </a:rPr>
              <a:t>EWKR </a:t>
            </a:r>
            <a:r>
              <a:rPr lang="en-AU" dirty="0" err="1" smtClean="0">
                <a:latin typeface="Calibri" panose="020F0502020204030204" pitchFamily="34" charset="0"/>
                <a:hlinkClick r:id="rId12"/>
              </a:rPr>
              <a:t>Foodweb</a:t>
            </a:r>
            <a:r>
              <a:rPr lang="en-AU" dirty="0" smtClean="0">
                <a:latin typeface="Calibri" panose="020F0502020204030204" pitchFamily="34" charset="0"/>
                <a:hlinkClick r:id="rId12"/>
              </a:rPr>
              <a:t> Video: https</a:t>
            </a:r>
            <a:r>
              <a:rPr lang="en-AU" dirty="0">
                <a:latin typeface="Calibri" panose="020F0502020204030204" pitchFamily="34" charset="0"/>
                <a:hlinkClick r:id="rId12"/>
              </a:rPr>
              <a:t>://youtu.be/_OR5OTV0g9Y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3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2" t="7975"/>
          <a:stretch/>
        </p:blipFill>
        <p:spPr>
          <a:xfrm>
            <a:off x="5614" y="0"/>
            <a:ext cx="913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49250" y="259292"/>
            <a:ext cx="78867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Disturbance for community composition and </a:t>
            </a:r>
            <a:r>
              <a:rPr lang="en-AU" dirty="0" smtClean="0"/>
              <a:t>dynamics </a:t>
            </a:r>
            <a:endParaRPr lang="en-AU" dirty="0" smtClean="0"/>
          </a:p>
          <a:p>
            <a:r>
              <a:rPr lang="en-AU" dirty="0" smtClean="0"/>
              <a:t>Provide cues for major life-history </a:t>
            </a:r>
            <a:r>
              <a:rPr lang="en-AU" dirty="0" smtClean="0"/>
              <a:t>events </a:t>
            </a:r>
            <a:endParaRPr lang="en-AU" dirty="0" smtClean="0"/>
          </a:p>
          <a:p>
            <a:r>
              <a:rPr lang="en-AU" dirty="0" smtClean="0"/>
              <a:t>Influence </a:t>
            </a:r>
            <a:r>
              <a:rPr lang="en-AU" dirty="0" err="1" smtClean="0"/>
              <a:t>foodwebs</a:t>
            </a:r>
            <a:r>
              <a:rPr lang="en-AU" dirty="0" smtClean="0"/>
              <a:t> </a:t>
            </a:r>
            <a:r>
              <a:rPr lang="en-AU" dirty="0" smtClean="0"/>
              <a:t>and energetics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5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057" y="1382138"/>
            <a:ext cx="533651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Murray-Darling Basin Environmental Water Knowledge and Research (EWKR)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Research to support environmental watering: a collaborative approach in the MDB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Funded through the Australian Governments Commonwealth Environmental Water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dirty="0" smtClean="0"/>
              <a:t>Four </a:t>
            </a:r>
            <a:r>
              <a:rPr lang="en-AU" sz="2000" dirty="0"/>
              <a:t>themes:</a:t>
            </a:r>
          </a:p>
          <a:p>
            <a:pPr marL="541338" lvl="1" indent="-269875">
              <a:buFont typeface="Arial" panose="020B0604020202020204" pitchFamily="34" charset="0"/>
              <a:buChar char="•"/>
            </a:pPr>
            <a:r>
              <a:rPr lang="en-AU" sz="2000" dirty="0"/>
              <a:t>Vegetation</a:t>
            </a:r>
          </a:p>
          <a:p>
            <a:pPr marL="541338" lvl="1" indent="-269875">
              <a:buFont typeface="Arial" panose="020B0604020202020204" pitchFamily="34" charset="0"/>
              <a:buChar char="•"/>
            </a:pPr>
            <a:r>
              <a:rPr lang="en-AU" sz="2000" dirty="0"/>
              <a:t>Fish</a:t>
            </a:r>
          </a:p>
          <a:p>
            <a:pPr marL="541338" lvl="1" indent="-269875">
              <a:buFont typeface="Arial" panose="020B0604020202020204" pitchFamily="34" charset="0"/>
              <a:buChar char="•"/>
            </a:pPr>
            <a:r>
              <a:rPr lang="en-AU" sz="2000" dirty="0"/>
              <a:t>Water birds</a:t>
            </a:r>
          </a:p>
          <a:p>
            <a:pPr marL="541338" lvl="1" indent="-269875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Food webs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595" y="3550326"/>
            <a:ext cx="3288320" cy="2503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333" y="1299406"/>
            <a:ext cx="3106553" cy="41773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55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/>
          <a:stretch/>
        </p:blipFill>
        <p:spPr>
          <a:xfrm>
            <a:off x="-1" y="2997201"/>
            <a:ext cx="9146433" cy="3860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4206" y="1369414"/>
            <a:ext cx="9084733" cy="146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+mj-lt"/>
              <a:buAutoNum type="arabicPeriod"/>
            </a:pPr>
            <a:r>
              <a:rPr lang="en-AU" sz="2400" dirty="0" smtClean="0"/>
              <a:t>How does hydrology drive trophic dynamics?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AU" sz="2400" dirty="0" smtClean="0"/>
              <a:t>How can we analyse trophic dynamics?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AU" sz="2400" dirty="0" smtClean="0"/>
              <a:t>Can we incorporate </a:t>
            </a:r>
            <a:r>
              <a:rPr lang="en-AU" sz="2400" dirty="0" err="1" smtClean="0"/>
              <a:t>foodweb</a:t>
            </a:r>
            <a:r>
              <a:rPr lang="en-AU" sz="2400" dirty="0" smtClean="0"/>
              <a:t> attributes into routine monitoring?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918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4206" y="1195796"/>
            <a:ext cx="9084733" cy="146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+mj-lt"/>
              <a:buAutoNum type="arabicPeriod"/>
            </a:pPr>
            <a:endParaRPr lang="en-AU" sz="2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383" y="2314684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Models:</a:t>
            </a:r>
          </a:p>
          <a:p>
            <a:pPr lvl="1"/>
            <a:r>
              <a:rPr lang="en-AU" sz="2200" dirty="0" smtClean="0"/>
              <a:t>River continuum concept, Flow pulse concept, Serial discontinuity concept, Riverine productivity model, River wave concept, Riverine ecosystem synthesis, Reciprocal provisioning model, Hydraulic food chain models</a:t>
            </a:r>
          </a:p>
          <a:p>
            <a:endParaRPr lang="en-AU" dirty="0" smtClean="0"/>
          </a:p>
        </p:txBody>
      </p:sp>
      <p:sp>
        <p:nvSpPr>
          <p:cNvPr id="3" name="Rectangle 2"/>
          <p:cNvSpPr/>
          <p:nvPr/>
        </p:nvSpPr>
        <p:spPr>
          <a:xfrm>
            <a:off x="285750" y="1276456"/>
            <a:ext cx="8499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AU" sz="2800" i="1" dirty="0"/>
              <a:t>How does hydrology drive trophic dynamics</a:t>
            </a:r>
            <a:r>
              <a:rPr lang="en-AU" sz="2800" i="1" dirty="0" smtClean="0"/>
              <a:t>?</a:t>
            </a:r>
            <a:endParaRPr lang="en-AU" sz="2800" i="1" dirty="0"/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02" y="3734335"/>
            <a:ext cx="3841445" cy="24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67" y="2225028"/>
            <a:ext cx="2929632" cy="16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4206" y="1195796"/>
            <a:ext cx="9084733" cy="146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+mj-lt"/>
              <a:buAutoNum type="arabicPeriod"/>
            </a:pPr>
            <a:endParaRPr lang="en-AU" sz="2200" dirty="0"/>
          </a:p>
        </p:txBody>
      </p:sp>
      <p:sp>
        <p:nvSpPr>
          <p:cNvPr id="3" name="Rectangle 2"/>
          <p:cNvSpPr/>
          <p:nvPr/>
        </p:nvSpPr>
        <p:spPr>
          <a:xfrm>
            <a:off x="285750" y="1276456"/>
            <a:ext cx="8499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>
              <a:buFont typeface="+mj-lt"/>
              <a:buAutoNum type="arabicPeriod"/>
            </a:pPr>
            <a:r>
              <a:rPr lang="en-AU" sz="2800" i="1" dirty="0"/>
              <a:t>How does hydrology drive trophic dynamics?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095"/>
          <a:stretch/>
        </p:blipFill>
        <p:spPr>
          <a:xfrm>
            <a:off x="410678" y="2570923"/>
            <a:ext cx="8249845" cy="3449861"/>
          </a:xfrm>
          <a:prstGeom prst="rect">
            <a:avLst/>
          </a:prstGeom>
        </p:spPr>
      </p:pic>
      <p:pic>
        <p:nvPicPr>
          <p:cNvPr id="20" name="Content Placeholder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973" y="3694141"/>
            <a:ext cx="1436914" cy="884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228" y="3694141"/>
            <a:ext cx="1189023" cy="891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0358" y="3618753"/>
            <a:ext cx="1390165" cy="8842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676" y="2016509"/>
            <a:ext cx="8189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/>
              <a:t>A </a:t>
            </a:r>
            <a:r>
              <a:rPr lang="en-AU" sz="2400" dirty="0" smtClean="0"/>
              <a:t>conceptual shift to consider </a:t>
            </a:r>
            <a:r>
              <a:rPr lang="en-AU" sz="2400" i="1" dirty="0" smtClean="0"/>
              <a:t>Ecosystem Energetics </a:t>
            </a:r>
            <a:r>
              <a:rPr lang="en-AU" sz="2400" dirty="0" smtClean="0"/>
              <a:t>within a spatially and/or temporally dynamic </a:t>
            </a:r>
            <a:r>
              <a:rPr lang="en-AU" sz="2400" i="1" dirty="0" smtClean="0"/>
              <a:t>Nutritional Landscape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242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392" y="6264915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73900" y="637583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161" y="174171"/>
            <a:ext cx="4181295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373" y="352931"/>
            <a:ext cx="2059062" cy="497874"/>
          </a:xfrm>
          <a:prstGeom prst="rect">
            <a:avLst/>
          </a:prstGeom>
        </p:spPr>
      </p:pic>
      <p:pic>
        <p:nvPicPr>
          <p:cNvPr id="10" name="Picture 33" descr="CEWO_logoStacked_Med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9" y="253313"/>
            <a:ext cx="1764903" cy="69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4206" y="1195797"/>
            <a:ext cx="9084733" cy="5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200" i="1" dirty="0" smtClean="0"/>
              <a:t>2. How have </a:t>
            </a:r>
            <a:r>
              <a:rPr lang="en-AU" sz="2200" i="1" dirty="0"/>
              <a:t>we </a:t>
            </a:r>
            <a:r>
              <a:rPr lang="en-AU" sz="2200" i="1" dirty="0" smtClean="0"/>
              <a:t>analysed </a:t>
            </a:r>
            <a:r>
              <a:rPr lang="en-AU" sz="2200" i="1" dirty="0"/>
              <a:t>trophic dynamics?</a:t>
            </a:r>
          </a:p>
        </p:txBody>
      </p:sp>
      <p:pic>
        <p:nvPicPr>
          <p:cNvPr id="12" name="Picture 2" descr="http://ars.els-cdn.com/content/image/1-s2.0-S0043135417306048-gr3_lrg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468" y="1629762"/>
            <a:ext cx="6076882" cy="422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623" y="5890013"/>
            <a:ext cx="8274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Robson </a:t>
            </a:r>
            <a:r>
              <a:rPr lang="en-AU" sz="1200" i="1" dirty="0" smtClean="0"/>
              <a:t>et al</a:t>
            </a:r>
            <a:r>
              <a:rPr lang="en-AU" sz="1200" dirty="0" smtClean="0"/>
              <a:t>. 2017. Modelling </a:t>
            </a:r>
            <a:r>
              <a:rPr lang="en-AU" sz="1200" dirty="0"/>
              <a:t>food-web mediated effects of hydrological variability and environmental </a:t>
            </a:r>
            <a:r>
              <a:rPr lang="en-AU" sz="1200" dirty="0" smtClean="0"/>
              <a:t>flows. </a:t>
            </a:r>
            <a:r>
              <a:rPr lang="en-AU" sz="1200" i="1" dirty="0" smtClean="0"/>
              <a:t>Water Research</a:t>
            </a:r>
            <a:r>
              <a:rPr lang="en-AU" sz="1200" dirty="0" smtClean="0"/>
              <a:t>, 124.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445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873" y="6420594"/>
            <a:ext cx="8274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Robson </a:t>
            </a:r>
            <a:r>
              <a:rPr lang="en-AU" sz="1200" i="1" dirty="0" smtClean="0"/>
              <a:t>et al</a:t>
            </a:r>
            <a:r>
              <a:rPr lang="en-AU" sz="1200" dirty="0" smtClean="0"/>
              <a:t>. 2017. Modelling </a:t>
            </a:r>
            <a:r>
              <a:rPr lang="en-AU" sz="1200" dirty="0"/>
              <a:t>food-web mediated effects of hydrological variability and environmental </a:t>
            </a:r>
            <a:r>
              <a:rPr lang="en-AU" sz="1200" dirty="0" smtClean="0"/>
              <a:t>flows. </a:t>
            </a:r>
            <a:r>
              <a:rPr lang="en-AU" sz="1200" i="1" dirty="0" smtClean="0"/>
              <a:t>Water Research</a:t>
            </a:r>
            <a:r>
              <a:rPr lang="en-AU" sz="1200" dirty="0" smtClean="0"/>
              <a:t>, 124.</a:t>
            </a:r>
            <a:endParaRPr lang="en-AU" sz="1200" dirty="0"/>
          </a:p>
        </p:txBody>
      </p:sp>
      <p:pic>
        <p:nvPicPr>
          <p:cNvPr id="13" name="Picture 2" descr="http://ars.els-cdn.com/content/image/1-s2.0-S0043135417306048-gr1_lr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82" y="1380523"/>
            <a:ext cx="8163233" cy="492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-67867" y="478166"/>
            <a:ext cx="9084733" cy="5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200" i="1" dirty="0" smtClean="0"/>
              <a:t>2. How should we </a:t>
            </a:r>
            <a:r>
              <a:rPr lang="en-AU" sz="2200" i="1" dirty="0" smtClean="0"/>
              <a:t>analyse and model </a:t>
            </a:r>
            <a:r>
              <a:rPr lang="en-AU" sz="2200" i="1" dirty="0"/>
              <a:t>trophic dynamics?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5603389" y="817255"/>
            <a:ext cx="286678" cy="5660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7834" y="1270369"/>
            <a:ext cx="413517" cy="4644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957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457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Darren Ryder</cp:lastModifiedBy>
  <cp:revision>61</cp:revision>
  <cp:lastPrinted>2017-09-17T02:38:38Z</cp:lastPrinted>
  <dcterms:created xsi:type="dcterms:W3CDTF">2016-07-18T05:53:10Z</dcterms:created>
  <dcterms:modified xsi:type="dcterms:W3CDTF">2017-09-19T01:54:35Z</dcterms:modified>
</cp:coreProperties>
</file>