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Lst>
  <p:notesMasterIdLst>
    <p:notesMasterId r:id="rId17"/>
  </p:notesMasterIdLst>
  <p:sldIdLst>
    <p:sldId id="265" r:id="rId8"/>
    <p:sldId id="274" r:id="rId9"/>
    <p:sldId id="266" r:id="rId10"/>
    <p:sldId id="273" r:id="rId11"/>
    <p:sldId id="269" r:id="rId12"/>
    <p:sldId id="270" r:id="rId13"/>
    <p:sldId id="272" r:id="rId14"/>
    <p:sldId id="262" r:id="rId15"/>
    <p:sldId id="26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46B"/>
    <a:srgbClr val="1268BD"/>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2" autoAdjust="0"/>
    <p:restoredTop sz="71936" autoAdjust="0"/>
  </p:normalViewPr>
  <p:slideViewPr>
    <p:cSldViewPr snapToGrid="0" showGuides="1">
      <p:cViewPr varScale="1">
        <p:scale>
          <a:sx n="85" d="100"/>
          <a:sy n="85" d="100"/>
        </p:scale>
        <p:origin x="2244" y="90"/>
      </p:cViewPr>
      <p:guideLst>
        <p:guide pos="2880"/>
        <p:guide orient="horz" pos="2160"/>
      </p:guideLst>
    </p:cSldViewPr>
  </p:slideViewPr>
  <p:notesTextViewPr>
    <p:cViewPr>
      <p:scale>
        <a:sx n="1" d="1"/>
        <a:sy n="1" d="1"/>
      </p:scale>
      <p:origin x="0" y="0"/>
    </p:cViewPr>
  </p:notesTextViewPr>
  <p:notesViewPr>
    <p:cSldViewPr snapToGrid="0">
      <p:cViewPr varScale="1">
        <p:scale>
          <a:sx n="56" d="100"/>
          <a:sy n="56" d="100"/>
        </p:scale>
        <p:origin x="-282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D30573-3470-4E28-9220-95FC4ED578BB}" type="datetimeFigureOut">
              <a:rPr lang="en-AU" smtClean="0"/>
              <a:t>31/08/2017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32221F-2013-4117-9BDF-818AB918F59E}" type="slidenum">
              <a:rPr lang="en-AU" smtClean="0"/>
              <a:t>‹#›</a:t>
            </a:fld>
            <a:endParaRPr lang="en-AU"/>
          </a:p>
        </p:txBody>
      </p:sp>
    </p:spTree>
    <p:extLst>
      <p:ext uri="{BB962C8B-B14F-4D97-AF65-F5344CB8AC3E}">
        <p14:creationId xmlns:p14="http://schemas.microsoft.com/office/powerpoint/2010/main" val="2733232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Objectives</a:t>
            </a:r>
            <a:r>
              <a:rPr lang="en-AU" baseline="0" dirty="0"/>
              <a:t> </a:t>
            </a:r>
          </a:p>
          <a:p>
            <a:pPr marL="171450" indent="-171450">
              <a:buFont typeface="Arial" panose="020B0604020202020204" pitchFamily="34" charset="0"/>
              <a:buChar char="•"/>
            </a:pPr>
            <a:r>
              <a:rPr lang="en-AU" dirty="0"/>
              <a:t>This is high</a:t>
            </a:r>
            <a:r>
              <a:rPr lang="en-AU" baseline="0" dirty="0"/>
              <a:t> level </a:t>
            </a:r>
          </a:p>
          <a:p>
            <a:pPr marL="171450" indent="-171450">
              <a:buFont typeface="Arial" panose="020B0604020202020204" pitchFamily="34" charset="0"/>
              <a:buChar char="•"/>
            </a:pPr>
            <a:r>
              <a:rPr lang="en-AU" baseline="0" dirty="0"/>
              <a:t>Acknowledge draws on work by many others </a:t>
            </a:r>
          </a:p>
          <a:p>
            <a:pPr marL="171450" indent="-171450">
              <a:buFont typeface="Arial" panose="020B0604020202020204" pitchFamily="34" charset="0"/>
              <a:buChar char="•"/>
            </a:pPr>
            <a:r>
              <a:rPr lang="en-AU" baseline="0" dirty="0"/>
              <a:t>My role is umbrella </a:t>
            </a:r>
          </a:p>
        </p:txBody>
      </p:sp>
      <p:sp>
        <p:nvSpPr>
          <p:cNvPr id="4" name="Slide Number Placeholder 3"/>
          <p:cNvSpPr>
            <a:spLocks noGrp="1"/>
          </p:cNvSpPr>
          <p:nvPr>
            <p:ph type="sldNum" sz="quarter" idx="10"/>
          </p:nvPr>
        </p:nvSpPr>
        <p:spPr/>
        <p:txBody>
          <a:bodyPr/>
          <a:lstStyle/>
          <a:p>
            <a:fld id="{6232221F-2013-4117-9BDF-818AB918F59E}" type="slidenum">
              <a:rPr lang="en-AU" smtClean="0"/>
              <a:t>1</a:t>
            </a:fld>
            <a:endParaRPr lang="en-AU"/>
          </a:p>
        </p:txBody>
      </p:sp>
    </p:spTree>
    <p:extLst>
      <p:ext uri="{BB962C8B-B14F-4D97-AF65-F5344CB8AC3E}">
        <p14:creationId xmlns:p14="http://schemas.microsoft.com/office/powerpoint/2010/main" val="383512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Werribee</a:t>
            </a:r>
            <a:r>
              <a:rPr lang="en-US" dirty="0"/>
              <a:t> River originates in the Wombat State Forest on the Great Dividing Range, and flows for about 110 </a:t>
            </a:r>
            <a:r>
              <a:rPr lang="en-US" dirty="0" err="1"/>
              <a:t>kilometres</a:t>
            </a:r>
            <a:r>
              <a:rPr lang="en-US" dirty="0"/>
              <a:t> </a:t>
            </a:r>
            <a:r>
              <a:rPr lang="en-US" sz="1200" dirty="0">
                <a:latin typeface="Arial" panose="020B0604020202020204" pitchFamily="34" charset="0"/>
                <a:cs typeface="Arial" panose="020B0604020202020204" pitchFamily="34" charset="0"/>
              </a:rPr>
              <a:t> (~68 miles)</a:t>
            </a:r>
            <a:r>
              <a:rPr lang="en-US" dirty="0"/>
              <a:t> south-east via Ballan, Bacchus March and </a:t>
            </a:r>
            <a:r>
              <a:rPr lang="en-US" dirty="0" err="1"/>
              <a:t>Werribee</a:t>
            </a:r>
            <a:r>
              <a:rPr lang="en-US" dirty="0"/>
              <a:t> to the north-western shores of Port Phillip Bay.</a:t>
            </a:r>
          </a:p>
          <a:p>
            <a:r>
              <a:rPr lang="en-US" dirty="0"/>
              <a:t>Basalt plains dominate geology in the catchment, and the climate is regarded as temperate. Annual rainfall ranges from about 1000 </a:t>
            </a:r>
            <a:r>
              <a:rPr lang="en-US" dirty="0" err="1"/>
              <a:t>millimetres</a:t>
            </a:r>
            <a:r>
              <a:rPr lang="en-US" dirty="0"/>
              <a:t> at the headwaters to about 450 </a:t>
            </a:r>
            <a:r>
              <a:rPr lang="en-US" dirty="0" err="1"/>
              <a:t>millimetres</a:t>
            </a:r>
            <a:r>
              <a:rPr lang="en-US" dirty="0"/>
              <a:t> on the plains near Melton and </a:t>
            </a:r>
            <a:r>
              <a:rPr lang="en-US" dirty="0" err="1"/>
              <a:t>Werribee</a:t>
            </a:r>
            <a:r>
              <a:rPr lang="en-US" dirty="0"/>
              <a:t>. These plains form part of Victoria’s western volcanic plains grassland ecosystem (now highly fragmented), which lie in the rain shadow of the Otway Ranges and are the driest area south of the Great Divide in Victoria.</a:t>
            </a:r>
          </a:p>
          <a:p>
            <a:endParaRPr lang="en-AU" dirty="0"/>
          </a:p>
          <a:p>
            <a:r>
              <a:rPr lang="en-US" dirty="0"/>
              <a:t>Two-thirds of the catchment has been cleared for agriculture, particularly dry land grazing. Significant areas (about 5%) have been </a:t>
            </a:r>
            <a:r>
              <a:rPr lang="en-US" dirty="0" err="1"/>
              <a:t>urbanised</a:t>
            </a:r>
            <a:r>
              <a:rPr lang="en-US" dirty="0"/>
              <a:t> (such as </a:t>
            </a:r>
            <a:r>
              <a:rPr lang="en-US" dirty="0" err="1"/>
              <a:t>Werribee</a:t>
            </a:r>
            <a:r>
              <a:rPr lang="en-US" dirty="0"/>
              <a:t>, Melton and Bacchus Marsh), with additional areas set aside for low-cost housing. Only</a:t>
            </a:r>
          </a:p>
          <a:p>
            <a:r>
              <a:rPr lang="en-US" dirty="0"/>
              <a:t>one-quarter of the catchment retains natural forest elements.</a:t>
            </a:r>
          </a:p>
          <a:p>
            <a:r>
              <a:rPr lang="en-US" dirty="0"/>
              <a:t>The lower </a:t>
            </a:r>
            <a:r>
              <a:rPr lang="en-US" dirty="0" err="1"/>
              <a:t>Werribee</a:t>
            </a:r>
            <a:r>
              <a:rPr lang="en-US" dirty="0"/>
              <a:t> River flows through market gardens in </a:t>
            </a:r>
            <a:r>
              <a:rPr lang="en-US" dirty="0" err="1"/>
              <a:t>Werribee</a:t>
            </a:r>
            <a:r>
              <a:rPr lang="en-US" dirty="0"/>
              <a:t> South, with considerable areas of the catchment also used for open space and recreation (such as golf courses) and housing. Land clearing and </a:t>
            </a:r>
            <a:r>
              <a:rPr lang="en-US" dirty="0" err="1"/>
              <a:t>urbanisation</a:t>
            </a:r>
            <a:r>
              <a:rPr lang="en-US" dirty="0"/>
              <a:t> have contributed to</a:t>
            </a:r>
          </a:p>
          <a:p>
            <a:r>
              <a:rPr lang="en-US" dirty="0"/>
              <a:t>widespread erosion, increased nutrient levels and salinity, and loss of habitat for aquatic life.</a:t>
            </a:r>
          </a:p>
          <a:p>
            <a:endParaRPr lang="en-US" dirty="0"/>
          </a:p>
          <a:p>
            <a:r>
              <a:rPr lang="en-US" b="1" dirty="0"/>
              <a:t>VEWH View </a:t>
            </a:r>
          </a:p>
          <a:p>
            <a:r>
              <a:rPr lang="en-US" dirty="0"/>
              <a:t>http://www.vewh.vic.gov.au/rivers-and-wetlands/central-region/werribee-river</a:t>
            </a:r>
          </a:p>
          <a:p>
            <a:r>
              <a:rPr lang="en-AU" dirty="0"/>
              <a:t>http://www.vewh.vic.gov.au/rivers-and-wetlands/central-region</a:t>
            </a:r>
          </a:p>
        </p:txBody>
      </p:sp>
      <p:sp>
        <p:nvSpPr>
          <p:cNvPr id="4" name="Slide Number Placeholder 3"/>
          <p:cNvSpPr>
            <a:spLocks noGrp="1"/>
          </p:cNvSpPr>
          <p:nvPr>
            <p:ph type="sldNum" sz="quarter" idx="10"/>
          </p:nvPr>
        </p:nvSpPr>
        <p:spPr/>
        <p:txBody>
          <a:bodyPr/>
          <a:lstStyle/>
          <a:p>
            <a:fld id="{6232221F-2013-4117-9BDF-818AB918F59E}" type="slidenum">
              <a:rPr lang="en-AU" smtClean="0"/>
              <a:t>2</a:t>
            </a:fld>
            <a:endParaRPr lang="en-AU"/>
          </a:p>
        </p:txBody>
      </p:sp>
    </p:spTree>
    <p:extLst>
      <p:ext uri="{BB962C8B-B14F-4D97-AF65-F5344CB8AC3E}">
        <p14:creationId xmlns:p14="http://schemas.microsoft.com/office/powerpoint/2010/main" val="2512866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1. Regulated</a:t>
            </a:r>
            <a:r>
              <a:rPr lang="en-AU" baseline="0" dirty="0"/>
              <a:t> </a:t>
            </a:r>
            <a:r>
              <a:rPr lang="en-AU" dirty="0"/>
              <a:t>System </a:t>
            </a:r>
          </a:p>
          <a:p>
            <a:pPr marL="0" indent="0">
              <a:buFont typeface="Arial" panose="020B0604020202020204" pitchFamily="34" charset="0"/>
              <a:buNone/>
            </a:pPr>
            <a:r>
              <a:rPr lang="en-AU" dirty="0"/>
              <a:t>2. Components include</a:t>
            </a:r>
          </a:p>
          <a:p>
            <a:pPr marL="171450" indent="-171450">
              <a:buFont typeface="Arial" panose="020B0604020202020204" pitchFamily="34" charset="0"/>
              <a:buChar char="•"/>
            </a:pPr>
            <a:r>
              <a:rPr lang="en-AU" dirty="0"/>
              <a:t>Werribee</a:t>
            </a:r>
            <a:r>
              <a:rPr lang="en-AU" baseline="0" dirty="0"/>
              <a:t> Gorge</a:t>
            </a:r>
          </a:p>
          <a:p>
            <a:pPr marL="171450" indent="-171450">
              <a:buFont typeface="Arial" panose="020B0604020202020204" pitchFamily="34" charset="0"/>
              <a:buChar char="•"/>
            </a:pPr>
            <a:r>
              <a:rPr lang="en-AU" baseline="0" dirty="0"/>
              <a:t>Major Storages</a:t>
            </a:r>
          </a:p>
          <a:p>
            <a:pPr marL="628650" lvl="1" indent="-171450">
              <a:buFont typeface="Arial" panose="020B0604020202020204" pitchFamily="34" charset="0"/>
              <a:buChar char="•"/>
            </a:pPr>
            <a:r>
              <a:rPr lang="en-AU" baseline="0" dirty="0" err="1"/>
              <a:t>Pykes</a:t>
            </a:r>
            <a:r>
              <a:rPr lang="en-AU" baseline="0" dirty="0"/>
              <a:t> Creek Reservoir</a:t>
            </a:r>
          </a:p>
          <a:p>
            <a:pPr marL="628650" lvl="1" indent="-171450">
              <a:buFont typeface="Arial" panose="020B0604020202020204" pitchFamily="34" charset="0"/>
              <a:buChar char="•"/>
            </a:pPr>
            <a:r>
              <a:rPr lang="en-AU" baseline="0" dirty="0"/>
              <a:t>Merrimu Reservoir</a:t>
            </a:r>
          </a:p>
          <a:p>
            <a:pPr marL="628650" lvl="1" indent="-171450">
              <a:buFont typeface="Arial" panose="020B0604020202020204" pitchFamily="34" charset="0"/>
              <a:buChar char="•"/>
            </a:pPr>
            <a:r>
              <a:rPr lang="en-AU" baseline="0" dirty="0"/>
              <a:t>Melton Reservoir</a:t>
            </a:r>
          </a:p>
          <a:p>
            <a:pPr marL="171450" indent="-171450">
              <a:buFont typeface="Arial" panose="020B0604020202020204" pitchFamily="34" charset="0"/>
              <a:buChar char="•"/>
            </a:pPr>
            <a:r>
              <a:rPr lang="en-AU" baseline="0" dirty="0"/>
              <a:t>Bacchus Marsh Irrigation District</a:t>
            </a:r>
          </a:p>
          <a:p>
            <a:pPr marL="171450" indent="-171450">
              <a:buFont typeface="Arial" panose="020B0604020202020204" pitchFamily="34" charset="0"/>
              <a:buChar char="•"/>
            </a:pPr>
            <a:r>
              <a:rPr lang="en-AU" baseline="0" dirty="0"/>
              <a:t>Werribee Irrigation District</a:t>
            </a:r>
          </a:p>
          <a:p>
            <a:pPr marL="171450" indent="-171450">
              <a:buFont typeface="Arial" panose="020B0604020202020204" pitchFamily="34" charset="0"/>
              <a:buChar char="•"/>
            </a:pPr>
            <a:r>
              <a:rPr lang="en-AU" baseline="0" dirty="0"/>
              <a:t>Weirs and Diversion Weirs as shown</a:t>
            </a:r>
          </a:p>
          <a:p>
            <a:pPr marL="171450" indent="-171450">
              <a:buFont typeface="Arial" panose="020B0604020202020204" pitchFamily="34" charset="0"/>
              <a:buChar char="•"/>
            </a:pPr>
            <a:r>
              <a:rPr lang="en-AU" baseline="0" dirty="0"/>
              <a:t>Port Phillip Bay</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Priority environmental flow reaches  = Reach 6 (downstream of Lake Merrimu), Reach 9 (within Werribee), Estuary</a:t>
            </a:r>
            <a:endParaRPr lang="en-AU" dirty="0"/>
          </a:p>
        </p:txBody>
      </p:sp>
      <p:sp>
        <p:nvSpPr>
          <p:cNvPr id="4" name="Slide Number Placeholder 3"/>
          <p:cNvSpPr>
            <a:spLocks noGrp="1"/>
          </p:cNvSpPr>
          <p:nvPr>
            <p:ph type="sldNum" sz="quarter" idx="10"/>
          </p:nvPr>
        </p:nvSpPr>
        <p:spPr/>
        <p:txBody>
          <a:bodyPr/>
          <a:lstStyle/>
          <a:p>
            <a:fld id="{6232221F-2013-4117-9BDF-818AB918F59E}" type="slidenum">
              <a:rPr lang="en-AU" smtClean="0"/>
              <a:t>3</a:t>
            </a:fld>
            <a:endParaRPr lang="en-AU"/>
          </a:p>
        </p:txBody>
      </p:sp>
    </p:spTree>
    <p:extLst>
      <p:ext uri="{BB962C8B-B14F-4D97-AF65-F5344CB8AC3E}">
        <p14:creationId xmlns:p14="http://schemas.microsoft.com/office/powerpoint/2010/main" val="2512866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Climate Change</a:t>
            </a:r>
          </a:p>
          <a:p>
            <a:pPr marL="628650" lvl="1" indent="-171450">
              <a:buFont typeface="Arial" panose="020B0604020202020204" pitchFamily="34" charset="0"/>
              <a:buChar char="•"/>
            </a:pPr>
            <a:r>
              <a:rPr lang="en-AU" dirty="0"/>
              <a:t>Drying Climate</a:t>
            </a:r>
          </a:p>
          <a:p>
            <a:pPr marL="628650" lvl="1" indent="-171450">
              <a:buFont typeface="Arial" panose="020B0604020202020204" pitchFamily="34" charset="0"/>
              <a:buChar char="•"/>
            </a:pPr>
            <a:r>
              <a:rPr lang="en-AU" dirty="0"/>
              <a:t>Increase</a:t>
            </a:r>
            <a:r>
              <a:rPr lang="en-AU" baseline="0" dirty="0"/>
              <a:t> in extreme events</a:t>
            </a:r>
            <a:endParaRPr lang="en-AU" dirty="0"/>
          </a:p>
          <a:p>
            <a:pPr marL="171450" indent="-171450">
              <a:buFont typeface="Arial" panose="020B0604020202020204" pitchFamily="34" charset="0"/>
              <a:buChar char="•"/>
            </a:pPr>
            <a:r>
              <a:rPr lang="en-AU" dirty="0"/>
              <a:t>Growing</a:t>
            </a:r>
            <a:r>
              <a:rPr lang="en-AU" baseline="0" dirty="0"/>
              <a:t> Urban Development</a:t>
            </a:r>
          </a:p>
          <a:p>
            <a:pPr marL="171450" indent="-171450">
              <a:buFont typeface="Arial" panose="020B0604020202020204" pitchFamily="34" charset="0"/>
              <a:buChar char="•"/>
            </a:pPr>
            <a:r>
              <a:rPr lang="en-AU" baseline="0" dirty="0"/>
              <a:t>Irrigation </a:t>
            </a:r>
            <a:r>
              <a:rPr lang="en-AU" baseline="0"/>
              <a:t>demand expressed increases </a:t>
            </a:r>
            <a:r>
              <a:rPr lang="en-AU" baseline="0" dirty="0"/>
              <a:t>in dry climate</a:t>
            </a:r>
          </a:p>
        </p:txBody>
      </p:sp>
      <p:sp>
        <p:nvSpPr>
          <p:cNvPr id="4" name="Slide Number Placeholder 3"/>
          <p:cNvSpPr>
            <a:spLocks noGrp="1"/>
          </p:cNvSpPr>
          <p:nvPr>
            <p:ph type="sldNum" sz="quarter" idx="10"/>
          </p:nvPr>
        </p:nvSpPr>
        <p:spPr/>
        <p:txBody>
          <a:bodyPr/>
          <a:lstStyle/>
          <a:p>
            <a:fld id="{6232221F-2013-4117-9BDF-818AB918F59E}" type="slidenum">
              <a:rPr lang="en-AU" smtClean="0"/>
              <a:t>4</a:t>
            </a:fld>
            <a:endParaRPr lang="en-AU"/>
          </a:p>
        </p:txBody>
      </p:sp>
    </p:spTree>
    <p:extLst>
      <p:ext uri="{BB962C8B-B14F-4D97-AF65-F5344CB8AC3E}">
        <p14:creationId xmlns:p14="http://schemas.microsoft.com/office/powerpoint/2010/main" val="1140914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31/08/2017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31/08/2017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31/08/2017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31/08/2017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31/08/2017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31/08/2017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31/08/2017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31/08/2017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31/08/2017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31/08/2017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31/08/2017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31/08/2017</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www.google.com.au/url?sa=i&amp;rct=j&amp;q=&amp;esrc=s&amp;source=images&amp;cd=&amp;cad=rja&amp;uact=8&amp;ved=0ahUKEwjz3LPn3PbVAhULu7wKHesoDEUQjRwIBw&amp;url=http://sustainability.ceres.org.au/resource/how-resourcesmart-aussi-vic-connects-to-melbourne-waters-educational-resources/&amp;psig=AFQjCNE0n0WUHD83pRLvobXY5jH_7I4xag&amp;ust=1503899606650284" TargetMode="External"/><Relationship Id="rId13" Type="http://schemas.openxmlformats.org/officeDocument/2006/relationships/image" Target="../media/image8.jpeg"/><Relationship Id="rId18" Type="http://schemas.openxmlformats.org/officeDocument/2006/relationships/hyperlink" Target="https://www.google.com.au/url?sa=i&amp;rct=j&amp;q=&amp;esrc=s&amp;source=images&amp;cd=&amp;cad=rja&amp;uact=8&amp;ved=0ahUKEwix04-T4_bVAhXHebwKHbfrDwUQjRwIBw&amp;url=https://arrc.com.au/edition-35-restoring-rivers-and-wetlands-to-life/&amp;psig=AFQjCNGrW4nikBRka1qNUH3oFPLZD3z5IA&amp;ust=1503901318251265" TargetMode="External"/><Relationship Id="rId26" Type="http://schemas.openxmlformats.org/officeDocument/2006/relationships/hyperlink" Target="https://www.google.com.au/url?sa=i&amp;rct=j&amp;q=&amp;esrc=s&amp;source=images&amp;cd=&amp;cad=rja&amp;uact=8&amp;ved=0ahUKEwiKuqCQ_fbVAhXLmJQKHROTCq4QjRwIBw&amp;url=https://aware1.com.au/&amp;psig=AFQjCNGO2fPrMbW-B0ahTHiA3Y3seGEIzg&amp;ust=1503908291244274" TargetMode="External"/><Relationship Id="rId3" Type="http://schemas.openxmlformats.org/officeDocument/2006/relationships/image" Target="../media/image1.png"/><Relationship Id="rId21" Type="http://schemas.openxmlformats.org/officeDocument/2006/relationships/hyperlink" Target="https://www.google.com.au/url?sa=i&amp;rct=j&amp;q=&amp;esrc=s&amp;source=images&amp;cd=&amp;cad=rja&amp;uact=8&amp;ved=0ahUKEwjstrDv6vbVAhXFS7wKHVcJB5QQjRwIBw&amp;url=https://plus.google.com/%2BThinkwinAu&amp;psig=AFQjCNFO2X3BMotXk8AKZ27r6PEOtnLGig&amp;ust=1503903382351837" TargetMode="External"/><Relationship Id="rId7" Type="http://schemas.openxmlformats.org/officeDocument/2006/relationships/image" Target="../media/image4.png"/><Relationship Id="rId12" Type="http://schemas.openxmlformats.org/officeDocument/2006/relationships/hyperlink" Target="https://www.google.com.au/url?sa=i&amp;rct=j&amp;q=&amp;esrc=s&amp;source=images&amp;cd=&amp;cad=rja&amp;uact=8&amp;ved=0ahUKEwi03MHk3_bVAhVJVZQKHdvPBJIQjRwIBw&amp;url=https://youth.moorabool.vic.gov.au/directory/moorabool-shire-council-maternal-and-child-health-bacchus-marsh&amp;psig=AFQjCNE-VFW54fPe6V5thf_fQmXFw75nXQ&amp;ust=1503900163349468" TargetMode="External"/><Relationship Id="rId17" Type="http://schemas.openxmlformats.org/officeDocument/2006/relationships/image" Target="../media/image10.jpeg"/><Relationship Id="rId25" Type="http://schemas.openxmlformats.org/officeDocument/2006/relationships/image" Target="../media/image13.jpeg"/><Relationship Id="rId2" Type="http://schemas.openxmlformats.org/officeDocument/2006/relationships/notesSlide" Target="../notesSlides/notesSlide2.xml"/><Relationship Id="rId16" Type="http://schemas.openxmlformats.org/officeDocument/2006/relationships/hyperlink" Target="http://www.google.com.au/url?sa=i&amp;rct=j&amp;q=&amp;esrc=s&amp;source=images&amp;cd=&amp;cad=rja&amp;uact=8&amp;ved=0ahUKEwj1p7SQ4PbVAhVCjJQKHXkbAMsQjRwIBw&amp;url=http://www.starweekly.com.au/news/calls-for-a-united-approach-to-wyndham-growth/&amp;psig=AFQjCNEkZKG3O2w-Gp73VGHKLcfv-7LnsA&amp;ust=1503900494870703" TargetMode="External"/><Relationship Id="rId20" Type="http://schemas.openxmlformats.org/officeDocument/2006/relationships/hyperlink" Target="http://www.google.com.au/url?sa=i&amp;rct=j&amp;q=&amp;esrc=s&amp;source=images&amp;cd=&amp;cad=rja&amp;uact=8&amp;ved=0ahUKEwi0uumx6vbVAhXGq5QKHWITDbAQjRwIBw&amp;url=http://www.westernwater.com.au/&amp;psig=AFQjCNEjKYmWphX3zIjh90v6H1kf0QZ8rQ&amp;ust=1503903238757204" TargetMode="External"/><Relationship Id="rId29"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hyperlink" Target="http://www.google.com.au/url?sa=i&amp;rct=j&amp;q=&amp;esrc=s&amp;source=images&amp;cd=&amp;cad=rja&amp;uact=8&amp;ved=0ahUKEwjzrqTM3PbVAhWCKpQKHTa5D5AQjRwIBw&amp;url=http://www.srw.com.au/&amp;psig=AFQjCNFBf5GVRMV0nKzZUGQ29Ze3m8E8Ug&amp;ust=1503899558764721" TargetMode="External"/><Relationship Id="rId11" Type="http://schemas.openxmlformats.org/officeDocument/2006/relationships/image" Target="../media/image7.png"/><Relationship Id="rId24" Type="http://schemas.openxmlformats.org/officeDocument/2006/relationships/hyperlink" Target="https://www.google.com.au/url?sa=i&amp;rct=j&amp;q=&amp;esrc=s&amp;source=images&amp;cd=&amp;cad=rja&amp;uact=8&amp;ved=0ahUKEwj5-9S06_bVAhXClJQKHTyKA30QjRwIBw&amp;url=https://www.citywestwater.com.au/&amp;psig=AFQjCNGLZANikbIXljHdoX9enL0yUBmh9w&amp;ust=1503903450148376" TargetMode="External"/><Relationship Id="rId5" Type="http://schemas.openxmlformats.org/officeDocument/2006/relationships/image" Target="../media/image3.jpeg"/><Relationship Id="rId15" Type="http://schemas.openxmlformats.org/officeDocument/2006/relationships/image" Target="../media/image9.jpeg"/><Relationship Id="rId23" Type="http://schemas.openxmlformats.org/officeDocument/2006/relationships/hyperlink" Target="https://www.google.com.au/url?sa=i&amp;rct=j&amp;q=&amp;esrc=s&amp;source=images&amp;cd=&amp;cad=rja&amp;uact=8&amp;ved=0ahUKEwj20PWR6_bVAhUIo5QKHcFdD2UQjRwIBw&amp;url=https://www.citywestwater.com.au/&amp;psig=AFQjCNGLZANikbIXljHdoX9enL0yUBmh9w&amp;ust=1503903450148376" TargetMode="External"/><Relationship Id="rId28" Type="http://schemas.openxmlformats.org/officeDocument/2006/relationships/hyperlink" Target="http://www.google.com.au/url?sa=i&amp;rct=j&amp;q=&amp;esrc=s&amp;source=images&amp;cd=&amp;cad=rja&amp;uact=8&amp;ved=0ahUKEwiF-vXL_fbVAhVBPJQKHWHaB9cQjRwIBw&amp;url=http://parkweb.vic.gov.au/explore/parks/werribee-gorge-state-park&amp;psig=AFQjCNHRxowUrkMnbPwZxRDynFHf-GwOpg&amp;ust=1503908421273529" TargetMode="External"/><Relationship Id="rId10" Type="http://schemas.openxmlformats.org/officeDocument/2006/relationships/image" Target="../media/image6.png"/><Relationship Id="rId19" Type="http://schemas.openxmlformats.org/officeDocument/2006/relationships/image" Target="../media/image11.jpeg"/><Relationship Id="rId31" Type="http://schemas.openxmlformats.org/officeDocument/2006/relationships/image" Target="../media/image16.jpeg"/><Relationship Id="rId4" Type="http://schemas.openxmlformats.org/officeDocument/2006/relationships/image" Target="../media/image2.png"/><Relationship Id="rId9" Type="http://schemas.openxmlformats.org/officeDocument/2006/relationships/image" Target="../media/image5.jpeg"/><Relationship Id="rId14" Type="http://schemas.openxmlformats.org/officeDocument/2006/relationships/hyperlink" Target="http://www.google.com.au/url?sa=i&amp;rct=j&amp;q=&amp;esrc=s&amp;source=images&amp;cd=&amp;cad=rja&amp;uact=8&amp;ved=0ahUKEwiG_9L33_bVAhVBrpQKHWamADgQjRwIBw&amp;url=http://greeningthewest.org.au/dmc-partner/melton-city-council/&amp;psig=AFQjCNHvc4F5viQ6CiHiu8r2KKeQkC5RMQ&amp;ust=1503900457790087" TargetMode="External"/><Relationship Id="rId22" Type="http://schemas.openxmlformats.org/officeDocument/2006/relationships/image" Target="../media/image12.png"/><Relationship Id="rId27" Type="http://schemas.openxmlformats.org/officeDocument/2006/relationships/image" Target="../media/image14.jpeg"/><Relationship Id="rId30" Type="http://schemas.openxmlformats.org/officeDocument/2006/relationships/hyperlink" Target="http://www.google.com.au/url?sa=i&amp;rct=j&amp;q=&amp;esrc=s&amp;source=images&amp;cd=&amp;cad=rja&amp;uact=8&amp;ved=0ahUKEwiR0_2J_vbVAhUHi5QKHUJRBukQjRwIBw&amp;url=http://yarraandbay.vic.gov.au/report-card/report-card-2014/werribee&amp;psig=AFQjCNEt-A27niUoXWzSG5CJe3Oe3Wzk6w&amp;ust=150390854472480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hyperlink" Target="https://www.google.com.au/url?sa=i&amp;rct=j&amp;q=&amp;esrc=s&amp;source=images&amp;cd=&amp;cad=rja&amp;uact=8&amp;ved=0ahUKEwj5-9S06_bVAhXClJQKHTyKA30QjRwIBw&amp;url=https://www.citywestwater.com.au/&amp;psig=AFQjCNGLZANikbIXljHdoX9enL0yUBmh9w&amp;ust=1503903450148376" TargetMode="External"/><Relationship Id="rId18" Type="http://schemas.openxmlformats.org/officeDocument/2006/relationships/hyperlink" Target="http://www.google.com.au/url?sa=i&amp;rct=j&amp;q=&amp;esrc=s&amp;source=images&amp;cd=&amp;cad=rja&amp;uact=8&amp;ved=0ahUKEwjz3LPn3PbVAhULu7wKHesoDEUQjRwIBw&amp;url=http://sustainability.ceres.org.au/resource/how-resourcesmart-aussi-vic-connects-to-melbourne-waters-educational-resources/&amp;psig=AFQjCNE0n0WUHD83pRLvobXY5jH_7I4xag&amp;ust=1503899606650284" TargetMode="External"/><Relationship Id="rId3" Type="http://schemas.openxmlformats.org/officeDocument/2006/relationships/image" Target="../media/image2.png"/><Relationship Id="rId7" Type="http://schemas.openxmlformats.org/officeDocument/2006/relationships/hyperlink" Target="https://www.google.com.au/url?sa=i&amp;rct=j&amp;q=&amp;esrc=s&amp;source=images&amp;cd=&amp;cad=rja&amp;uact=8&amp;ved=0ahUKEwi03MHk3_bVAhVJVZQKHdvPBJIQjRwIBw&amp;url=https://youth.moorabool.vic.gov.au/directory/moorabool-shire-council-maternal-and-child-health-bacchus-marsh&amp;psig=AFQjCNE-VFW54fPe6V5thf_fQmXFw75nXQ&amp;ust=1503900163349468" TargetMode="External"/><Relationship Id="rId12" Type="http://schemas.openxmlformats.org/officeDocument/2006/relationships/image" Target="../media/image25.png"/><Relationship Id="rId17" Type="http://schemas.openxmlformats.org/officeDocument/2006/relationships/image" Target="../media/image27.jpeg"/><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2.jpeg"/><Relationship Id="rId11" Type="http://schemas.openxmlformats.org/officeDocument/2006/relationships/hyperlink" Target="https://www.google.com.au/url?sa=i&amp;rct=j&amp;q=&amp;esrc=s&amp;source=images&amp;cd=&amp;cad=rja&amp;uact=8&amp;ved=0ahUKEwjstrDv6vbVAhXFS7wKHVcJB5QQjRwIBw&amp;url=https://plus.google.com/%2BThinkwinAu&amp;psig=AFQjCNFO2X3BMotXk8AKZ27r6PEOtnLGig&amp;ust=1503903382351837" TargetMode="External"/><Relationship Id="rId5" Type="http://schemas.openxmlformats.org/officeDocument/2006/relationships/hyperlink" Target="http://www.google.com.au/url?sa=i&amp;rct=j&amp;q=&amp;esrc=s&amp;source=images&amp;cd=&amp;cad=rja&amp;uact=8&amp;ved=0ahUKEwj1p7SQ4PbVAhVCjJQKHXkbAMsQjRwIBw&amp;url=http://www.starweekly.com.au/news/calls-for-a-united-approach-to-wyndham-growth/&amp;psig=AFQjCNEkZKG3O2w-Gp73VGHKLcfv-7LnsA&amp;ust=1503900494870703" TargetMode="External"/><Relationship Id="rId15" Type="http://schemas.openxmlformats.org/officeDocument/2006/relationships/hyperlink" Target="http://www.google.com.au/url?sa=i&amp;rct=j&amp;q=&amp;esrc=s&amp;source=images&amp;cd=&amp;cad=rja&amp;uact=8&amp;ved=0ahUKEwjzrqTM3PbVAhWCKpQKHTa5D5AQjRwIBw&amp;url=http://www.srw.com.au/&amp;psig=AFQjCNFBf5GVRMV0nKzZUGQ29Ze3m8E8Ug&amp;ust=1503899558764721" TargetMode="External"/><Relationship Id="rId10" Type="http://schemas.openxmlformats.org/officeDocument/2006/relationships/image" Target="../media/image24.jpeg"/><Relationship Id="rId19" Type="http://schemas.openxmlformats.org/officeDocument/2006/relationships/image" Target="../media/image5.jpeg"/><Relationship Id="rId4" Type="http://schemas.openxmlformats.org/officeDocument/2006/relationships/image" Target="../media/image3.jpeg"/><Relationship Id="rId9" Type="http://schemas.openxmlformats.org/officeDocument/2006/relationships/hyperlink" Target="http://www.google.com.au/url?sa=i&amp;rct=j&amp;q=&amp;esrc=s&amp;source=images&amp;cd=&amp;cad=rja&amp;uact=8&amp;ved=0ahUKEwiG_9L33_bVAhVBrpQKHWamADgQjRwIBw&amp;url=http://greeningthewest.org.au/dmc-partner/melton-city-council/&amp;psig=AFQjCNHvc4F5viQ6CiHiu8r2KKeQkC5RMQ&amp;ust=1503900457790087" TargetMode="External"/><Relationship Id="rId1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om.au/url?sa=i&amp;rct=j&amp;q=&amp;esrc=s&amp;source=images&amp;cd=&amp;cad=rja&amp;uact=8&amp;ved=0ahUKEwi8ic6BgvzVAhVBJZQKHTAjB18QjRwIBw&amp;url=http://www.heraldsun.com.au/news/victoria/muslim-families-buy-up-in-melton-south-housing-development/news-story/956846f7c7a0a8d3ab173ad8907dae2f&amp;psig=AFQjCNEQMokiL2862tyu5pZTKRUKCNzuYQ&amp;ust=1504081387472057" TargetMode="Externa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1608" y="304800"/>
            <a:ext cx="2673844" cy="781620"/>
          </a:xfrm>
          <a:prstGeom prst="rect">
            <a:avLst/>
          </a:prstGeom>
        </p:spPr>
      </p:pic>
      <p:sp>
        <p:nvSpPr>
          <p:cNvPr id="12" name="TextBox 11"/>
          <p:cNvSpPr txBox="1"/>
          <p:nvPr/>
        </p:nvSpPr>
        <p:spPr>
          <a:xfrm>
            <a:off x="1020991" y="1789611"/>
            <a:ext cx="3741730" cy="646331"/>
          </a:xfrm>
          <a:prstGeom prst="rect">
            <a:avLst/>
          </a:prstGeom>
          <a:noFill/>
        </p:spPr>
        <p:txBody>
          <a:bodyPr wrap="none" rtlCol="0">
            <a:spAutoFit/>
          </a:bodyPr>
          <a:lstStyle/>
          <a:p>
            <a:r>
              <a:rPr lang="en-AU" sz="3600" dirty="0">
                <a:latin typeface="Aharoni" panose="02010803020104030203" pitchFamily="2" charset="-79"/>
                <a:cs typeface="Aharoni" panose="02010803020104030203" pitchFamily="2" charset="-79"/>
              </a:rPr>
              <a:t>WERRIBEE RIVER</a:t>
            </a:r>
          </a:p>
        </p:txBody>
      </p:sp>
      <p:sp>
        <p:nvSpPr>
          <p:cNvPr id="3" name="Rectangle 2"/>
          <p:cNvSpPr/>
          <p:nvPr/>
        </p:nvSpPr>
        <p:spPr>
          <a:xfrm>
            <a:off x="1020991" y="2828836"/>
            <a:ext cx="7463295" cy="83099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An integrated approach to rural, urban and environmental water priorities</a:t>
            </a: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412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1608" y="304800"/>
            <a:ext cx="2673844" cy="781620"/>
          </a:xfrm>
          <a:prstGeom prst="rect">
            <a:avLst/>
          </a:prstGeom>
        </p:spPr>
      </p:pic>
      <p:sp>
        <p:nvSpPr>
          <p:cNvPr id="12" name="TextBox 11"/>
          <p:cNvSpPr txBox="1"/>
          <p:nvPr/>
        </p:nvSpPr>
        <p:spPr>
          <a:xfrm>
            <a:off x="1020991" y="1789611"/>
            <a:ext cx="3599062" cy="646331"/>
          </a:xfrm>
          <a:prstGeom prst="rect">
            <a:avLst/>
          </a:prstGeom>
          <a:noFill/>
        </p:spPr>
        <p:txBody>
          <a:bodyPr wrap="none" rtlCol="0">
            <a:spAutoFit/>
          </a:bodyPr>
          <a:lstStyle/>
          <a:p>
            <a:r>
              <a:rPr lang="en-AU" sz="3600" dirty="0">
                <a:latin typeface="Aharoni" panose="02010803020104030203" pitchFamily="2" charset="-79"/>
                <a:cs typeface="Aharoni" panose="02010803020104030203" pitchFamily="2" charset="-79"/>
              </a:rPr>
              <a:t>RIVER CONTEXT</a:t>
            </a:r>
          </a:p>
        </p:txBody>
      </p:sp>
      <p:pic>
        <p:nvPicPr>
          <p:cNvPr id="10" name="Picture 2" descr="Image result for Southern Rural Water">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14425" y="3276642"/>
            <a:ext cx="1299754" cy="5545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Melbourne Water">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67127" y="2734543"/>
            <a:ext cx="1747541" cy="50313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5009" y="2817511"/>
            <a:ext cx="4065093" cy="2686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Image result for port phillip and westernport cma"/>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53"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88217" y="4041542"/>
            <a:ext cx="1888320" cy="469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Image result for moorabool shire"/>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AutoShape 9" descr="Image result for moorabool shire"/>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 name="AutoShape 11" descr="Image result for moorabool shire"/>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61" name="Picture 13" descr="Image result for moorabool shire">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60425" y="4582547"/>
            <a:ext cx="1099926" cy="668557"/>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Image result for Melton Council">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11879" y="4661438"/>
            <a:ext cx="887135" cy="510775"/>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Image result for Wyndham Council">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206676" y="4483042"/>
            <a:ext cx="1301348" cy="86756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Victorian Environmental Water Holder">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899014" y="3420573"/>
            <a:ext cx="1728419" cy="73057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Image result for Western Water">
            <a:hlinkClick r:id="rId20"/>
          </p:cNvPr>
          <p:cNvSpPr>
            <a:spLocks noChangeAspect="1" noChangeArrowheads="1"/>
          </p:cNvSpPr>
          <p:nvPr/>
        </p:nvSpPr>
        <p:spPr bwMode="auto">
          <a:xfrm>
            <a:off x="53975" y="-441325"/>
            <a:ext cx="1638300" cy="933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 name="AutoShape 6" descr="Image result for Western Water">
            <a:hlinkClick r:id="rId20"/>
          </p:cNvPr>
          <p:cNvSpPr>
            <a:spLocks noChangeAspect="1" noChangeArrowheads="1"/>
          </p:cNvSpPr>
          <p:nvPr/>
        </p:nvSpPr>
        <p:spPr bwMode="auto">
          <a:xfrm>
            <a:off x="206375" y="-288925"/>
            <a:ext cx="1638300" cy="933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4106" name="Picture 10" descr="Related image">
            <a:hlinkClick r:id="rId21"/>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652555" y="5382139"/>
            <a:ext cx="1036602" cy="588340"/>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12" descr="Image result for City West Water">
            <a:hlinkClick r:id="rId23"/>
          </p:cNvPr>
          <p:cNvSpPr>
            <a:spLocks noChangeAspect="1" noChangeArrowheads="1"/>
          </p:cNvSpPr>
          <p:nvPr/>
        </p:nvSpPr>
        <p:spPr bwMode="auto">
          <a:xfrm>
            <a:off x="53975" y="-487363"/>
            <a:ext cx="4238625" cy="1028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 name="AutoShape 14" descr="Image result for City West Water">
            <a:hlinkClick r:id="rId23"/>
          </p:cNvPr>
          <p:cNvSpPr>
            <a:spLocks noChangeAspect="1" noChangeArrowheads="1"/>
          </p:cNvSpPr>
          <p:nvPr/>
        </p:nvSpPr>
        <p:spPr bwMode="auto">
          <a:xfrm>
            <a:off x="206375" y="-334963"/>
            <a:ext cx="4238625" cy="1028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4112" name="Picture 16" descr="Image result for City West Water">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063106" y="5459133"/>
            <a:ext cx="1450651" cy="392492"/>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Image result for EPA logo vic">
            <a:hlinkClick r:id="rId26"/>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956164" y="2999866"/>
            <a:ext cx="1551860" cy="47097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Image result for Werribee Gorge image">
            <a:hlinkClick r:id="rId28"/>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620053" y="1232061"/>
            <a:ext cx="1888320" cy="1416239"/>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Image result for Werribee Estuary">
            <a:hlinkClick r:id="rId30"/>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689787" y="1232061"/>
            <a:ext cx="2125739" cy="141623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304800" y="5703188"/>
            <a:ext cx="4743449" cy="261610"/>
          </a:xfrm>
          <a:prstGeom prst="rect">
            <a:avLst/>
          </a:prstGeom>
        </p:spPr>
        <p:txBody>
          <a:bodyPr wrap="square">
            <a:spAutoFit/>
          </a:bodyPr>
          <a:lstStyle/>
          <a:p>
            <a:r>
              <a:rPr lang="en-US" sz="1100" i="1" dirty="0">
                <a:latin typeface="Arial" panose="020B0604020202020204" pitchFamily="34" charset="0"/>
                <a:cs typeface="Arial" panose="020B0604020202020204" pitchFamily="34" charset="0"/>
              </a:rPr>
              <a:t>Images: Melbourne Water, Parks Victoria</a:t>
            </a:r>
            <a:endParaRPr lang="en-AU" sz="11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6325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1608" y="304800"/>
            <a:ext cx="2673844" cy="781620"/>
          </a:xfrm>
          <a:prstGeom prst="rect">
            <a:avLst/>
          </a:prstGeom>
        </p:spPr>
      </p:pic>
      <p:sp>
        <p:nvSpPr>
          <p:cNvPr id="12" name="TextBox 11"/>
          <p:cNvSpPr txBox="1"/>
          <p:nvPr/>
        </p:nvSpPr>
        <p:spPr>
          <a:xfrm>
            <a:off x="1020991" y="1789611"/>
            <a:ext cx="3276859" cy="646331"/>
          </a:xfrm>
          <a:prstGeom prst="rect">
            <a:avLst/>
          </a:prstGeom>
          <a:noFill/>
        </p:spPr>
        <p:txBody>
          <a:bodyPr wrap="none" rtlCol="0">
            <a:spAutoFit/>
          </a:bodyPr>
          <a:lstStyle/>
          <a:p>
            <a:r>
              <a:rPr lang="en-AU" sz="3600" dirty="0">
                <a:latin typeface="Aharoni" panose="02010803020104030203" pitchFamily="2" charset="-79"/>
                <a:cs typeface="Aharoni" panose="02010803020104030203" pitchFamily="2" charset="-79"/>
              </a:rPr>
              <a:t>RIVER SYSTEM</a:t>
            </a:r>
          </a:p>
        </p:txBody>
      </p:sp>
      <p:sp>
        <p:nvSpPr>
          <p:cNvPr id="4" name="AutoShape 4" descr="Image result for port phillip and westernport cma"/>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7" descr="Image result for moorabool shire"/>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AutoShape 9" descr="Image result for moorabool shire"/>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 name="AutoShape 11" descr="Image result for moorabool shire"/>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t="11515"/>
          <a:stretch/>
        </p:blipFill>
        <p:spPr>
          <a:xfrm>
            <a:off x="4503107" y="1201479"/>
            <a:ext cx="4277037" cy="4882329"/>
          </a:xfrm>
          <a:prstGeom prst="rect">
            <a:avLst/>
          </a:prstGeom>
        </p:spPr>
      </p:pic>
      <p:pic>
        <p:nvPicPr>
          <p:cNvPr id="29" name="Picture 28"/>
          <p:cNvPicPr>
            <a:picLocks noChangeAspect="1"/>
          </p:cNvPicPr>
          <p:nvPr/>
        </p:nvPicPr>
        <p:blipFill rotWithShape="1">
          <a:blip r:embed="rId6" cstate="print">
            <a:extLst>
              <a:ext uri="{28A0092B-C50C-407E-A947-70E740481C1C}">
                <a14:useLocalDpi xmlns:a14="http://schemas.microsoft.com/office/drawing/2010/main" val="0"/>
              </a:ext>
            </a:extLst>
          </a:blip>
          <a:srcRect l="42535" r="4118" b="88557"/>
          <a:stretch/>
        </p:blipFill>
        <p:spPr>
          <a:xfrm>
            <a:off x="4091512" y="1158227"/>
            <a:ext cx="2281646" cy="631384"/>
          </a:xfrm>
          <a:prstGeom prst="rect">
            <a:avLst/>
          </a:prstGeom>
        </p:spPr>
      </p:pic>
      <p:sp>
        <p:nvSpPr>
          <p:cNvPr id="27" name="Rectangle 26"/>
          <p:cNvSpPr/>
          <p:nvPr/>
        </p:nvSpPr>
        <p:spPr>
          <a:xfrm>
            <a:off x="4203055" y="5194892"/>
            <a:ext cx="2313717" cy="430887"/>
          </a:xfrm>
          <a:prstGeom prst="rect">
            <a:avLst/>
          </a:prstGeom>
        </p:spPr>
        <p:txBody>
          <a:bodyPr wrap="square">
            <a:spAutoFit/>
          </a:bodyPr>
          <a:lstStyle/>
          <a:p>
            <a:pPr algn="r"/>
            <a:r>
              <a:rPr lang="en-US" sz="1100" i="1" dirty="0">
                <a:latin typeface="Arial" panose="020B0604020202020204" pitchFamily="34" charset="0"/>
                <a:cs typeface="Arial" panose="020B0604020202020204" pitchFamily="34" charset="0"/>
              </a:rPr>
              <a:t>Image: Victorian Environmental Water Holder</a:t>
            </a:r>
            <a:endParaRPr lang="en-AU" sz="1100" i="1" dirty="0">
              <a:latin typeface="Arial" panose="020B0604020202020204" pitchFamily="34" charset="0"/>
              <a:cs typeface="Arial" panose="020B0604020202020204" pitchFamily="34" charset="0"/>
            </a:endParaRPr>
          </a:p>
        </p:txBody>
      </p:sp>
      <p:sp>
        <p:nvSpPr>
          <p:cNvPr id="30" name="Rectangle 29"/>
          <p:cNvSpPr/>
          <p:nvPr/>
        </p:nvSpPr>
        <p:spPr>
          <a:xfrm>
            <a:off x="1066801" y="2752636"/>
            <a:ext cx="3829504" cy="3046988"/>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Balancing priorities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Ecological health</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Rural irrigation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Urban</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Demand</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Runoff</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Wastewater</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Amenity</a:t>
            </a:r>
          </a:p>
        </p:txBody>
      </p:sp>
      <p:pic>
        <p:nvPicPr>
          <p:cNvPr id="2067" name="Picture 19" descr="https://prod-vwk-maps.s3.amazonaws.com/cg-images/poi/large/2540_8904.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167" t="7722" r="25083" b="9944"/>
          <a:stretch/>
        </p:blipFill>
        <p:spPr bwMode="auto">
          <a:xfrm>
            <a:off x="7294236" y="2738654"/>
            <a:ext cx="1485908" cy="1807977"/>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a:endCxn id="2067" idx="2"/>
          </p:cNvCxnSpPr>
          <p:nvPr/>
        </p:nvCxnSpPr>
        <p:spPr>
          <a:xfrm flipV="1">
            <a:off x="7448530" y="4546631"/>
            <a:ext cx="588660" cy="110992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12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1608" y="304800"/>
            <a:ext cx="2673844" cy="781620"/>
          </a:xfrm>
          <a:prstGeom prst="rect">
            <a:avLst/>
          </a:prstGeom>
        </p:spPr>
      </p:pic>
      <p:sp>
        <p:nvSpPr>
          <p:cNvPr id="12" name="TextBox 11"/>
          <p:cNvSpPr txBox="1"/>
          <p:nvPr/>
        </p:nvSpPr>
        <p:spPr>
          <a:xfrm>
            <a:off x="1020991" y="1789611"/>
            <a:ext cx="4440639" cy="646331"/>
          </a:xfrm>
          <a:prstGeom prst="rect">
            <a:avLst/>
          </a:prstGeom>
          <a:noFill/>
        </p:spPr>
        <p:txBody>
          <a:bodyPr wrap="none" rtlCol="0">
            <a:spAutoFit/>
          </a:bodyPr>
          <a:lstStyle/>
          <a:p>
            <a:r>
              <a:rPr lang="en-AU" sz="3600" dirty="0">
                <a:latin typeface="Aharoni" panose="02010803020104030203" pitchFamily="2" charset="-79"/>
                <a:cs typeface="Aharoni" panose="02010803020104030203" pitchFamily="2" charset="-79"/>
              </a:rPr>
              <a:t>SYSTEM PRESSURES</a:t>
            </a:r>
          </a:p>
        </p:txBody>
      </p:sp>
      <p:pic>
        <p:nvPicPr>
          <p:cNvPr id="3074" name="Picture 2" descr="Werribee River in flood over cottrell street in Werribe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5997" y="3844204"/>
            <a:ext cx="3009905" cy="239663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6386" y="2517337"/>
            <a:ext cx="5619649" cy="342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25997" y="1670861"/>
            <a:ext cx="3009905" cy="2102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angle 31"/>
          <p:cNvSpPr/>
          <p:nvPr/>
        </p:nvSpPr>
        <p:spPr>
          <a:xfrm>
            <a:off x="5925998" y="3704961"/>
            <a:ext cx="3009902" cy="261610"/>
          </a:xfrm>
          <a:prstGeom prst="rect">
            <a:avLst/>
          </a:prstGeom>
        </p:spPr>
        <p:txBody>
          <a:bodyPr wrap="square">
            <a:spAutoFit/>
          </a:bodyPr>
          <a:lstStyle/>
          <a:p>
            <a:pPr algn="r"/>
            <a:r>
              <a:rPr lang="en-US" sz="1100" i="1" dirty="0">
                <a:latin typeface="Arial" panose="020B0604020202020204" pitchFamily="34" charset="0"/>
                <a:cs typeface="Arial" panose="020B0604020202020204" pitchFamily="34" charset="0"/>
              </a:rPr>
              <a:t>Images: Water for </a:t>
            </a:r>
            <a:r>
              <a:rPr lang="en-US" sz="1100" i="1" dirty="0" err="1">
                <a:latin typeface="Arial" panose="020B0604020202020204" pitchFamily="34" charset="0"/>
                <a:cs typeface="Arial" panose="020B0604020202020204" pitchFamily="34" charset="0"/>
              </a:rPr>
              <a:t>VIctoria</a:t>
            </a:r>
            <a:r>
              <a:rPr lang="en-US" sz="1100" i="1" dirty="0">
                <a:latin typeface="Arial" panose="020B0604020202020204" pitchFamily="34" charset="0"/>
                <a:cs typeface="Arial" panose="020B0604020202020204" pitchFamily="34" charset="0"/>
              </a:rPr>
              <a:t>., </a:t>
            </a:r>
            <a:r>
              <a:rPr lang="en-US" sz="1100" i="1" dirty="0" err="1">
                <a:latin typeface="Arial" panose="020B0604020202020204" pitchFamily="34" charset="0"/>
                <a:cs typeface="Arial" panose="020B0604020202020204" pitchFamily="34" charset="0"/>
              </a:rPr>
              <a:t>Wikicommons</a:t>
            </a:r>
            <a:endParaRPr lang="en-AU" sz="11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1927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1608" y="304800"/>
            <a:ext cx="2673844" cy="781620"/>
          </a:xfrm>
          <a:prstGeom prst="rect">
            <a:avLst/>
          </a:prstGeom>
        </p:spPr>
      </p:pic>
      <p:sp>
        <p:nvSpPr>
          <p:cNvPr id="12" name="TextBox 11"/>
          <p:cNvSpPr txBox="1"/>
          <p:nvPr/>
        </p:nvSpPr>
        <p:spPr>
          <a:xfrm>
            <a:off x="1020991" y="1789611"/>
            <a:ext cx="2483372" cy="646331"/>
          </a:xfrm>
          <a:prstGeom prst="rect">
            <a:avLst/>
          </a:prstGeom>
          <a:noFill/>
        </p:spPr>
        <p:txBody>
          <a:bodyPr wrap="none" rtlCol="0">
            <a:spAutoFit/>
          </a:bodyPr>
          <a:lstStyle/>
          <a:p>
            <a:r>
              <a:rPr lang="en-AU" sz="3600" dirty="0">
                <a:latin typeface="Aharoni" panose="02010803020104030203" pitchFamily="2" charset="-79"/>
                <a:cs typeface="Aharoni" panose="02010803020104030203" pitchFamily="2" charset="-79"/>
              </a:rPr>
              <a:t>RESPONSE</a:t>
            </a:r>
          </a:p>
        </p:txBody>
      </p:sp>
      <p:sp>
        <p:nvSpPr>
          <p:cNvPr id="10" name="Rectangle 9"/>
          <p:cNvSpPr/>
          <p:nvPr/>
        </p:nvSpPr>
        <p:spPr>
          <a:xfrm>
            <a:off x="1066800" y="2752636"/>
            <a:ext cx="6381730" cy="1938992"/>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Recognizing the need to view issues with a system understanding</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Applying an integrated lens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Collaborating across </a:t>
            </a:r>
            <a:r>
              <a:rPr lang="en-US" sz="2400" dirty="0" err="1">
                <a:latin typeface="Arial" panose="020B0604020202020204" pitchFamily="34" charset="0"/>
                <a:cs typeface="Arial" panose="020B0604020202020204" pitchFamily="34" charset="0"/>
              </a:rPr>
              <a:t>organisations</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Examining opportunities before barriers</a:t>
            </a:r>
          </a:p>
        </p:txBody>
      </p:sp>
    </p:spTree>
    <p:extLst>
      <p:ext uri="{BB962C8B-B14F-4D97-AF65-F5344CB8AC3E}">
        <p14:creationId xmlns:p14="http://schemas.microsoft.com/office/powerpoint/2010/main" val="98412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4933950" y="1352550"/>
            <a:ext cx="4071431" cy="17525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1608" y="304800"/>
            <a:ext cx="2673844" cy="781620"/>
          </a:xfrm>
          <a:prstGeom prst="rect">
            <a:avLst/>
          </a:prstGeom>
        </p:spPr>
      </p:pic>
      <p:sp>
        <p:nvSpPr>
          <p:cNvPr id="12" name="TextBox 11"/>
          <p:cNvSpPr txBox="1"/>
          <p:nvPr/>
        </p:nvSpPr>
        <p:spPr>
          <a:xfrm>
            <a:off x="1020991" y="1789611"/>
            <a:ext cx="2674130" cy="646331"/>
          </a:xfrm>
          <a:prstGeom prst="rect">
            <a:avLst/>
          </a:prstGeom>
          <a:noFill/>
        </p:spPr>
        <p:txBody>
          <a:bodyPr wrap="none" rtlCol="0">
            <a:spAutoFit/>
          </a:bodyPr>
          <a:lstStyle/>
          <a:p>
            <a:r>
              <a:rPr lang="en-AU" sz="3600" dirty="0">
                <a:latin typeface="Aharoni" panose="02010803020104030203" pitchFamily="2" charset="-79"/>
                <a:cs typeface="Aharoni" panose="02010803020104030203" pitchFamily="2" charset="-79"/>
              </a:rPr>
              <a:t>APPROACH</a:t>
            </a:r>
          </a:p>
        </p:txBody>
      </p:sp>
      <p:grpSp>
        <p:nvGrpSpPr>
          <p:cNvPr id="37" name="Group 36"/>
          <p:cNvGrpSpPr/>
          <p:nvPr/>
        </p:nvGrpSpPr>
        <p:grpSpPr>
          <a:xfrm>
            <a:off x="6614575" y="1538572"/>
            <a:ext cx="1931806" cy="1148408"/>
            <a:chOff x="6409335" y="1586059"/>
            <a:chExt cx="2218098" cy="1318602"/>
          </a:xfrm>
        </p:grpSpPr>
        <p:pic>
          <p:nvPicPr>
            <p:cNvPr id="19" name="Picture 17" descr="Image result for Wyndham Council">
              <a:hlinkClick r:id="rId5"/>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9335" y="1958438"/>
              <a:ext cx="1301348" cy="86756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descr="Image result for moorabool shire">
              <a:hlinkClick r:id="rId7"/>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90335" y="1586059"/>
              <a:ext cx="1099926" cy="66855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5" descr="Image result for Melton Council">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40298" y="2393886"/>
              <a:ext cx="887135" cy="510775"/>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10" descr="Related image">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08593" y="2165036"/>
            <a:ext cx="1025029" cy="58177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 descr="Image result for City West Water">
            <a:hlinkClick r:id="rId13"/>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52884" y="1783702"/>
            <a:ext cx="1124531" cy="304256"/>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522035" y="3334397"/>
            <a:ext cx="5103907" cy="400110"/>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Integrated Water Management</a:t>
            </a:r>
          </a:p>
        </p:txBody>
      </p:sp>
      <p:grpSp>
        <p:nvGrpSpPr>
          <p:cNvPr id="36" name="Group 35"/>
          <p:cNvGrpSpPr/>
          <p:nvPr/>
        </p:nvGrpSpPr>
        <p:grpSpPr>
          <a:xfrm>
            <a:off x="117932" y="3949950"/>
            <a:ext cx="3845425" cy="1611582"/>
            <a:chOff x="117932" y="3949950"/>
            <a:chExt cx="3845425" cy="1611582"/>
          </a:xfrm>
        </p:grpSpPr>
        <p:grpSp>
          <p:nvGrpSpPr>
            <p:cNvPr id="35" name="Group 34"/>
            <p:cNvGrpSpPr/>
            <p:nvPr/>
          </p:nvGrpSpPr>
          <p:grpSpPr>
            <a:xfrm>
              <a:off x="117932" y="3949950"/>
              <a:ext cx="1806118" cy="1611582"/>
              <a:chOff x="117932" y="3949950"/>
              <a:chExt cx="1806118" cy="1611582"/>
            </a:xfrm>
          </p:grpSpPr>
          <p:pic>
            <p:nvPicPr>
              <p:cNvPr id="10" name="Picture 2" descr="Image result for Southern Rural Water">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71114" y="4368183"/>
                <a:ext cx="1299754" cy="55456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310506" y="3949950"/>
                <a:ext cx="1420970" cy="400110"/>
              </a:xfrm>
              <a:prstGeom prst="rect">
                <a:avLst/>
              </a:prstGeom>
            </p:spPr>
            <p:txBody>
              <a:bodyPr wrap="square">
                <a:spAutoFit/>
              </a:bodyPr>
              <a:lstStyle/>
              <a:p>
                <a:pPr algn="ctr"/>
                <a:r>
                  <a:rPr lang="en-US" sz="2000" dirty="0">
                    <a:latin typeface="Arial" panose="020B0604020202020204" pitchFamily="34" charset="0"/>
                    <a:cs typeface="Arial" panose="020B0604020202020204" pitchFamily="34" charset="0"/>
                  </a:rPr>
                  <a:t>Stage 1</a:t>
                </a:r>
              </a:p>
            </p:txBody>
          </p:sp>
          <p:sp>
            <p:nvSpPr>
              <p:cNvPr id="31" name="Rectangle 30"/>
              <p:cNvSpPr/>
              <p:nvPr/>
            </p:nvSpPr>
            <p:spPr>
              <a:xfrm>
                <a:off x="117932" y="5161422"/>
                <a:ext cx="1806118" cy="400110"/>
              </a:xfrm>
              <a:prstGeom prst="rect">
                <a:avLst/>
              </a:prstGeom>
            </p:spPr>
            <p:txBody>
              <a:bodyPr wrap="square">
                <a:spAutoFit/>
              </a:bodyPr>
              <a:lstStyle/>
              <a:p>
                <a:pPr algn="ctr"/>
                <a:r>
                  <a:rPr lang="en-US" sz="2000" dirty="0">
                    <a:latin typeface="Arial" panose="020B0604020202020204" pitchFamily="34" charset="0"/>
                    <a:cs typeface="Arial" panose="020B0604020202020204" pitchFamily="34" charset="0"/>
                  </a:rPr>
                  <a:t>Opportunities</a:t>
                </a:r>
              </a:p>
            </p:txBody>
          </p:sp>
        </p:grpSp>
        <p:grpSp>
          <p:nvGrpSpPr>
            <p:cNvPr id="7" name="Group 6"/>
            <p:cNvGrpSpPr/>
            <p:nvPr/>
          </p:nvGrpSpPr>
          <p:grpSpPr>
            <a:xfrm>
              <a:off x="2157239" y="3949950"/>
              <a:ext cx="1806118" cy="1611582"/>
              <a:chOff x="2161512" y="3949950"/>
              <a:chExt cx="1806118" cy="1611582"/>
            </a:xfrm>
          </p:grpSpPr>
          <p:pic>
            <p:nvPicPr>
              <p:cNvPr id="23" name="Picture 2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175163" y="4385472"/>
                <a:ext cx="1778817" cy="519985"/>
              </a:xfrm>
              <a:prstGeom prst="rect">
                <a:avLst/>
              </a:prstGeom>
            </p:spPr>
          </p:pic>
          <p:sp>
            <p:nvSpPr>
              <p:cNvPr id="30" name="Rectangle 29"/>
              <p:cNvSpPr/>
              <p:nvPr/>
            </p:nvSpPr>
            <p:spPr>
              <a:xfrm>
                <a:off x="2354086" y="3949950"/>
                <a:ext cx="1420970" cy="400110"/>
              </a:xfrm>
              <a:prstGeom prst="rect">
                <a:avLst/>
              </a:prstGeom>
            </p:spPr>
            <p:txBody>
              <a:bodyPr wrap="square">
                <a:spAutoFit/>
              </a:bodyPr>
              <a:lstStyle/>
              <a:p>
                <a:pPr algn="ctr"/>
                <a:r>
                  <a:rPr lang="en-US" sz="2000" dirty="0">
                    <a:latin typeface="Arial" panose="020B0604020202020204" pitchFamily="34" charset="0"/>
                    <a:cs typeface="Arial" panose="020B0604020202020204" pitchFamily="34" charset="0"/>
                  </a:rPr>
                  <a:t>Stage 2</a:t>
                </a:r>
              </a:p>
            </p:txBody>
          </p:sp>
          <p:sp>
            <p:nvSpPr>
              <p:cNvPr id="32" name="Rectangle 31"/>
              <p:cNvSpPr/>
              <p:nvPr/>
            </p:nvSpPr>
            <p:spPr>
              <a:xfrm>
                <a:off x="2161512" y="5161422"/>
                <a:ext cx="1806118" cy="400110"/>
              </a:xfrm>
              <a:prstGeom prst="rect">
                <a:avLst/>
              </a:prstGeom>
            </p:spPr>
            <p:txBody>
              <a:bodyPr wrap="square">
                <a:spAutoFit/>
              </a:bodyPr>
              <a:lstStyle/>
              <a:p>
                <a:pPr algn="ctr"/>
                <a:r>
                  <a:rPr lang="en-US" sz="2000" dirty="0">
                    <a:latin typeface="Arial" panose="020B0604020202020204" pitchFamily="34" charset="0"/>
                    <a:cs typeface="Arial" panose="020B0604020202020204" pitchFamily="34" charset="0"/>
                  </a:rPr>
                  <a:t>Development</a:t>
                </a:r>
              </a:p>
            </p:txBody>
          </p:sp>
        </p:grpSp>
      </p:grpSp>
      <p:grpSp>
        <p:nvGrpSpPr>
          <p:cNvPr id="5" name="Group 4"/>
          <p:cNvGrpSpPr/>
          <p:nvPr/>
        </p:nvGrpSpPr>
        <p:grpSpPr>
          <a:xfrm>
            <a:off x="4196546" y="3334397"/>
            <a:ext cx="2316968" cy="2381023"/>
            <a:chOff x="4243950" y="3334397"/>
            <a:chExt cx="2316968" cy="2381023"/>
          </a:xfrm>
        </p:grpSpPr>
        <p:pic>
          <p:nvPicPr>
            <p:cNvPr id="13" name="Picture 4" descr="Image result for Melbourne Water">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8275" y="4373633"/>
              <a:ext cx="1888319" cy="54366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4243950" y="3334397"/>
              <a:ext cx="2316968" cy="707886"/>
            </a:xfrm>
            <a:prstGeom prst="rect">
              <a:avLst/>
            </a:prstGeom>
          </p:spPr>
          <p:txBody>
            <a:bodyPr wrap="square">
              <a:spAutoFit/>
            </a:bodyPr>
            <a:lstStyle/>
            <a:p>
              <a:pPr algn="ctr"/>
              <a:r>
                <a:rPr lang="en-US" sz="2000" b="1" dirty="0" err="1">
                  <a:latin typeface="Arial" panose="020B0604020202020204" pitchFamily="34" charset="0"/>
                  <a:cs typeface="Arial" panose="020B0604020202020204" pitchFamily="34" charset="0"/>
                </a:rPr>
                <a:t>Werribee</a:t>
              </a:r>
              <a:r>
                <a:rPr lang="en-US" sz="2000" b="1" dirty="0">
                  <a:latin typeface="Arial" panose="020B0604020202020204" pitchFamily="34" charset="0"/>
                  <a:cs typeface="Arial" panose="020B0604020202020204" pitchFamily="34" charset="0"/>
                </a:rPr>
                <a:t> River Impacts Study</a:t>
              </a:r>
            </a:p>
          </p:txBody>
        </p:sp>
        <p:sp>
          <p:nvSpPr>
            <p:cNvPr id="33" name="Rectangle 32"/>
            <p:cNvSpPr/>
            <p:nvPr/>
          </p:nvSpPr>
          <p:spPr>
            <a:xfrm>
              <a:off x="4302239" y="5007534"/>
              <a:ext cx="2200390" cy="707886"/>
            </a:xfrm>
            <a:prstGeom prst="rect">
              <a:avLst/>
            </a:prstGeom>
          </p:spPr>
          <p:txBody>
            <a:bodyPr wrap="square">
              <a:spAutoFit/>
            </a:bodyPr>
            <a:lstStyle/>
            <a:p>
              <a:pPr algn="ctr"/>
              <a:r>
                <a:rPr lang="en-US" sz="2000" dirty="0">
                  <a:latin typeface="Arial" panose="020B0604020202020204" pitchFamily="34" charset="0"/>
                  <a:cs typeface="Arial" panose="020B0604020202020204" pitchFamily="34" charset="0"/>
                </a:rPr>
                <a:t>Ecological Risk Assessment</a:t>
              </a:r>
            </a:p>
          </p:txBody>
        </p:sp>
      </p:grpSp>
      <p:grpSp>
        <p:nvGrpSpPr>
          <p:cNvPr id="4" name="Group 3"/>
          <p:cNvGrpSpPr/>
          <p:nvPr/>
        </p:nvGrpSpPr>
        <p:grpSpPr>
          <a:xfrm>
            <a:off x="6746702" y="3334397"/>
            <a:ext cx="2316968" cy="2381023"/>
            <a:chOff x="6746702" y="3334397"/>
            <a:chExt cx="2316968" cy="2381023"/>
          </a:xfrm>
        </p:grpSpPr>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015778" y="4385472"/>
              <a:ext cx="1778817" cy="519985"/>
            </a:xfrm>
            <a:prstGeom prst="rect">
              <a:avLst/>
            </a:prstGeom>
          </p:spPr>
        </p:pic>
        <p:sp>
          <p:nvSpPr>
            <p:cNvPr id="28" name="Rectangle 27"/>
            <p:cNvSpPr/>
            <p:nvPr/>
          </p:nvSpPr>
          <p:spPr>
            <a:xfrm>
              <a:off x="6746702" y="3334397"/>
              <a:ext cx="2316968" cy="1015663"/>
            </a:xfrm>
            <a:prstGeom prst="rect">
              <a:avLst/>
            </a:prstGeom>
          </p:spPr>
          <p:txBody>
            <a:bodyPr wrap="square">
              <a:spAutoFit/>
            </a:bodyPr>
            <a:lstStyle/>
            <a:p>
              <a:pPr algn="ctr"/>
              <a:r>
                <a:rPr lang="en-US" sz="2000" b="1" dirty="0" err="1">
                  <a:latin typeface="Arial" panose="020B0604020202020204" pitchFamily="34" charset="0"/>
                  <a:cs typeface="Arial" panose="020B0604020202020204" pitchFamily="34" charset="0"/>
                </a:rPr>
                <a:t>Werribee</a:t>
              </a:r>
              <a:r>
                <a:rPr lang="en-US" sz="2000" b="1" dirty="0">
                  <a:latin typeface="Arial" panose="020B0604020202020204" pitchFamily="34" charset="0"/>
                  <a:cs typeface="Arial" panose="020B0604020202020204" pitchFamily="34" charset="0"/>
                </a:rPr>
                <a:t> River Waterways Investigation</a:t>
              </a:r>
            </a:p>
          </p:txBody>
        </p:sp>
        <p:sp>
          <p:nvSpPr>
            <p:cNvPr id="34" name="Rectangle 33"/>
            <p:cNvSpPr/>
            <p:nvPr/>
          </p:nvSpPr>
          <p:spPr>
            <a:xfrm>
              <a:off x="6804991" y="5007534"/>
              <a:ext cx="2200390" cy="707886"/>
            </a:xfrm>
            <a:prstGeom prst="rect">
              <a:avLst/>
            </a:prstGeom>
          </p:spPr>
          <p:txBody>
            <a:bodyPr wrap="square">
              <a:spAutoFit/>
            </a:bodyPr>
            <a:lstStyle/>
            <a:p>
              <a:pPr algn="ctr"/>
              <a:r>
                <a:rPr lang="en-US" sz="2000" dirty="0">
                  <a:latin typeface="Arial" panose="020B0604020202020204" pitchFamily="34" charset="0"/>
                  <a:cs typeface="Arial" panose="020B0604020202020204" pitchFamily="34" charset="0"/>
                </a:rPr>
                <a:t>Flows assessment</a:t>
              </a:r>
            </a:p>
          </p:txBody>
        </p:sp>
      </p:grpSp>
    </p:spTree>
    <p:extLst>
      <p:ext uri="{BB962C8B-B14F-4D97-AF65-F5344CB8AC3E}">
        <p14:creationId xmlns:p14="http://schemas.microsoft.com/office/powerpoint/2010/main" val="2935132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orage.googleapis.com/mapio-net-pic/4172511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066" t="17349" r="3669" b="17349"/>
          <a:stretch/>
        </p:blipFill>
        <p:spPr bwMode="auto">
          <a:xfrm>
            <a:off x="6202796" y="1198945"/>
            <a:ext cx="2582656" cy="16192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1608" y="304800"/>
            <a:ext cx="2673844" cy="781620"/>
          </a:xfrm>
          <a:prstGeom prst="rect">
            <a:avLst/>
          </a:prstGeom>
        </p:spPr>
      </p:pic>
      <p:sp>
        <p:nvSpPr>
          <p:cNvPr id="12" name="TextBox 11"/>
          <p:cNvSpPr txBox="1"/>
          <p:nvPr/>
        </p:nvSpPr>
        <p:spPr>
          <a:xfrm>
            <a:off x="1020991" y="1789611"/>
            <a:ext cx="2678938" cy="646331"/>
          </a:xfrm>
          <a:prstGeom prst="rect">
            <a:avLst/>
          </a:prstGeom>
          <a:noFill/>
        </p:spPr>
        <p:txBody>
          <a:bodyPr wrap="none" rtlCol="0">
            <a:spAutoFit/>
          </a:bodyPr>
          <a:lstStyle/>
          <a:p>
            <a:r>
              <a:rPr lang="en-AU" sz="3600" dirty="0">
                <a:latin typeface="Aharoni" panose="02010803020104030203" pitchFamily="2" charset="-79"/>
                <a:cs typeface="Aharoni" panose="02010803020104030203" pitchFamily="2" charset="-79"/>
              </a:rPr>
              <a:t>OUTCOMES</a:t>
            </a:r>
          </a:p>
        </p:txBody>
      </p:sp>
      <p:sp>
        <p:nvSpPr>
          <p:cNvPr id="10" name="Rectangle 9"/>
          <p:cNvSpPr/>
          <p:nvPr/>
        </p:nvSpPr>
        <p:spPr>
          <a:xfrm>
            <a:off x="1066800" y="2752636"/>
            <a:ext cx="6381730" cy="3139321"/>
          </a:xfrm>
          <a:prstGeom prst="rect">
            <a:avLst/>
          </a:prstGeom>
        </p:spPr>
        <p:txBody>
          <a:bodyPr wrap="square">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There may be opportunities to improve river health through changing alternative water management approach</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Preferred scenarios are clear, need to understand hydrological regime with other demands incorporated understanding variables</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The risks need to be better understood</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Achievement of fit-for-purpose water is critical to feasibility</a:t>
            </a:r>
          </a:p>
        </p:txBody>
      </p:sp>
    </p:spTree>
    <p:extLst>
      <p:ext uri="{BB962C8B-B14F-4D97-AF65-F5344CB8AC3E}">
        <p14:creationId xmlns:p14="http://schemas.microsoft.com/office/powerpoint/2010/main" val="2879922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Melton development">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40" t="15775" r="13844"/>
          <a:stretch/>
        </p:blipFill>
        <p:spPr bwMode="auto">
          <a:xfrm>
            <a:off x="6202796" y="1198945"/>
            <a:ext cx="2615914" cy="16192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5"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1608" y="304800"/>
            <a:ext cx="2673844" cy="781620"/>
          </a:xfrm>
          <a:prstGeom prst="rect">
            <a:avLst/>
          </a:prstGeom>
        </p:spPr>
      </p:pic>
      <p:sp>
        <p:nvSpPr>
          <p:cNvPr id="12" name="TextBox 11"/>
          <p:cNvSpPr txBox="1"/>
          <p:nvPr/>
        </p:nvSpPr>
        <p:spPr>
          <a:xfrm>
            <a:off x="1020991" y="1789611"/>
            <a:ext cx="2707793" cy="646331"/>
          </a:xfrm>
          <a:prstGeom prst="rect">
            <a:avLst/>
          </a:prstGeom>
          <a:noFill/>
        </p:spPr>
        <p:txBody>
          <a:bodyPr wrap="none" rtlCol="0">
            <a:spAutoFit/>
          </a:bodyPr>
          <a:lstStyle/>
          <a:p>
            <a:r>
              <a:rPr lang="en-AU" sz="3600" dirty="0">
                <a:latin typeface="Aharoni" panose="02010803020104030203" pitchFamily="2" charset="-79"/>
                <a:cs typeface="Aharoni" panose="02010803020104030203" pitchFamily="2" charset="-79"/>
              </a:rPr>
              <a:t>NEXT STEPS</a:t>
            </a:r>
          </a:p>
        </p:txBody>
      </p:sp>
      <p:sp>
        <p:nvSpPr>
          <p:cNvPr id="13" name="Rectangle 12"/>
          <p:cNvSpPr/>
          <p:nvPr/>
        </p:nvSpPr>
        <p:spPr>
          <a:xfrm>
            <a:off x="1066799" y="2485936"/>
            <a:ext cx="7417487" cy="3477875"/>
          </a:xfrm>
          <a:prstGeom prst="rect">
            <a:avLst/>
          </a:prstGeom>
        </p:spPr>
        <p:txBody>
          <a:bodyPr wrap="square">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Full discussion regarding progression</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with all parties – subject for IWM Forum</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If risks are found to be acceptable, or mitigated - development of a stronger policy framework is required</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There are still gaps in understanding of future health scenarios</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There is pressure on servicing decisions being made by stakeholders. Financial analysis of technical solutions to produce fit-for-purpose conditions is required.  Who pays?</a:t>
            </a:r>
          </a:p>
        </p:txBody>
      </p:sp>
    </p:spTree>
    <p:extLst>
      <p:ext uri="{BB962C8B-B14F-4D97-AF65-F5344CB8AC3E}">
        <p14:creationId xmlns:p14="http://schemas.microsoft.com/office/powerpoint/2010/main" val="83822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4D7AF17C-3571-495F-8766-62AD97248EF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717392" y="1499133"/>
            <a:ext cx="2401505" cy="18011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1608" y="304800"/>
            <a:ext cx="2673844" cy="781620"/>
          </a:xfrm>
          <a:prstGeom prst="rect">
            <a:avLst/>
          </a:prstGeom>
        </p:spPr>
      </p:pic>
      <p:sp>
        <p:nvSpPr>
          <p:cNvPr id="3" name="TextBox 2"/>
          <p:cNvSpPr txBox="1"/>
          <p:nvPr/>
        </p:nvSpPr>
        <p:spPr>
          <a:xfrm>
            <a:off x="1020991" y="1789611"/>
            <a:ext cx="5554726" cy="646331"/>
          </a:xfrm>
          <a:prstGeom prst="rect">
            <a:avLst/>
          </a:prstGeom>
          <a:noFill/>
        </p:spPr>
        <p:txBody>
          <a:bodyPr wrap="none" rtlCol="0">
            <a:spAutoFit/>
          </a:bodyPr>
          <a:lstStyle/>
          <a:p>
            <a:r>
              <a:rPr lang="en-AU" sz="3600" dirty="0">
                <a:latin typeface="Aharoni" panose="02010803020104030203" pitchFamily="2" charset="-79"/>
                <a:cs typeface="Aharoni" panose="02010803020104030203" pitchFamily="2" charset="-79"/>
              </a:rPr>
              <a:t>LESSONS &amp; REFLECTIONS</a:t>
            </a:r>
          </a:p>
        </p:txBody>
      </p:sp>
      <p:sp>
        <p:nvSpPr>
          <p:cNvPr id="10" name="Rectangle 9"/>
          <p:cNvSpPr/>
          <p:nvPr/>
        </p:nvSpPr>
        <p:spPr>
          <a:xfrm>
            <a:off x="1066800" y="2485936"/>
            <a:ext cx="6381730" cy="3477875"/>
          </a:xfrm>
          <a:prstGeom prst="rect">
            <a:avLst/>
          </a:prstGeom>
        </p:spPr>
        <p:txBody>
          <a:bodyPr wrap="square">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Collaboration requires more work but is essential</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Critical to consider science centrally not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leap to engineering solutions</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Examining opportunities before barriers is valuable</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Change is the constant, uncertainty is part of decision making</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Are we working to best outcome, or least worst outcome? For who?</a:t>
            </a:r>
          </a:p>
        </p:txBody>
      </p:sp>
    </p:spTree>
    <p:extLst>
      <p:ext uri="{BB962C8B-B14F-4D97-AF65-F5344CB8AC3E}">
        <p14:creationId xmlns:p14="http://schemas.microsoft.com/office/powerpoint/2010/main" val="838220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Presentation - Water" ma:contentTypeID="0x0101002517F445A0F35E449C98AAD631F2B038DF00EC0C9A129AF1F54197E7B59E248283AF" ma:contentTypeVersion="8" ma:contentTypeDescription="Presentation used by Water to show or explain a topic to an audience. " ma:contentTypeScope="" ma:versionID="0829279a2ad2a329f2730d0e9dc1e6d5">
  <xsd:schema xmlns:xsd="http://www.w3.org/2001/XMLSchema" xmlns:xs="http://www.w3.org/2001/XMLSchema" xmlns:p="http://schemas.microsoft.com/office/2006/metadata/properties" xmlns:ns1="a5f32de4-e402-4188-b034-e71ca7d22e54" xmlns:ns2="http://schemas.microsoft.com/sharepoint/v3" xmlns:ns3="47d8b95c-7acc-42fd-9c23-030a276adc58" targetNamespace="http://schemas.microsoft.com/office/2006/metadata/properties" ma:root="true" ma:fieldsID="66d37103b8ac2279c3754de9be964041" ns1:_="" ns2:_="" ns3:_="">
    <xsd:import namespace="a5f32de4-e402-4188-b034-e71ca7d22e54"/>
    <xsd:import namespace="http://schemas.microsoft.com/sharepoint/v3"/>
    <xsd:import namespace="47d8b95c-7acc-42fd-9c23-030a276adc58"/>
    <xsd:element name="properties">
      <xsd:complexType>
        <xsd:sequence>
          <xsd:element name="documentManagement">
            <xsd:complexType>
              <xsd:all>
                <xsd:element ref="ns1:_dlc_DocIdUrl" minOccurs="0"/>
                <xsd:element ref="ns1:_dlc_DocId" minOccurs="0"/>
                <xsd:element ref="ns2:RoutingRuleDescription" minOccurs="0"/>
                <xsd:element ref="ns2:Language"/>
                <xsd:element ref="ns1:k1bd994a94c2413797db3bab8f123f6f" minOccurs="0"/>
                <xsd:element ref="ns1:a25c4e3633654d669cbaa09ae6b70789" minOccurs="0"/>
                <xsd:element ref="ns1:mfe9accc5a0b4653a7b513b67ffd122d" minOccurs="0"/>
                <xsd:element ref="ns1:_dlc_DocIdPersistId" minOccurs="0"/>
                <xsd:element ref="ns1:pd01c257034b4e86b1f58279a3bd54c6" minOccurs="0"/>
                <xsd:element ref="ns1:fb3179c379644f499d7166d0c985669b" minOccurs="0"/>
                <xsd:element ref="ns1:TaxCatchAll" minOccurs="0"/>
                <xsd:element ref="ns1:TaxCatchAllLabel" minOccurs="0"/>
                <xsd:element ref="ns1:ece32f50ba964e1fbf627a9d83fe6c01" minOccurs="0"/>
                <xsd:element ref="ns1:ic50d0a05a8e4d9791dac67f8a1e716c" minOccurs="0"/>
                <xsd:element ref="ns1:n771d69a070c4babbf278c67c8a2b859" minOccurs="0"/>
                <xsd:element ref="ns3:IWM_x0020_Project_x0020_Names" minOccurs="0"/>
                <xsd:element ref="ns3:IWM_x0020_Project_x0020_Scale" minOccurs="0"/>
                <xsd:element ref="ns3:IWM_x0020_Project_x0020_Type" minOccurs="0"/>
                <xsd:element ref="ns1:b199535e502b400e8a9b9079842b9cd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f32de4-e402-4188-b034-e71ca7d22e54" elementFormDefault="qualified">
    <xsd:import namespace="http://schemas.microsoft.com/office/2006/documentManagement/types"/>
    <xsd:import namespace="http://schemas.microsoft.com/office/infopath/2007/PartnerControls"/>
    <xsd:element name="_dlc_DocIdUrl" ma:index="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1" nillable="true" ma:displayName="Document ID Value" ma:description="The value of the document ID assigned to this item." ma:internalName="_dlc_DocId" ma:readOnly="true">
      <xsd:simpleType>
        <xsd:restriction base="dms:Text"/>
      </xsd:simpleType>
    </xsd:element>
    <xsd:element name="k1bd994a94c2413797db3bab8f123f6f" ma:index="14" nillable="true" ma:taxonomy="true" ma:internalName="k1bd994a94c2413797db3bab8f123f6f" ma:taxonomyFieldName="Section" ma:displayName="Section" ma:readOnly="false" ma:default="" ma:fieldId="{41bd994a-94c2-4137-97db-3bab8f123f6f}" ma:sspId="3452d580-73c1-4b2b-acb3-3600a17877a9" ma:termSetId="7ed103ff-4fe0-4197-8cbd-8afd7af5c093" ma:anchorId="00000000-0000-0000-0000-000000000000" ma:open="false" ma:isKeyword="false">
      <xsd:complexType>
        <xsd:sequence>
          <xsd:element ref="pc:Terms" minOccurs="0" maxOccurs="1"/>
        </xsd:sequence>
      </xsd:complexType>
    </xsd:element>
    <xsd:element name="a25c4e3633654d669cbaa09ae6b70789" ma:index="16" nillable="true" ma:taxonomy="true" ma:internalName="a25c4e3633654d669cbaa09ae6b70789" ma:taxonomyFieldName="Sub_x002d_Section" ma:displayName="Sub-Section" ma:readOnly="false" ma:default="" ma:fieldId="{a25c4e36-3365-4d66-9cba-a09ae6b70789}" ma:sspId="3452d580-73c1-4b2b-acb3-3600a17877a9" ma:termSetId="52866136-d969-4b31-8d96-2f1d875187a1" ma:anchorId="00000000-0000-0000-0000-000000000000" ma:open="false" ma:isKeyword="false">
      <xsd:complexType>
        <xsd:sequence>
          <xsd:element ref="pc:Terms" minOccurs="0" maxOccurs="1"/>
        </xsd:sequence>
      </xsd:complexType>
    </xsd:element>
    <xsd:element name="mfe9accc5a0b4653a7b513b67ffd122d" ma:index="18" ma:taxonomy="true" ma:internalName="mfe9accc5a0b4653a7b513b67ffd122d" ma:taxonomyFieldName="Branch" ma:displayName="Branch" ma:readOnly="false" ma:default="7;#Integrated Water Management|53874ba0-f9bc-47e7-8b76-c6d66b45a285" ma:fieldId="{6fe9accc-5a0b-4653-a7b5-13b67ffd122d}" ma:sspId="3452d580-73c1-4b2b-acb3-3600a17877a9" ma:termSetId="2966b9b6-b7ea-4bfd-a4f9-f27ab5012f44" ma:anchorId="00000000-0000-0000-0000-000000000000" ma:open="false" ma:isKeyword="false">
      <xsd:complexType>
        <xsd:sequence>
          <xsd:element ref="pc:Terms" minOccurs="0" maxOccurs="1"/>
        </xsd:sequence>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pd01c257034b4e86b1f58279a3bd54c6" ma:index="20" ma:taxonomy="true" ma:internalName="pd01c257034b4e86b1f58279a3bd54c6" ma:taxonomyFieldName="Security_x0020_Classification" ma:displayName="Security Classification" ma:readOnly="false" ma:default="3;#Unclassified|7fa379f4-4aba-4692-ab80-7d39d3a23cf4" ma:fieldId="{9d01c257-034b-4e86-b1f5-8279a3bd54c6}" ma:sspId="3452d580-73c1-4b2b-acb3-3600a17877a9" ma:termSetId="6da6c671-4dae-4188-8808-548c864e9f8b" ma:anchorId="00000000-0000-0000-0000-000000000000" ma:open="false" ma:isKeyword="false">
      <xsd:complexType>
        <xsd:sequence>
          <xsd:element ref="pc:Terms" minOccurs="0" maxOccurs="1"/>
        </xsd:sequence>
      </xsd:complexType>
    </xsd:element>
    <xsd:element name="fb3179c379644f499d7166d0c985669b" ma:index="21" ma:taxonomy="true" ma:internalName="fb3179c379644f499d7166d0c985669b" ma:taxonomyFieldName="Dissemination_x0020_Limiting_x0020_Marker" ma:displayName="Dissemination Limiting Marker" ma:readOnly="false" ma:default="2;#FOUO|955eb6fc-b35a-4808-8aa5-31e514fa3f26" ma:fieldId="{fb3179c3-7964-4f49-9d71-66d0c985669b}" ma:sspId="3452d580-73c1-4b2b-acb3-3600a17877a9" ma:termSetId="f41b4dff-1c0e-42ed-b4e6-3638cbec140f" ma:anchorId="00000000-0000-0000-0000-000000000000" ma:open="false" ma:isKeyword="false">
      <xsd:complexType>
        <xsd:sequence>
          <xsd:element ref="pc:Terms" minOccurs="0" maxOccurs="1"/>
        </xsd:sequence>
      </xsd:complexType>
    </xsd:element>
    <xsd:element name="TaxCatchAll" ma:index="22" nillable="true" ma:displayName="Taxonomy Catch All Column" ma:hidden="true" ma:list="{acfdf91b-d67c-4419-9570-af58c9380a4e}" ma:internalName="TaxCatchAll" ma:showField="CatchAllData" ma:web="47d8b95c-7acc-42fd-9c23-030a276adc58">
      <xsd:complexType>
        <xsd:complexContent>
          <xsd:extension base="dms:MultiChoiceLookup">
            <xsd:sequence>
              <xsd:element name="Value" type="dms:Lookup" maxOccurs="unbounded" minOccurs="0" nillable="true"/>
            </xsd:sequence>
          </xsd:extension>
        </xsd:complexContent>
      </xsd:complexType>
    </xsd:element>
    <xsd:element name="TaxCatchAllLabel" ma:index="23" nillable="true" ma:displayName="Taxonomy Catch All Column1" ma:hidden="true" ma:list="{acfdf91b-d67c-4419-9570-af58c9380a4e}" ma:internalName="TaxCatchAllLabel" ma:readOnly="true" ma:showField="CatchAllDataLabel" ma:web="47d8b95c-7acc-42fd-9c23-030a276adc58">
      <xsd:complexType>
        <xsd:complexContent>
          <xsd:extension base="dms:MultiChoiceLookup">
            <xsd:sequence>
              <xsd:element name="Value" type="dms:Lookup" maxOccurs="unbounded" minOccurs="0" nillable="true"/>
            </xsd:sequence>
          </xsd:extension>
        </xsd:complexContent>
      </xsd:complexType>
    </xsd:element>
    <xsd:element name="ece32f50ba964e1fbf627a9d83fe6c01" ma:index="25" ma:taxonomy="true" ma:internalName="ece32f50ba964e1fbf627a9d83fe6c01" ma:taxonomyFieldName="Agency" ma:displayName="Agency" ma:readOnly="false" ma:default="1;#Department of Environment, Land, Water and Planning|607a3f87-1228-4cd9-82a5-076aa8776274" ma:fieldId="{ece32f50-ba96-4e1f-bf62-7a9d83fe6c01}" ma:sspId="3452d580-73c1-4b2b-acb3-3600a17877a9" ma:termSetId="8802f075-2b41-4f09-b612-1b6d41c66981" ma:anchorId="00000000-0000-0000-0000-000000000000" ma:open="false" ma:isKeyword="false">
      <xsd:complexType>
        <xsd:sequence>
          <xsd:element ref="pc:Terms" minOccurs="0" maxOccurs="1"/>
        </xsd:sequence>
      </xsd:complexType>
    </xsd:element>
    <xsd:element name="ic50d0a05a8e4d9791dac67f8a1e716c" ma:index="27" ma:taxonomy="true" ma:internalName="ic50d0a05a8e4d9791dac67f8a1e716c" ma:taxonomyFieldName="Group1" ma:displayName="Group" ma:readOnly="false" ma:default="4;#Water and Catchments|04babe5f-fe90-4982-9f33-c4fc8f4bb63f" ma:fieldId="{2c50d0a0-5a8e-4d97-91da-c67f8a1e716c}" ma:sspId="3452d580-73c1-4b2b-acb3-3600a17877a9" ma:termSetId="4ea60e42-aaf2-4d08-ba07-c252f1e94b4c" ma:anchorId="00000000-0000-0000-0000-000000000000" ma:open="false" ma:isKeyword="false">
      <xsd:complexType>
        <xsd:sequence>
          <xsd:element ref="pc:Terms" minOccurs="0" maxOccurs="1"/>
        </xsd:sequence>
      </xsd:complexType>
    </xsd:element>
    <xsd:element name="n771d69a070c4babbf278c67c8a2b859" ma:index="29" ma:taxonomy="true" ma:internalName="n771d69a070c4babbf278c67c8a2b859" ma:taxonomyFieldName="Division" ma:displayName="Division" ma:readOnly="false" ma:default="5;#Integrated Water and Catchments|776e9553-7e55-4dc1-afe3-24761a72d84f" ma:fieldId="{7771d69a-070c-4bab-bf27-8c67c8a2b859}" ma:sspId="3452d580-73c1-4b2b-acb3-3600a17877a9" ma:termSetId="0b563327-3fd1-4e33-bf14-c9e227ef5a35" ma:anchorId="00000000-0000-0000-0000-000000000000" ma:open="false" ma:isKeyword="false">
      <xsd:complexType>
        <xsd:sequence>
          <xsd:element ref="pc:Terms" minOccurs="0" maxOccurs="1"/>
        </xsd:sequence>
      </xsd:complexType>
    </xsd:element>
    <xsd:element name="b199535e502b400e8a9b9079842b9cd4" ma:index="35" nillable="true" ma:taxonomy="true" ma:internalName="b199535e502b400e8a9b9079842b9cd4" ma:taxonomyFieldName="Zone" ma:displayName="Zone" ma:default="" ma:fieldId="{b199535e-502b-400e-8a9b-9079842b9cd4}" ma:sspId="3452d580-73c1-4b2b-acb3-3600a17877a9" ma:termSetId="c5f33dfc-eb37-4aed-82ef-79de790a4cd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4" nillable="true" ma:displayName="Description" ma:description="Further keywords or terms that best describe the document content that DO NOT appear in the Title or File Name." ma:internalName="RoutingRuleDescription" ma:readOnly="false">
      <xsd:simpleType>
        <xsd:restriction base="dms:Text">
          <xsd:maxLength value="255"/>
        </xsd:restriction>
      </xsd:simpleType>
    </xsd:element>
    <xsd:element name="Language" ma:index="13" ma:displayName="Language" ma:default="English"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7d8b95c-7acc-42fd-9c23-030a276adc58" elementFormDefault="qualified">
    <xsd:import namespace="http://schemas.microsoft.com/office/2006/documentManagement/types"/>
    <xsd:import namespace="http://schemas.microsoft.com/office/infopath/2007/PartnerControls"/>
    <xsd:element name="IWM_x0020_Project_x0020_Names" ma:index="31" nillable="true" ma:displayName="IWM Project Names" ma:list="{ed00773c-7d0c-4fe1-a359-a27043b8a671}" ma:internalName="IWM_x0020_Project_x0020_Names" ma:showField="Title" ma:web="47d8b95c-7acc-42fd-9c23-030a276adc58">
      <xsd:simpleType>
        <xsd:restriction base="dms:Lookup"/>
      </xsd:simpleType>
    </xsd:element>
    <xsd:element name="IWM_x0020_Project_x0020_Scale" ma:index="32" nillable="true" ma:displayName="IWM Project Scale" ma:list="{02f1a645-b9a6-4596-a80d-e42c7c911461}" ma:internalName="IWM_x0020_Project_x0020_Scale" ma:showField="Title" ma:web="47d8b95c-7acc-42fd-9c23-030a276adc58">
      <xsd:simpleType>
        <xsd:restriction base="dms:Lookup"/>
      </xsd:simpleType>
    </xsd:element>
    <xsd:element name="IWM_x0020_Project_x0020_Type" ma:index="33" nillable="true" ma:displayName="IWM Project Type" ma:list="{ff8543b6-e82d-4d86-991b-01ddc78a226f}" ma:internalName="IWM_x0020_Project_x0020_Type" ma:showField="Title" ma:web="47d8b95c-7acc-42fd-9c23-030a276adc58">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file>

<file path=customXml/item3.xml><?xml version="1.0" encoding="utf-8"?>
<?mso-contentType ?>
<SharedContentType xmlns="Microsoft.SharePoint.Taxonomy.ContentTypeSync" SourceId="3452d580-73c1-4b2b-acb3-3600a17877a9" ContentTypeId="0x0101002517F445A0F35E449C98AAD631F2B038DF" PreviousValue="false"/>
</file>

<file path=customXml/item4.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IWM_x0020_Project_x0020_Type xmlns="47d8b95c-7acc-42fd-9c23-030a276adc58">4</IWM_x0020_Project_x0020_Type>
    <mfe9accc5a0b4653a7b513b67ffd122d xmlns="a5f32de4-e402-4188-b034-e71ca7d22e54">
      <Terms xmlns="http://schemas.microsoft.com/office/infopath/2007/PartnerControls">
        <TermInfo xmlns="http://schemas.microsoft.com/office/infopath/2007/PartnerControls">
          <TermName xmlns="http://schemas.microsoft.com/office/infopath/2007/PartnerControls">Integrated Water Management</TermName>
          <TermId xmlns="http://schemas.microsoft.com/office/infopath/2007/PartnerControls">53874ba0-f9bc-47e7-8b76-c6d66b45a285</TermId>
        </TermInfo>
      </Terms>
    </mfe9accc5a0b4653a7b513b67ffd122d>
    <fb3179c379644f499d7166d0c985669b xmlns="a5f32de4-e402-4188-b034-e71ca7d22e54">
      <Terms xmlns="http://schemas.microsoft.com/office/infopath/2007/PartnerControls">
        <TermInfo xmlns="http://schemas.microsoft.com/office/infopath/2007/PartnerControls">
          <TermName xmlns="http://schemas.microsoft.com/office/infopath/2007/PartnerControls">FOUO</TermName>
          <TermId xmlns="http://schemas.microsoft.com/office/infopath/2007/PartnerControls">955eb6fc-b35a-4808-8aa5-31e514fa3f26</TermId>
        </TermInfo>
      </Terms>
    </fb3179c379644f499d7166d0c985669b>
    <TaxCatchAll xmlns="a5f32de4-e402-4188-b034-e71ca7d22e54">
      <Value>13</Value>
      <Value>7</Value>
      <Value>5</Value>
      <Value>4</Value>
      <Value>3</Value>
      <Value>2</Value>
      <Value>1</Value>
    </TaxCatchAll>
    <IWM_x0020_Project_x0020_Names xmlns="47d8b95c-7acc-42fd-9c23-030a276adc58">7</IWM_x0020_Project_x0020_Names>
    <IWM_x0020_Project_x0020_Scale xmlns="47d8b95c-7acc-42fd-9c23-030a276adc58">4</IWM_x0020_Project_x0020_Scale>
    <b199535e502b400e8a9b9079842b9cd4 xmlns="a5f32de4-e402-4188-b034-e71ca7d22e54">
      <Terms xmlns="http://schemas.microsoft.com/office/infopath/2007/PartnerControls">
        <TermInfo xmlns="http://schemas.microsoft.com/office/infopath/2007/PartnerControls">
          <TermName xmlns="http://schemas.microsoft.com/office/infopath/2007/PartnerControls">Metroplitan</TermName>
          <TermId xmlns="http://schemas.microsoft.com/office/infopath/2007/PartnerControls">7440483b-065c-4633-9f6d-b78b3a17411e</TermId>
        </TermInfo>
      </Terms>
    </b199535e502b400e8a9b9079842b9cd4>
    <ece32f50ba964e1fbf627a9d83fe6c01 xmlns="a5f32de4-e402-4188-b034-e71ca7d22e54">
      <Terms xmlns="http://schemas.microsoft.com/office/infopath/2007/PartnerControls">
        <TermInfo xmlns="http://schemas.microsoft.com/office/infopath/2007/PartnerControls">
          <TermName xmlns="http://schemas.microsoft.com/office/infopath/2007/PartnerControls">Department of Environment, Land, Water and Planning</TermName>
          <TermId xmlns="http://schemas.microsoft.com/office/infopath/2007/PartnerControls">607a3f87-1228-4cd9-82a5-076aa8776274</TermId>
        </TermInfo>
      </Terms>
    </ece32f50ba964e1fbf627a9d83fe6c01>
    <RoutingRuleDescription xmlns="http://schemas.microsoft.com/sharepoint/v3">Presentation for submission to the International RiverSymposium 2017</RoutingRuleDescription>
    <k1bd994a94c2413797db3bab8f123f6f xmlns="a5f32de4-e402-4188-b034-e71ca7d22e54">
      <Terms xmlns="http://schemas.microsoft.com/office/infopath/2007/PartnerControls"/>
    </k1bd994a94c2413797db3bab8f123f6f>
    <n771d69a070c4babbf278c67c8a2b859 xmlns="a5f32de4-e402-4188-b034-e71ca7d22e54">
      <Terms xmlns="http://schemas.microsoft.com/office/infopath/2007/PartnerControls">
        <TermInfo xmlns="http://schemas.microsoft.com/office/infopath/2007/PartnerControls">
          <TermName xmlns="http://schemas.microsoft.com/office/infopath/2007/PartnerControls">Integrated Water and Catchments</TermName>
          <TermId xmlns="http://schemas.microsoft.com/office/infopath/2007/PartnerControls">776e9553-7e55-4dc1-afe3-24761a72d84f</TermId>
        </TermInfo>
      </Terms>
    </n771d69a070c4babbf278c67c8a2b859>
    <pd01c257034b4e86b1f58279a3bd54c6 xmlns="a5f32de4-e402-4188-b034-e71ca7d22e54">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7fa379f4-4aba-4692-ab80-7d39d3a23cf4</TermId>
        </TermInfo>
      </Terms>
    </pd01c257034b4e86b1f58279a3bd54c6>
    <a25c4e3633654d669cbaa09ae6b70789 xmlns="a5f32de4-e402-4188-b034-e71ca7d22e54">
      <Terms xmlns="http://schemas.microsoft.com/office/infopath/2007/PartnerControls"/>
    </a25c4e3633654d669cbaa09ae6b70789>
    <ic50d0a05a8e4d9791dac67f8a1e716c xmlns="a5f32de4-e402-4188-b034-e71ca7d22e54">
      <Terms xmlns="http://schemas.microsoft.com/office/infopath/2007/PartnerControls">
        <TermInfo xmlns="http://schemas.microsoft.com/office/infopath/2007/PartnerControls">
          <TermName xmlns="http://schemas.microsoft.com/office/infopath/2007/PartnerControls">Water and Catchments</TermName>
          <TermId xmlns="http://schemas.microsoft.com/office/infopath/2007/PartnerControls">04babe5f-fe90-4982-9f33-c4fc8f4bb63f</TermId>
        </TermInfo>
      </Terms>
    </ic50d0a05a8e4d9791dac67f8a1e716c>
  </documentManagement>
</p:properties>
</file>

<file path=customXml/item5.xml><?xml version="1.0" encoding="utf-8"?>
<?mso-contentType ?>
<customXsn xmlns="http://schemas.microsoft.com/office/2006/metadata/customXsn">
  <xsnLocation/>
  <cached>True</cached>
  <openByDefault>True</openByDefault>
  <xsnScope>/</xsnScope>
</customXsn>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3D49AC-421C-49F4-8D5E-C2F79B1FBB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f32de4-e402-4188-b034-e71ca7d22e54"/>
    <ds:schemaRef ds:uri="http://schemas.microsoft.com/sharepoint/v3"/>
    <ds:schemaRef ds:uri="47d8b95c-7acc-42fd-9c23-030a276adc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EB3579-9375-4109-9A66-95D26A29F54C}">
  <ds:schemaRefs>
    <ds:schemaRef ds:uri="http://schemas.microsoft.com/sharepoint/events"/>
  </ds:schemaRefs>
</ds:datastoreItem>
</file>

<file path=customXml/itemProps3.xml><?xml version="1.0" encoding="utf-8"?>
<ds:datastoreItem xmlns:ds="http://schemas.openxmlformats.org/officeDocument/2006/customXml" ds:itemID="{6141D6F0-EF51-405F-A689-130AAEB1C14E}">
  <ds:schemaRefs>
    <ds:schemaRef ds:uri="Microsoft.SharePoint.Taxonomy.ContentTypeSync"/>
  </ds:schemaRefs>
</ds:datastoreItem>
</file>

<file path=customXml/itemProps4.xml><?xml version="1.0" encoding="utf-8"?>
<ds:datastoreItem xmlns:ds="http://schemas.openxmlformats.org/officeDocument/2006/customXml" ds:itemID="{92CE6E14-3AEF-4B6F-810A-4446DF48DBF1}">
  <ds:schemaRefs>
    <ds:schemaRef ds:uri="http://purl.org/dc/elements/1.1/"/>
    <ds:schemaRef ds:uri="http://schemas.openxmlformats.org/package/2006/metadata/core-properties"/>
    <ds:schemaRef ds:uri="http://schemas.microsoft.com/office/2006/metadata/properties"/>
    <ds:schemaRef ds:uri="http://www.w3.org/XML/1998/namespace"/>
    <ds:schemaRef ds:uri="http://purl.org/dc/terms/"/>
    <ds:schemaRef ds:uri="http://schemas.microsoft.com/office/2006/documentManagement/types"/>
    <ds:schemaRef ds:uri="a5f32de4-e402-4188-b034-e71ca7d22e54"/>
    <ds:schemaRef ds:uri="http://schemas.microsoft.com/office/infopath/2007/PartnerControls"/>
    <ds:schemaRef ds:uri="47d8b95c-7acc-42fd-9c23-030a276adc58"/>
    <ds:schemaRef ds:uri="http://schemas.microsoft.com/sharepoint/v3"/>
    <ds:schemaRef ds:uri="http://purl.org/dc/dcmitype/"/>
  </ds:schemaRefs>
</ds:datastoreItem>
</file>

<file path=customXml/itemProps5.xml><?xml version="1.0" encoding="utf-8"?>
<ds:datastoreItem xmlns:ds="http://schemas.openxmlformats.org/officeDocument/2006/customXml" ds:itemID="{BC882708-FE9F-485C-A794-235D82A3D524}">
  <ds:schemaRefs>
    <ds:schemaRef ds:uri="http://schemas.microsoft.com/office/2006/metadata/customXsn"/>
  </ds:schemaRefs>
</ds:datastoreItem>
</file>

<file path=customXml/itemProps6.xml><?xml version="1.0" encoding="utf-8"?>
<ds:datastoreItem xmlns:ds="http://schemas.openxmlformats.org/officeDocument/2006/customXml" ds:itemID="{33BB36CA-8423-432B-8A15-B555BE2DE0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305</TotalTime>
  <Words>655</Words>
  <Application>Microsoft Office PowerPoint</Application>
  <PresentationFormat>On-screen Show (4:3)</PresentationFormat>
  <Paragraphs>120</Paragraphs>
  <Slides>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Aharoni</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Werribee River International River Symposium</dc:title>
  <dc:creator>Tanushree Rao</dc:creator>
  <cp:lastModifiedBy>Katie A Burns (DELWP)</cp:lastModifiedBy>
  <cp:revision>29</cp:revision>
  <dcterms:created xsi:type="dcterms:W3CDTF">2016-07-18T05:53:10Z</dcterms:created>
  <dcterms:modified xsi:type="dcterms:W3CDTF">2017-08-31T07:11:21Z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0x0101002517F445A0F35E449C98AAD631F2B038DF00EC0C9A129AF1F54197E7B59E248283AF</vt:lpwstr>
  </property>
  <property fmtid="{D5CDD505-2E9C-101B-9397-08002B2CF9AE}" pid="3" name="Section">
    <vt:lpwstr/>
  </property>
  <property fmtid="{D5CDD505-2E9C-101B-9397-08002B2CF9AE}" pid="4" name="Agency">
    <vt:lpwstr>1;#Department of Environment, Land, Water and Planning|607a3f87-1228-4cd9-82a5-076aa8776274</vt:lpwstr>
  </property>
  <property fmtid="{D5CDD505-2E9C-101B-9397-08002B2CF9AE}" pid="5" name="Sub-Section">
    <vt:lpwstr/>
  </property>
  <property fmtid="{D5CDD505-2E9C-101B-9397-08002B2CF9AE}" pid="6" name="Branch">
    <vt:lpwstr>7;#Integrated Water Management|53874ba0-f9bc-47e7-8b76-c6d66b45a285</vt:lpwstr>
  </property>
  <property fmtid="{D5CDD505-2E9C-101B-9397-08002B2CF9AE}" pid="7" name="Group1">
    <vt:lpwstr>4;#Water and Catchments|04babe5f-fe90-4982-9f33-c4fc8f4bb63f</vt:lpwstr>
  </property>
  <property fmtid="{D5CDD505-2E9C-101B-9397-08002B2CF9AE}" pid="8" name="Dissemination Limiting Marker">
    <vt:lpwstr>2;#FOUO|955eb6fc-b35a-4808-8aa5-31e514fa3f26</vt:lpwstr>
  </property>
  <property fmtid="{D5CDD505-2E9C-101B-9397-08002B2CF9AE}" pid="9" name="Security Classification">
    <vt:lpwstr>3;#Unclassified|7fa379f4-4aba-4692-ab80-7d39d3a23cf4</vt:lpwstr>
  </property>
  <property fmtid="{D5CDD505-2E9C-101B-9397-08002B2CF9AE}" pid="10" name="Zone">
    <vt:lpwstr>13;#Metroplitan|7440483b-065c-4633-9f6d-b78b3a17411e</vt:lpwstr>
  </property>
  <property fmtid="{D5CDD505-2E9C-101B-9397-08002B2CF9AE}" pid="11" name="Division">
    <vt:lpwstr>5;#Integrated Water and Catchments|776e9553-7e55-4dc1-afe3-24761a72d84f</vt:lpwstr>
  </property>
  <property fmtid="{D5CDD505-2E9C-101B-9397-08002B2CF9AE}" pid="12" name="Order">
    <vt:r8>22600</vt:r8>
  </property>
  <property fmtid="{D5CDD505-2E9C-101B-9397-08002B2CF9AE}" pid="13" name="People in Image">
    <vt:lpwstr/>
  </property>
</Properties>
</file>