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1" r:id="rId5"/>
    <p:sldId id="259" r:id="rId6"/>
    <p:sldId id="260" r:id="rId7"/>
    <p:sldId id="262" r:id="rId8"/>
    <p:sldId id="263" r:id="rId9"/>
    <p:sldId id="264" r:id="rId10"/>
    <p:sldId id="265" r:id="rId11"/>
    <p:sldId id="266" r:id="rId12"/>
    <p:sldId id="267" r:id="rId13"/>
    <p:sldId id="268" r:id="rId14"/>
    <p:sldId id="269" r:id="rId15"/>
    <p:sldId id="270" r:id="rId16"/>
  </p:sldIdLst>
  <p:sldSz cx="9144000" cy="5143500" type="screen16x9"/>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2880" userDrawn="1">
          <p15:clr>
            <a:srgbClr val="A4A3A4"/>
          </p15:clr>
        </p15:guide>
        <p15:guide id="3" orient="horz" pos="2160" userDrawn="1">
          <p15:clr>
            <a:srgbClr val="A4A3A4"/>
          </p15:clr>
        </p15:guide>
        <p15:guide id="4" orient="horz"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7E"/>
    <a:srgbClr val="005155"/>
    <a:srgbClr val="78256D"/>
    <a:srgbClr val="8A4880"/>
    <a:srgbClr val="D4A46B"/>
    <a:srgbClr val="1268BD"/>
    <a:srgbClr val="008E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479" autoAdjust="0"/>
    <p:restoredTop sz="99275" autoAdjust="0"/>
  </p:normalViewPr>
  <p:slideViewPr>
    <p:cSldViewPr snapToGrid="0" showGuides="1">
      <p:cViewPr varScale="1">
        <p:scale>
          <a:sx n="110" d="100"/>
          <a:sy n="110" d="100"/>
        </p:scale>
        <p:origin x="682" y="67"/>
      </p:cViewPr>
      <p:guideLst>
        <p:guide pos="2880"/>
        <p:guide orient="horz" pos="2160"/>
        <p:guide orient="horz" pos="16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41772"/>
            <a:ext cx="7772400" cy="17907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55AD5A3-6871-4623-BDBC-0A043D365282}" type="datetimeFigureOut">
              <a:rPr lang="en-AU" smtClean="0"/>
              <a:pPr/>
              <a:t>19/09/2017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26710001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5AD5A3-6871-4623-BDBC-0A043D365282}" type="datetimeFigureOut">
              <a:rPr lang="en-AU" smtClean="0"/>
              <a:pPr/>
              <a:t>19/09/2017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1072579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5AD5A3-6871-4623-BDBC-0A043D365282}" type="datetimeFigureOut">
              <a:rPr lang="en-AU" smtClean="0"/>
              <a:pPr/>
              <a:t>19/09/2017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1424115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5AD5A3-6871-4623-BDBC-0A043D365282}" type="datetimeFigureOut">
              <a:rPr lang="en-AU" smtClean="0"/>
              <a:pPr/>
              <a:t>19/09/2017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2649002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5"/>
            <a:ext cx="7886700" cy="2139553"/>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3442099"/>
            <a:ext cx="7886700" cy="1125140"/>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5AD5A3-6871-4623-BDBC-0A043D365282}" type="datetimeFigureOut">
              <a:rPr lang="en-AU" smtClean="0"/>
              <a:pPr/>
              <a:t>19/09/2017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1345253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5AD5A3-6871-4623-BDBC-0A043D365282}" type="datetimeFigureOut">
              <a:rPr lang="en-AU" smtClean="0"/>
              <a:pPr/>
              <a:t>19/09/2017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3541380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5"/>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260872"/>
            <a:ext cx="3887391"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1"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55AD5A3-6871-4623-BDBC-0A043D365282}" type="datetimeFigureOut">
              <a:rPr lang="en-AU" smtClean="0"/>
              <a:pPr/>
              <a:t>19/09/2017</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4126498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55AD5A3-6871-4623-BDBC-0A043D365282}" type="datetimeFigureOut">
              <a:rPr lang="en-AU" smtClean="0"/>
              <a:pPr/>
              <a:t>19/09/2017</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373706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5AD5A3-6871-4623-BDBC-0A043D365282}" type="datetimeFigureOut">
              <a:rPr lang="en-AU" smtClean="0"/>
              <a:pPr/>
              <a:t>19/09/2017</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2222994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740570"/>
            <a:ext cx="4629150" cy="365521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5AD5A3-6871-4623-BDBC-0A043D365282}" type="datetimeFigureOut">
              <a:rPr lang="en-AU" smtClean="0"/>
              <a:pPr/>
              <a:t>19/09/2017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3056736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70"/>
            <a:ext cx="4629150" cy="365521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5AD5A3-6871-4623-BDBC-0A043D365282}" type="datetimeFigureOut">
              <a:rPr lang="en-AU" smtClean="0"/>
              <a:pPr/>
              <a:t>19/09/2017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11719143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0000"/>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5"/>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55AD5A3-6871-4623-BDBC-0A043D365282}" type="datetimeFigureOut">
              <a:rPr lang="en-AU" smtClean="0"/>
              <a:pPr/>
              <a:t>19/09/2017</a:t>
            </a:fld>
            <a:endParaRPr lang="en-AU"/>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1C238C77-FDCD-4874-B3FF-6CCFD4A0B09A}" type="slidenum">
              <a:rPr lang="en-AU" smtClean="0"/>
              <a:pPr/>
              <a:t>‹#›</a:t>
            </a:fld>
            <a:endParaRPr lang="en-AU"/>
          </a:p>
        </p:txBody>
      </p:sp>
    </p:spTree>
    <p:extLst>
      <p:ext uri="{BB962C8B-B14F-4D97-AF65-F5344CB8AC3E}">
        <p14:creationId xmlns:p14="http://schemas.microsoft.com/office/powerpoint/2010/main" val="27489560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3.png"/><Relationship Id="rId7"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5.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5.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png"/><Relationship Id="rId10" Type="http://schemas.microsoft.com/office/2007/relationships/hdphoto" Target="../media/hdphoto2.wdp"/><Relationship Id="rId4" Type="http://schemas.openxmlformats.org/officeDocument/2006/relationships/image" Target="../media/image4.png"/><Relationship Id="rId9"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3.png"/><Relationship Id="rId7"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60035" y="4500997"/>
            <a:ext cx="1953002" cy="476442"/>
          </a:xfrm>
          <a:prstGeom prst="rect">
            <a:avLst/>
          </a:prstGeom>
        </p:spPr>
      </p:pic>
      <p:sp>
        <p:nvSpPr>
          <p:cNvPr id="16" name="TextBox 15"/>
          <p:cNvSpPr txBox="1"/>
          <p:nvPr/>
        </p:nvSpPr>
        <p:spPr>
          <a:xfrm>
            <a:off x="249898" y="4739218"/>
            <a:ext cx="4093442" cy="276999"/>
          </a:xfrm>
          <a:prstGeom prst="rect">
            <a:avLst/>
          </a:prstGeom>
          <a:noFill/>
        </p:spPr>
        <p:txBody>
          <a:bodyPr wrap="square" rtlCol="0">
            <a:spAutoFit/>
          </a:bodyPr>
          <a:lstStyle/>
          <a:p>
            <a:r>
              <a:rPr lang="en-AU" sz="1200" dirty="0">
                <a:solidFill>
                  <a:srgbClr val="1268BD"/>
                </a:solidFill>
              </a:rPr>
              <a:t>BRISBANE, AUSTRALIA |  18 - 20 SEPTEMBER 2017</a:t>
            </a:r>
          </a:p>
        </p:txBody>
      </p:sp>
      <p:pic>
        <p:nvPicPr>
          <p:cNvPr id="8" name="Picture 7" descr="RS17 ID long_blue.png"/>
          <p:cNvPicPr>
            <a:picLocks noChangeAspect="1"/>
          </p:cNvPicPr>
          <p:nvPr/>
        </p:nvPicPr>
        <p:blipFill>
          <a:blip r:embed="rId3" cstate="print"/>
          <a:stretch>
            <a:fillRect/>
          </a:stretch>
        </p:blipFill>
        <p:spPr>
          <a:xfrm>
            <a:off x="240276" y="137885"/>
            <a:ext cx="3062905" cy="662244"/>
          </a:xfrm>
          <a:prstGeom prst="rect">
            <a:avLst/>
          </a:prstGeom>
        </p:spPr>
      </p:pic>
      <p:cxnSp>
        <p:nvCxnSpPr>
          <p:cNvPr id="11" name="Straight Connector 10"/>
          <p:cNvCxnSpPr/>
          <p:nvPr/>
        </p:nvCxnSpPr>
        <p:spPr>
          <a:xfrm flipV="1">
            <a:off x="220762" y="834798"/>
            <a:ext cx="8564690" cy="2858"/>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246442" y="4739218"/>
            <a:ext cx="1284987" cy="276999"/>
          </a:xfrm>
          <a:prstGeom prst="rect">
            <a:avLst/>
          </a:prstGeom>
          <a:noFill/>
        </p:spPr>
        <p:txBody>
          <a:bodyPr wrap="square" rtlCol="0">
            <a:spAutoFit/>
          </a:bodyPr>
          <a:lstStyle/>
          <a:p>
            <a:r>
              <a:rPr lang="en-AU" sz="1200" dirty="0">
                <a:solidFill>
                  <a:srgbClr val="1268BD"/>
                </a:solidFill>
              </a:rPr>
              <a:t>MANAGED BY</a:t>
            </a:r>
          </a:p>
        </p:txBody>
      </p:sp>
      <p:pic>
        <p:nvPicPr>
          <p:cNvPr id="15" name="Picture 14">
            <a:extLst>
              <a:ext uri="{FF2B5EF4-FFF2-40B4-BE49-F238E27FC236}">
                <a16:creationId xmlns:a16="http://schemas.microsoft.com/office/drawing/2014/main" id="{808F8A9A-3E4D-40B1-98BF-C2358048D6E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981102" y="153408"/>
            <a:ext cx="731935" cy="631197"/>
          </a:xfrm>
          <a:prstGeom prst="ellipse">
            <a:avLst/>
          </a:prstGeom>
        </p:spPr>
      </p:pic>
      <p:pic>
        <p:nvPicPr>
          <p:cNvPr id="17" name="Picture 16" descr="A close up of a sign&#10;&#10;Description generated with high confidence">
            <a:extLst>
              <a:ext uri="{FF2B5EF4-FFF2-40B4-BE49-F238E27FC236}">
                <a16:creationId xmlns:a16="http://schemas.microsoft.com/office/drawing/2014/main" id="{63852475-54BB-4376-9694-B442F9E32687}"/>
              </a:ext>
            </a:extLst>
          </p:cNvPr>
          <p:cNvPicPr>
            <a:picLocks noChangeAspect="1"/>
          </p:cNvPicPr>
          <p:nvPr/>
        </p:nvPicPr>
        <p:blipFill rotWithShape="1">
          <a:blip r:embed="rId5">
            <a:extLst>
              <a:ext uri="{28A0092B-C50C-407E-A947-70E740481C1C}">
                <a14:useLocalDpi xmlns:a14="http://schemas.microsoft.com/office/drawing/2010/main" val="0"/>
              </a:ext>
            </a:extLst>
          </a:blip>
          <a:srcRect t="1" b="20498"/>
          <a:stretch/>
        </p:blipFill>
        <p:spPr>
          <a:xfrm>
            <a:off x="6028365" y="273063"/>
            <a:ext cx="1790016" cy="391886"/>
          </a:xfrm>
          <a:prstGeom prst="rect">
            <a:avLst/>
          </a:prstGeom>
        </p:spPr>
      </p:pic>
      <p:sp>
        <p:nvSpPr>
          <p:cNvPr id="19" name="Title 1">
            <a:extLst>
              <a:ext uri="{FF2B5EF4-FFF2-40B4-BE49-F238E27FC236}">
                <a16:creationId xmlns:a16="http://schemas.microsoft.com/office/drawing/2014/main" id="{4E233BA1-9EF7-4F91-9929-85B2081DAA38}"/>
              </a:ext>
            </a:extLst>
          </p:cNvPr>
          <p:cNvSpPr>
            <a:spLocks noGrp="1"/>
          </p:cNvSpPr>
          <p:nvPr>
            <p:ph type="ctrTitle"/>
          </p:nvPr>
        </p:nvSpPr>
        <p:spPr>
          <a:xfrm>
            <a:off x="240276" y="1063340"/>
            <a:ext cx="8545175" cy="1781543"/>
          </a:xfrm>
        </p:spPr>
        <p:txBody>
          <a:bodyPr anchor="t" anchorCtr="0">
            <a:noAutofit/>
          </a:bodyPr>
          <a:lstStyle/>
          <a:p>
            <a:r>
              <a:rPr lang="en-US" sz="4000" b="1" dirty="0">
                <a:latin typeface="Garamond" panose="02020404030301010803" pitchFamily="18" charset="0"/>
              </a:rPr>
              <a:t>Incorporating social indicators in the monitoring and evaluation of environmental flows</a:t>
            </a:r>
          </a:p>
        </p:txBody>
      </p:sp>
      <p:sp>
        <p:nvSpPr>
          <p:cNvPr id="20" name="Subtitle 2">
            <a:extLst>
              <a:ext uri="{FF2B5EF4-FFF2-40B4-BE49-F238E27FC236}">
                <a16:creationId xmlns:a16="http://schemas.microsoft.com/office/drawing/2014/main" id="{7696AC33-AE4A-45F4-AD7C-51DFCCBD66FD}"/>
              </a:ext>
            </a:extLst>
          </p:cNvPr>
          <p:cNvSpPr>
            <a:spLocks noGrp="1"/>
          </p:cNvSpPr>
          <p:nvPr>
            <p:ph type="subTitle" idx="1"/>
          </p:nvPr>
        </p:nvSpPr>
        <p:spPr>
          <a:xfrm>
            <a:off x="240276" y="2949763"/>
            <a:ext cx="8545175" cy="1378527"/>
          </a:xfrm>
        </p:spPr>
        <p:txBody>
          <a:bodyPr>
            <a:normAutofit/>
          </a:bodyPr>
          <a:lstStyle/>
          <a:p>
            <a:r>
              <a:rPr lang="en-US" sz="2000" dirty="0">
                <a:latin typeface="Garamond" panose="02020404030301010803" pitchFamily="18" charset="0"/>
              </a:rPr>
              <a:t>Lauren Zielinski</a:t>
            </a:r>
            <a:br>
              <a:rPr lang="en-US" sz="2000" dirty="0">
                <a:latin typeface="Garamond" panose="02020404030301010803" pitchFamily="18" charset="0"/>
              </a:rPr>
            </a:br>
            <a:r>
              <a:rPr lang="en-US" sz="1600" dirty="0" err="1">
                <a:latin typeface="Garamond" panose="02020404030301010803" pitchFamily="18" charset="0"/>
              </a:rPr>
              <a:t>Zielinski</a:t>
            </a:r>
            <a:r>
              <a:rPr lang="en-US" sz="1600" dirty="0">
                <a:latin typeface="Garamond" panose="02020404030301010803" pitchFamily="18" charset="0"/>
              </a:rPr>
              <a:t> Environmental Monitoring and Evaluation, LLC – USA</a:t>
            </a:r>
          </a:p>
          <a:p>
            <a:r>
              <a:rPr lang="en-US" sz="2000" dirty="0">
                <a:latin typeface="Garamond" panose="02020404030301010803" pitchFamily="18" charset="0"/>
              </a:rPr>
              <a:t>Rebecca </a:t>
            </a:r>
            <a:r>
              <a:rPr lang="en-US" sz="2000" dirty="0" err="1">
                <a:latin typeface="Garamond" panose="02020404030301010803" pitchFamily="18" charset="0"/>
              </a:rPr>
              <a:t>Tharme</a:t>
            </a:r>
            <a:br>
              <a:rPr lang="en-US" sz="2000" dirty="0">
                <a:latin typeface="Garamond" panose="02020404030301010803" pitchFamily="18" charset="0"/>
              </a:rPr>
            </a:br>
            <a:r>
              <a:rPr lang="en-US" sz="1600" dirty="0" err="1">
                <a:latin typeface="Garamond" panose="02020404030301010803" pitchFamily="18" charset="0"/>
              </a:rPr>
              <a:t>Riverfutures</a:t>
            </a:r>
            <a:r>
              <a:rPr lang="en-US" sz="1600" dirty="0">
                <a:latin typeface="Garamond" panose="02020404030301010803" pitchFamily="18" charset="0"/>
              </a:rPr>
              <a:t> Limited – UK</a:t>
            </a:r>
            <a:endParaRPr lang="en-US" sz="2000" dirty="0">
              <a:latin typeface="Garamond" panose="02020404030301010803" pitchFamily="18" charset="0"/>
            </a:endParaRPr>
          </a:p>
        </p:txBody>
      </p:sp>
    </p:spTree>
    <p:extLst>
      <p:ext uri="{BB962C8B-B14F-4D97-AF65-F5344CB8AC3E}">
        <p14:creationId xmlns:p14="http://schemas.microsoft.com/office/powerpoint/2010/main" val="37344249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60035" y="4500997"/>
            <a:ext cx="1953002" cy="476442"/>
          </a:xfrm>
          <a:prstGeom prst="rect">
            <a:avLst/>
          </a:prstGeom>
        </p:spPr>
      </p:pic>
      <p:sp>
        <p:nvSpPr>
          <p:cNvPr id="16" name="TextBox 15"/>
          <p:cNvSpPr txBox="1"/>
          <p:nvPr/>
        </p:nvSpPr>
        <p:spPr>
          <a:xfrm>
            <a:off x="249898" y="4739218"/>
            <a:ext cx="4093442" cy="276999"/>
          </a:xfrm>
          <a:prstGeom prst="rect">
            <a:avLst/>
          </a:prstGeom>
          <a:noFill/>
        </p:spPr>
        <p:txBody>
          <a:bodyPr wrap="square" rtlCol="0">
            <a:spAutoFit/>
          </a:bodyPr>
          <a:lstStyle/>
          <a:p>
            <a:r>
              <a:rPr lang="en-AU" sz="1200" dirty="0">
                <a:solidFill>
                  <a:srgbClr val="1268BD"/>
                </a:solidFill>
              </a:rPr>
              <a:t>BRISBANE, AUSTRALIA |  18 - 20 SEPTEMBER 2017</a:t>
            </a:r>
          </a:p>
        </p:txBody>
      </p:sp>
      <p:pic>
        <p:nvPicPr>
          <p:cNvPr id="8" name="Picture 7" descr="RS17 ID long_blue.png"/>
          <p:cNvPicPr>
            <a:picLocks noChangeAspect="1"/>
          </p:cNvPicPr>
          <p:nvPr/>
        </p:nvPicPr>
        <p:blipFill>
          <a:blip r:embed="rId3" cstate="print"/>
          <a:stretch>
            <a:fillRect/>
          </a:stretch>
        </p:blipFill>
        <p:spPr>
          <a:xfrm>
            <a:off x="240276" y="137885"/>
            <a:ext cx="3062905" cy="662244"/>
          </a:xfrm>
          <a:prstGeom prst="rect">
            <a:avLst/>
          </a:prstGeom>
        </p:spPr>
      </p:pic>
      <p:cxnSp>
        <p:nvCxnSpPr>
          <p:cNvPr id="11" name="Straight Connector 10"/>
          <p:cNvCxnSpPr/>
          <p:nvPr/>
        </p:nvCxnSpPr>
        <p:spPr>
          <a:xfrm flipV="1">
            <a:off x="220762" y="834798"/>
            <a:ext cx="8564690" cy="2858"/>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246442" y="4739218"/>
            <a:ext cx="1284987" cy="276999"/>
          </a:xfrm>
          <a:prstGeom prst="rect">
            <a:avLst/>
          </a:prstGeom>
          <a:noFill/>
        </p:spPr>
        <p:txBody>
          <a:bodyPr wrap="square" rtlCol="0">
            <a:spAutoFit/>
          </a:bodyPr>
          <a:lstStyle/>
          <a:p>
            <a:r>
              <a:rPr lang="en-AU" sz="1200" dirty="0">
                <a:solidFill>
                  <a:srgbClr val="1268BD"/>
                </a:solidFill>
              </a:rPr>
              <a:t>MANAGED BY</a:t>
            </a:r>
          </a:p>
        </p:txBody>
      </p:sp>
      <p:pic>
        <p:nvPicPr>
          <p:cNvPr id="15" name="Picture 14">
            <a:extLst>
              <a:ext uri="{FF2B5EF4-FFF2-40B4-BE49-F238E27FC236}">
                <a16:creationId xmlns:a16="http://schemas.microsoft.com/office/drawing/2014/main" id="{808F8A9A-3E4D-40B1-98BF-C2358048D6E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981102" y="153408"/>
            <a:ext cx="731935" cy="631197"/>
          </a:xfrm>
          <a:prstGeom prst="ellipse">
            <a:avLst/>
          </a:prstGeom>
        </p:spPr>
      </p:pic>
      <p:pic>
        <p:nvPicPr>
          <p:cNvPr id="17" name="Picture 16" descr="A close up of a sign&#10;&#10;Description generated with high confidence">
            <a:extLst>
              <a:ext uri="{FF2B5EF4-FFF2-40B4-BE49-F238E27FC236}">
                <a16:creationId xmlns:a16="http://schemas.microsoft.com/office/drawing/2014/main" id="{63852475-54BB-4376-9694-B442F9E32687}"/>
              </a:ext>
            </a:extLst>
          </p:cNvPr>
          <p:cNvPicPr>
            <a:picLocks noChangeAspect="1"/>
          </p:cNvPicPr>
          <p:nvPr/>
        </p:nvPicPr>
        <p:blipFill rotWithShape="1">
          <a:blip r:embed="rId5">
            <a:extLst>
              <a:ext uri="{28A0092B-C50C-407E-A947-70E740481C1C}">
                <a14:useLocalDpi xmlns:a14="http://schemas.microsoft.com/office/drawing/2010/main" val="0"/>
              </a:ext>
            </a:extLst>
          </a:blip>
          <a:srcRect t="1" b="20498"/>
          <a:stretch/>
        </p:blipFill>
        <p:spPr>
          <a:xfrm>
            <a:off x="6028365" y="273063"/>
            <a:ext cx="1790016" cy="391886"/>
          </a:xfrm>
          <a:prstGeom prst="rect">
            <a:avLst/>
          </a:prstGeom>
        </p:spPr>
      </p:pic>
      <p:sp>
        <p:nvSpPr>
          <p:cNvPr id="10" name="TextBox 9">
            <a:extLst>
              <a:ext uri="{FF2B5EF4-FFF2-40B4-BE49-F238E27FC236}">
                <a16:creationId xmlns:a16="http://schemas.microsoft.com/office/drawing/2014/main" id="{42EAA9FC-099C-4379-8944-B91932C1AD8C}"/>
              </a:ext>
            </a:extLst>
          </p:cNvPr>
          <p:cNvSpPr txBox="1"/>
          <p:nvPr/>
        </p:nvSpPr>
        <p:spPr>
          <a:xfrm>
            <a:off x="167862" y="4182840"/>
            <a:ext cx="8545175" cy="261610"/>
          </a:xfrm>
          <a:prstGeom prst="rect">
            <a:avLst/>
          </a:prstGeom>
          <a:noFill/>
        </p:spPr>
        <p:txBody>
          <a:bodyPr wrap="square" rtlCol="0">
            <a:spAutoFit/>
          </a:bodyPr>
          <a:lstStyle/>
          <a:p>
            <a:pPr algn="r"/>
            <a:r>
              <a:rPr lang="en-US" sz="1100" dirty="0">
                <a:latin typeface="Garamond" panose="02020404030301010803" pitchFamily="18" charset="0"/>
              </a:rPr>
              <a:t>DEFINITIONS – WHY SOCIAL INDICATORS – </a:t>
            </a:r>
            <a:r>
              <a:rPr lang="en-US" sz="1100" b="1" dirty="0">
                <a:latin typeface="Garamond" panose="02020404030301010803" pitchFamily="18" charset="0"/>
              </a:rPr>
              <a:t>EXAMPLES</a:t>
            </a:r>
            <a:r>
              <a:rPr lang="en-US" sz="1100" dirty="0">
                <a:latin typeface="Garamond" panose="02020404030301010803" pitchFamily="18" charset="0"/>
              </a:rPr>
              <a:t> – MONITORING INTO MANAGEMENT</a:t>
            </a:r>
          </a:p>
        </p:txBody>
      </p:sp>
      <p:sp>
        <p:nvSpPr>
          <p:cNvPr id="12" name="Content Placeholder 14">
            <a:extLst>
              <a:ext uri="{FF2B5EF4-FFF2-40B4-BE49-F238E27FC236}">
                <a16:creationId xmlns:a16="http://schemas.microsoft.com/office/drawing/2014/main" id="{FA191A00-E3F8-4B6C-9158-53AE22959218}"/>
              </a:ext>
            </a:extLst>
          </p:cNvPr>
          <p:cNvSpPr txBox="1">
            <a:spLocks/>
          </p:cNvSpPr>
          <p:nvPr/>
        </p:nvSpPr>
        <p:spPr>
          <a:xfrm>
            <a:off x="240276" y="968729"/>
            <a:ext cx="5199851" cy="41974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000" b="1" u="sng" dirty="0">
                <a:latin typeface="Garamond" panose="02020404030301010803" pitchFamily="18" charset="0"/>
              </a:rPr>
              <a:t>Combination with Other Indicators</a:t>
            </a:r>
          </a:p>
        </p:txBody>
      </p:sp>
      <p:sp>
        <p:nvSpPr>
          <p:cNvPr id="13" name="TextBox 12">
            <a:extLst>
              <a:ext uri="{FF2B5EF4-FFF2-40B4-BE49-F238E27FC236}">
                <a16:creationId xmlns:a16="http://schemas.microsoft.com/office/drawing/2014/main" id="{BCE8045D-7E0E-434B-A666-EB4D72B2E94D}"/>
              </a:ext>
            </a:extLst>
          </p:cNvPr>
          <p:cNvSpPr txBox="1"/>
          <p:nvPr/>
        </p:nvSpPr>
        <p:spPr>
          <a:xfrm>
            <a:off x="3237739" y="1563599"/>
            <a:ext cx="2530736" cy="2308324"/>
          </a:xfrm>
          <a:prstGeom prst="rect">
            <a:avLst/>
          </a:prstGeom>
          <a:noFill/>
        </p:spPr>
        <p:txBody>
          <a:bodyPr wrap="square" rtlCol="0">
            <a:spAutoFit/>
          </a:bodyPr>
          <a:lstStyle/>
          <a:p>
            <a:pPr algn="ctr"/>
            <a:r>
              <a:rPr lang="en-US" b="1" i="1" dirty="0">
                <a:solidFill>
                  <a:srgbClr val="78256D"/>
                </a:solidFill>
                <a:latin typeface="Garamond" panose="02020404030301010803" pitchFamily="18" charset="0"/>
              </a:rPr>
              <a:t>SOCIAL</a:t>
            </a:r>
          </a:p>
          <a:p>
            <a:pPr algn="ctr"/>
            <a:r>
              <a:rPr lang="en-US" dirty="0">
                <a:latin typeface="Garamond" panose="02020404030301010803" pitchFamily="18" charset="0"/>
              </a:rPr>
              <a:t>Presence of fish species important for subsistence</a:t>
            </a:r>
          </a:p>
          <a:p>
            <a:pPr algn="ctr"/>
            <a:endParaRPr lang="en-US" dirty="0">
              <a:latin typeface="Garamond" panose="02020404030301010803" pitchFamily="18" charset="0"/>
            </a:endParaRPr>
          </a:p>
          <a:p>
            <a:pPr algn="ctr"/>
            <a:endParaRPr lang="en-US" dirty="0">
              <a:latin typeface="Garamond" panose="02020404030301010803" pitchFamily="18" charset="0"/>
            </a:endParaRPr>
          </a:p>
          <a:p>
            <a:pPr algn="ctr"/>
            <a:r>
              <a:rPr lang="en-US" b="1" i="1" dirty="0">
                <a:solidFill>
                  <a:srgbClr val="005155"/>
                </a:solidFill>
                <a:latin typeface="Garamond" panose="02020404030301010803" pitchFamily="18" charset="0"/>
              </a:rPr>
              <a:t>ECOLOGY - FISH</a:t>
            </a:r>
          </a:p>
          <a:p>
            <a:pPr algn="ctr"/>
            <a:r>
              <a:rPr lang="en-US" dirty="0">
                <a:latin typeface="Garamond" panose="02020404030301010803" pitchFamily="18" charset="0"/>
              </a:rPr>
              <a:t>Monthly fish catch monitoring</a:t>
            </a:r>
          </a:p>
        </p:txBody>
      </p:sp>
      <p:sp>
        <p:nvSpPr>
          <p:cNvPr id="19" name="TextBox 18">
            <a:extLst>
              <a:ext uri="{FF2B5EF4-FFF2-40B4-BE49-F238E27FC236}">
                <a16:creationId xmlns:a16="http://schemas.microsoft.com/office/drawing/2014/main" id="{0DAA462F-BE38-4BF6-A9CD-B7A5134341A9}"/>
              </a:ext>
            </a:extLst>
          </p:cNvPr>
          <p:cNvSpPr txBox="1"/>
          <p:nvPr/>
        </p:nvSpPr>
        <p:spPr>
          <a:xfrm>
            <a:off x="249898" y="1579748"/>
            <a:ext cx="2972407" cy="2308324"/>
          </a:xfrm>
          <a:prstGeom prst="rect">
            <a:avLst/>
          </a:prstGeom>
          <a:noFill/>
        </p:spPr>
        <p:txBody>
          <a:bodyPr wrap="square" rtlCol="0">
            <a:spAutoFit/>
          </a:bodyPr>
          <a:lstStyle/>
          <a:p>
            <a:pPr algn="ctr"/>
            <a:r>
              <a:rPr lang="en-US" b="1" i="1" dirty="0">
                <a:solidFill>
                  <a:srgbClr val="78256D"/>
                </a:solidFill>
                <a:latin typeface="Garamond" panose="02020404030301010803" pitchFamily="18" charset="0"/>
              </a:rPr>
              <a:t>SOCIAL</a:t>
            </a:r>
          </a:p>
          <a:p>
            <a:pPr algn="ctr"/>
            <a:r>
              <a:rPr lang="en-US" dirty="0">
                <a:latin typeface="Garamond" panose="02020404030301010803" pitchFamily="18" charset="0"/>
              </a:rPr>
              <a:t>Ensure water is low enough to allow humans to cross safely</a:t>
            </a:r>
          </a:p>
          <a:p>
            <a:pPr algn="ctr"/>
            <a:endParaRPr lang="en-US" dirty="0">
              <a:latin typeface="Garamond" panose="02020404030301010803" pitchFamily="18" charset="0"/>
            </a:endParaRPr>
          </a:p>
          <a:p>
            <a:pPr algn="ctr"/>
            <a:endParaRPr lang="en-US" dirty="0">
              <a:latin typeface="Garamond" panose="02020404030301010803" pitchFamily="18" charset="0"/>
            </a:endParaRPr>
          </a:p>
          <a:p>
            <a:pPr algn="ctr"/>
            <a:r>
              <a:rPr lang="en-US" b="1" i="1" dirty="0">
                <a:solidFill>
                  <a:srgbClr val="00387E"/>
                </a:solidFill>
                <a:latin typeface="Garamond" panose="02020404030301010803" pitchFamily="18" charset="0"/>
              </a:rPr>
              <a:t>HYDROLOGY</a:t>
            </a:r>
          </a:p>
          <a:p>
            <a:pPr algn="ctr"/>
            <a:r>
              <a:rPr lang="en-US" dirty="0">
                <a:latin typeface="Garamond" panose="02020404030301010803" pitchFamily="18" charset="0"/>
              </a:rPr>
              <a:t>Water levels at river gauging stations</a:t>
            </a:r>
          </a:p>
        </p:txBody>
      </p:sp>
      <p:sp>
        <p:nvSpPr>
          <p:cNvPr id="20" name="TextBox 19">
            <a:extLst>
              <a:ext uri="{FF2B5EF4-FFF2-40B4-BE49-F238E27FC236}">
                <a16:creationId xmlns:a16="http://schemas.microsoft.com/office/drawing/2014/main" id="{E7A5CA57-4E7F-43C2-9BE3-9FBF56E8957A}"/>
              </a:ext>
            </a:extLst>
          </p:cNvPr>
          <p:cNvSpPr txBox="1"/>
          <p:nvPr/>
        </p:nvSpPr>
        <p:spPr>
          <a:xfrm>
            <a:off x="5783522" y="1579748"/>
            <a:ext cx="3092542" cy="2862322"/>
          </a:xfrm>
          <a:prstGeom prst="rect">
            <a:avLst/>
          </a:prstGeom>
          <a:noFill/>
        </p:spPr>
        <p:txBody>
          <a:bodyPr wrap="square" rtlCol="0">
            <a:spAutoFit/>
          </a:bodyPr>
          <a:lstStyle/>
          <a:p>
            <a:pPr algn="ctr"/>
            <a:r>
              <a:rPr lang="en-US" b="1" i="1" dirty="0">
                <a:solidFill>
                  <a:srgbClr val="78256D"/>
                </a:solidFill>
                <a:latin typeface="Garamond" panose="02020404030301010803" pitchFamily="18" charset="0"/>
              </a:rPr>
              <a:t>SOCIAL</a:t>
            </a:r>
          </a:p>
          <a:p>
            <a:pPr algn="ctr"/>
            <a:r>
              <a:rPr lang="en-US" dirty="0">
                <a:latin typeface="Garamond" panose="02020404030301010803" pitchFamily="18" charset="0"/>
              </a:rPr>
              <a:t>River system can support important recreation activities</a:t>
            </a:r>
          </a:p>
          <a:p>
            <a:pPr algn="ctr"/>
            <a:endParaRPr lang="en-US" dirty="0">
              <a:latin typeface="Garamond" panose="02020404030301010803" pitchFamily="18" charset="0"/>
            </a:endParaRPr>
          </a:p>
          <a:p>
            <a:pPr algn="ctr"/>
            <a:endParaRPr lang="en-US" dirty="0">
              <a:latin typeface="Garamond" panose="02020404030301010803" pitchFamily="18" charset="0"/>
            </a:endParaRPr>
          </a:p>
          <a:p>
            <a:pPr algn="ctr"/>
            <a:r>
              <a:rPr lang="en-US" b="1" i="1" dirty="0">
                <a:solidFill>
                  <a:srgbClr val="78256D"/>
                </a:solidFill>
                <a:latin typeface="Garamond" panose="02020404030301010803" pitchFamily="18" charset="0"/>
              </a:rPr>
              <a:t>PARTNER AGENCIES</a:t>
            </a:r>
          </a:p>
          <a:p>
            <a:pPr algn="ctr"/>
            <a:r>
              <a:rPr lang="en-US" dirty="0">
                <a:latin typeface="Garamond" panose="02020404030301010803" pitchFamily="18" charset="0"/>
              </a:rPr>
              <a:t>Recreation data from a local park</a:t>
            </a:r>
          </a:p>
          <a:p>
            <a:pPr algn="ctr"/>
            <a:endParaRPr lang="en-US" dirty="0">
              <a:latin typeface="Garamond" panose="02020404030301010803" pitchFamily="18" charset="0"/>
            </a:endParaRPr>
          </a:p>
          <a:p>
            <a:pPr algn="ctr"/>
            <a:endParaRPr lang="en-US" b="1" dirty="0">
              <a:latin typeface="Garamond" panose="02020404030301010803" pitchFamily="18" charset="0"/>
            </a:endParaRPr>
          </a:p>
        </p:txBody>
      </p:sp>
      <p:sp>
        <p:nvSpPr>
          <p:cNvPr id="21" name="Arrow: Right 20">
            <a:extLst>
              <a:ext uri="{FF2B5EF4-FFF2-40B4-BE49-F238E27FC236}">
                <a16:creationId xmlns:a16="http://schemas.microsoft.com/office/drawing/2014/main" id="{A412CA97-ADD0-4F98-99A0-C262CB5C7B91}"/>
              </a:ext>
            </a:extLst>
          </p:cNvPr>
          <p:cNvSpPr/>
          <p:nvPr/>
        </p:nvSpPr>
        <p:spPr>
          <a:xfrm rot="5400000">
            <a:off x="1596603" y="2608173"/>
            <a:ext cx="350249" cy="251473"/>
          </a:xfrm>
          <a:prstGeom prst="rightArrow">
            <a:avLst/>
          </a:prstGeom>
          <a:solidFill>
            <a:srgbClr val="00387E"/>
          </a:solidFill>
          <a:ln>
            <a:solidFill>
              <a:srgbClr val="0038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Garamond" panose="02020404030301010803" pitchFamily="18" charset="0"/>
            </a:endParaRPr>
          </a:p>
        </p:txBody>
      </p:sp>
      <p:sp>
        <p:nvSpPr>
          <p:cNvPr id="24" name="Arrow: Right 23">
            <a:extLst>
              <a:ext uri="{FF2B5EF4-FFF2-40B4-BE49-F238E27FC236}">
                <a16:creationId xmlns:a16="http://schemas.microsoft.com/office/drawing/2014/main" id="{7634DD53-A12E-4314-BEC6-AC9F4D5963B9}"/>
              </a:ext>
            </a:extLst>
          </p:cNvPr>
          <p:cNvSpPr/>
          <p:nvPr/>
        </p:nvSpPr>
        <p:spPr>
          <a:xfrm rot="5400000">
            <a:off x="4327789" y="2580433"/>
            <a:ext cx="350249" cy="251473"/>
          </a:xfrm>
          <a:prstGeom prst="rightArrow">
            <a:avLst/>
          </a:prstGeom>
          <a:solidFill>
            <a:srgbClr val="00387E"/>
          </a:solidFill>
          <a:ln>
            <a:solidFill>
              <a:srgbClr val="0038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Garamond" panose="02020404030301010803" pitchFamily="18" charset="0"/>
            </a:endParaRPr>
          </a:p>
        </p:txBody>
      </p:sp>
      <p:sp>
        <p:nvSpPr>
          <p:cNvPr id="25" name="Arrow: Right 24">
            <a:extLst>
              <a:ext uri="{FF2B5EF4-FFF2-40B4-BE49-F238E27FC236}">
                <a16:creationId xmlns:a16="http://schemas.microsoft.com/office/drawing/2014/main" id="{726ADF25-248F-4E05-A8EA-621793553E3B}"/>
              </a:ext>
            </a:extLst>
          </p:cNvPr>
          <p:cNvSpPr/>
          <p:nvPr/>
        </p:nvSpPr>
        <p:spPr>
          <a:xfrm rot="5400000">
            <a:off x="7154668" y="2592024"/>
            <a:ext cx="350249" cy="251473"/>
          </a:xfrm>
          <a:prstGeom prst="rightArrow">
            <a:avLst/>
          </a:prstGeom>
          <a:solidFill>
            <a:srgbClr val="00387E"/>
          </a:solidFill>
          <a:ln>
            <a:solidFill>
              <a:srgbClr val="0038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Garamond" panose="02020404030301010803" pitchFamily="18" charset="0"/>
            </a:endParaRPr>
          </a:p>
        </p:txBody>
      </p:sp>
    </p:spTree>
    <p:extLst>
      <p:ext uri="{BB962C8B-B14F-4D97-AF65-F5344CB8AC3E}">
        <p14:creationId xmlns:p14="http://schemas.microsoft.com/office/powerpoint/2010/main" val="38893158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60035" y="4500997"/>
            <a:ext cx="1953002" cy="476442"/>
          </a:xfrm>
          <a:prstGeom prst="rect">
            <a:avLst/>
          </a:prstGeom>
        </p:spPr>
      </p:pic>
      <p:sp>
        <p:nvSpPr>
          <p:cNvPr id="16" name="TextBox 15"/>
          <p:cNvSpPr txBox="1"/>
          <p:nvPr/>
        </p:nvSpPr>
        <p:spPr>
          <a:xfrm>
            <a:off x="249898" y="4739218"/>
            <a:ext cx="4093442" cy="276999"/>
          </a:xfrm>
          <a:prstGeom prst="rect">
            <a:avLst/>
          </a:prstGeom>
          <a:noFill/>
        </p:spPr>
        <p:txBody>
          <a:bodyPr wrap="square" rtlCol="0">
            <a:spAutoFit/>
          </a:bodyPr>
          <a:lstStyle/>
          <a:p>
            <a:r>
              <a:rPr lang="en-AU" sz="1200" dirty="0">
                <a:solidFill>
                  <a:srgbClr val="1268BD"/>
                </a:solidFill>
              </a:rPr>
              <a:t>BRISBANE, AUSTRALIA |  18 - 20 SEPTEMBER 2017</a:t>
            </a:r>
          </a:p>
        </p:txBody>
      </p:sp>
      <p:pic>
        <p:nvPicPr>
          <p:cNvPr id="8" name="Picture 7" descr="RS17 ID long_blue.png"/>
          <p:cNvPicPr>
            <a:picLocks noChangeAspect="1"/>
          </p:cNvPicPr>
          <p:nvPr/>
        </p:nvPicPr>
        <p:blipFill>
          <a:blip r:embed="rId3" cstate="print"/>
          <a:stretch>
            <a:fillRect/>
          </a:stretch>
        </p:blipFill>
        <p:spPr>
          <a:xfrm>
            <a:off x="240276" y="137885"/>
            <a:ext cx="3062905" cy="662244"/>
          </a:xfrm>
          <a:prstGeom prst="rect">
            <a:avLst/>
          </a:prstGeom>
        </p:spPr>
      </p:pic>
      <p:cxnSp>
        <p:nvCxnSpPr>
          <p:cNvPr id="11" name="Straight Connector 10"/>
          <p:cNvCxnSpPr/>
          <p:nvPr/>
        </p:nvCxnSpPr>
        <p:spPr>
          <a:xfrm flipV="1">
            <a:off x="220762" y="834798"/>
            <a:ext cx="8564690" cy="2858"/>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246442" y="4739218"/>
            <a:ext cx="1284987" cy="276999"/>
          </a:xfrm>
          <a:prstGeom prst="rect">
            <a:avLst/>
          </a:prstGeom>
          <a:noFill/>
        </p:spPr>
        <p:txBody>
          <a:bodyPr wrap="square" rtlCol="0">
            <a:spAutoFit/>
          </a:bodyPr>
          <a:lstStyle/>
          <a:p>
            <a:r>
              <a:rPr lang="en-AU" sz="1200" dirty="0">
                <a:solidFill>
                  <a:srgbClr val="1268BD"/>
                </a:solidFill>
              </a:rPr>
              <a:t>MANAGED BY</a:t>
            </a:r>
          </a:p>
        </p:txBody>
      </p:sp>
      <p:pic>
        <p:nvPicPr>
          <p:cNvPr id="15" name="Picture 14">
            <a:extLst>
              <a:ext uri="{FF2B5EF4-FFF2-40B4-BE49-F238E27FC236}">
                <a16:creationId xmlns:a16="http://schemas.microsoft.com/office/drawing/2014/main" id="{808F8A9A-3E4D-40B1-98BF-C2358048D6E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981102" y="153408"/>
            <a:ext cx="731935" cy="631197"/>
          </a:xfrm>
          <a:prstGeom prst="ellipse">
            <a:avLst/>
          </a:prstGeom>
        </p:spPr>
      </p:pic>
      <p:pic>
        <p:nvPicPr>
          <p:cNvPr id="17" name="Picture 16" descr="A close up of a sign&#10;&#10;Description generated with high confidence">
            <a:extLst>
              <a:ext uri="{FF2B5EF4-FFF2-40B4-BE49-F238E27FC236}">
                <a16:creationId xmlns:a16="http://schemas.microsoft.com/office/drawing/2014/main" id="{63852475-54BB-4376-9694-B442F9E32687}"/>
              </a:ext>
            </a:extLst>
          </p:cNvPr>
          <p:cNvPicPr>
            <a:picLocks noChangeAspect="1"/>
          </p:cNvPicPr>
          <p:nvPr/>
        </p:nvPicPr>
        <p:blipFill rotWithShape="1">
          <a:blip r:embed="rId5">
            <a:extLst>
              <a:ext uri="{28A0092B-C50C-407E-A947-70E740481C1C}">
                <a14:useLocalDpi xmlns:a14="http://schemas.microsoft.com/office/drawing/2010/main" val="0"/>
              </a:ext>
            </a:extLst>
          </a:blip>
          <a:srcRect t="1" b="20498"/>
          <a:stretch/>
        </p:blipFill>
        <p:spPr>
          <a:xfrm>
            <a:off x="6028365" y="273063"/>
            <a:ext cx="1790016" cy="391886"/>
          </a:xfrm>
          <a:prstGeom prst="rect">
            <a:avLst/>
          </a:prstGeom>
        </p:spPr>
      </p:pic>
      <p:sp>
        <p:nvSpPr>
          <p:cNvPr id="10" name="TextBox 9">
            <a:extLst>
              <a:ext uri="{FF2B5EF4-FFF2-40B4-BE49-F238E27FC236}">
                <a16:creationId xmlns:a16="http://schemas.microsoft.com/office/drawing/2014/main" id="{5D348E87-CF9A-4B83-941F-C5642EB7F386}"/>
              </a:ext>
            </a:extLst>
          </p:cNvPr>
          <p:cNvSpPr txBox="1"/>
          <p:nvPr/>
        </p:nvSpPr>
        <p:spPr>
          <a:xfrm>
            <a:off x="167862" y="4182840"/>
            <a:ext cx="8545175" cy="261610"/>
          </a:xfrm>
          <a:prstGeom prst="rect">
            <a:avLst/>
          </a:prstGeom>
          <a:noFill/>
        </p:spPr>
        <p:txBody>
          <a:bodyPr wrap="square" rtlCol="0">
            <a:spAutoFit/>
          </a:bodyPr>
          <a:lstStyle/>
          <a:p>
            <a:pPr algn="r"/>
            <a:r>
              <a:rPr lang="en-US" sz="1100" dirty="0">
                <a:latin typeface="Garamond" panose="02020404030301010803" pitchFamily="18" charset="0"/>
              </a:rPr>
              <a:t>DEFINITIONS – WHY SOCIAL INDICATORS – </a:t>
            </a:r>
            <a:r>
              <a:rPr lang="en-US" sz="1100" b="1" dirty="0">
                <a:latin typeface="Garamond" panose="02020404030301010803" pitchFamily="18" charset="0"/>
              </a:rPr>
              <a:t>EXAMPLES</a:t>
            </a:r>
            <a:r>
              <a:rPr lang="en-US" sz="1100" dirty="0">
                <a:latin typeface="Garamond" panose="02020404030301010803" pitchFamily="18" charset="0"/>
              </a:rPr>
              <a:t> – MONITORING INTO MANAGEMENT</a:t>
            </a:r>
          </a:p>
        </p:txBody>
      </p:sp>
      <p:sp>
        <p:nvSpPr>
          <p:cNvPr id="12" name="Content Placeholder 14">
            <a:extLst>
              <a:ext uri="{FF2B5EF4-FFF2-40B4-BE49-F238E27FC236}">
                <a16:creationId xmlns:a16="http://schemas.microsoft.com/office/drawing/2014/main" id="{D1687D4E-0D38-4ACC-9FFB-A5BBC42C6DD1}"/>
              </a:ext>
            </a:extLst>
          </p:cNvPr>
          <p:cNvSpPr txBox="1">
            <a:spLocks/>
          </p:cNvSpPr>
          <p:nvPr/>
        </p:nvSpPr>
        <p:spPr>
          <a:xfrm>
            <a:off x="240276" y="968729"/>
            <a:ext cx="5199851" cy="41974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000" b="1" u="sng" dirty="0">
                <a:latin typeface="Garamond" panose="02020404030301010803" pitchFamily="18" charset="0"/>
              </a:rPr>
              <a:t>Combination with Other Indicators</a:t>
            </a:r>
          </a:p>
        </p:txBody>
      </p:sp>
      <p:sp>
        <p:nvSpPr>
          <p:cNvPr id="13" name="TextBox 12">
            <a:extLst>
              <a:ext uri="{FF2B5EF4-FFF2-40B4-BE49-F238E27FC236}">
                <a16:creationId xmlns:a16="http://schemas.microsoft.com/office/drawing/2014/main" id="{44A6ED18-7819-4807-B421-994576714C89}"/>
              </a:ext>
            </a:extLst>
          </p:cNvPr>
          <p:cNvSpPr txBox="1"/>
          <p:nvPr/>
        </p:nvSpPr>
        <p:spPr>
          <a:xfrm>
            <a:off x="481855" y="1929182"/>
            <a:ext cx="2417102" cy="1477328"/>
          </a:xfrm>
          <a:prstGeom prst="rect">
            <a:avLst/>
          </a:prstGeom>
          <a:noFill/>
        </p:spPr>
        <p:txBody>
          <a:bodyPr wrap="square" rtlCol="0">
            <a:spAutoFit/>
          </a:bodyPr>
          <a:lstStyle/>
          <a:p>
            <a:pPr algn="ctr"/>
            <a:r>
              <a:rPr lang="en-US" b="1" i="1" dirty="0">
                <a:latin typeface="Garamond" panose="02020404030301010803" pitchFamily="18" charset="0"/>
              </a:rPr>
              <a:t>RUFIJI RIVER BASIN, TANZANIA</a:t>
            </a:r>
          </a:p>
          <a:p>
            <a:pPr algn="ctr"/>
            <a:endParaRPr lang="en-US" b="1" i="1" dirty="0">
              <a:latin typeface="Garamond" panose="02020404030301010803" pitchFamily="18" charset="0"/>
            </a:endParaRPr>
          </a:p>
          <a:p>
            <a:pPr algn="ctr"/>
            <a:r>
              <a:rPr lang="en-US" i="1" dirty="0">
                <a:latin typeface="Garamond" panose="02020404030301010803" pitchFamily="18" charset="0"/>
              </a:rPr>
              <a:t>Catch assessment survey (CAS) data</a:t>
            </a:r>
            <a:endParaRPr lang="en-US" dirty="0">
              <a:latin typeface="Garamond" panose="02020404030301010803" pitchFamily="18" charset="0"/>
            </a:endParaRPr>
          </a:p>
        </p:txBody>
      </p:sp>
      <p:pic>
        <p:nvPicPr>
          <p:cNvPr id="19" name="Picture 18">
            <a:extLst>
              <a:ext uri="{FF2B5EF4-FFF2-40B4-BE49-F238E27FC236}">
                <a16:creationId xmlns:a16="http://schemas.microsoft.com/office/drawing/2014/main" id="{98F38057-70C0-4FFF-979C-F51F88572F3B}"/>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3313792" y="1448810"/>
            <a:ext cx="2378630" cy="2586646"/>
          </a:xfrm>
          <a:prstGeom prst="rect">
            <a:avLst/>
          </a:prstGeom>
        </p:spPr>
      </p:pic>
      <p:pic>
        <p:nvPicPr>
          <p:cNvPr id="20" name="Picture 2" descr="Image result for wwf tz logo">
            <a:extLst>
              <a:ext uri="{FF2B5EF4-FFF2-40B4-BE49-F238E27FC236}">
                <a16:creationId xmlns:a16="http://schemas.microsoft.com/office/drawing/2014/main" id="{2B1E1048-8AAE-4AA1-9FC5-32FF8337172A}"/>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6177716" y="916037"/>
            <a:ext cx="1184587" cy="142150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Image result for tanzania fisheries research institute logo">
            <a:extLst>
              <a:ext uri="{FF2B5EF4-FFF2-40B4-BE49-F238E27FC236}">
                <a16:creationId xmlns:a16="http://schemas.microsoft.com/office/drawing/2014/main" id="{1275662C-35FC-417F-8C8E-72DA163882A5}"/>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7298915" y="1874423"/>
            <a:ext cx="1748103" cy="11778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Image result for tanzania ministry of agriculture, livestock and fisheries logo">
            <a:extLst>
              <a:ext uri="{FF2B5EF4-FFF2-40B4-BE49-F238E27FC236}">
                <a16:creationId xmlns:a16="http://schemas.microsoft.com/office/drawing/2014/main" id="{5A3D5254-4A96-4A48-AE9F-EB802FA33770}"/>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6177716" y="2596858"/>
            <a:ext cx="1184587" cy="13741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09588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60035" y="4500997"/>
            <a:ext cx="1953002" cy="476442"/>
          </a:xfrm>
          <a:prstGeom prst="rect">
            <a:avLst/>
          </a:prstGeom>
        </p:spPr>
      </p:pic>
      <p:sp>
        <p:nvSpPr>
          <p:cNvPr id="16" name="TextBox 15"/>
          <p:cNvSpPr txBox="1"/>
          <p:nvPr/>
        </p:nvSpPr>
        <p:spPr>
          <a:xfrm>
            <a:off x="249898" y="4739218"/>
            <a:ext cx="4093442" cy="276999"/>
          </a:xfrm>
          <a:prstGeom prst="rect">
            <a:avLst/>
          </a:prstGeom>
          <a:noFill/>
        </p:spPr>
        <p:txBody>
          <a:bodyPr wrap="square" rtlCol="0">
            <a:spAutoFit/>
          </a:bodyPr>
          <a:lstStyle/>
          <a:p>
            <a:r>
              <a:rPr lang="en-AU" sz="1200" dirty="0">
                <a:solidFill>
                  <a:srgbClr val="1268BD"/>
                </a:solidFill>
              </a:rPr>
              <a:t>BRISBANE, AUSTRALIA |  18 - 20 SEPTEMBER 2017</a:t>
            </a:r>
          </a:p>
        </p:txBody>
      </p:sp>
      <p:pic>
        <p:nvPicPr>
          <p:cNvPr id="8" name="Picture 7" descr="RS17 ID long_blue.png"/>
          <p:cNvPicPr>
            <a:picLocks noChangeAspect="1"/>
          </p:cNvPicPr>
          <p:nvPr/>
        </p:nvPicPr>
        <p:blipFill>
          <a:blip r:embed="rId3" cstate="print"/>
          <a:stretch>
            <a:fillRect/>
          </a:stretch>
        </p:blipFill>
        <p:spPr>
          <a:xfrm>
            <a:off x="240276" y="137885"/>
            <a:ext cx="3062905" cy="662244"/>
          </a:xfrm>
          <a:prstGeom prst="rect">
            <a:avLst/>
          </a:prstGeom>
        </p:spPr>
      </p:pic>
      <p:cxnSp>
        <p:nvCxnSpPr>
          <p:cNvPr id="11" name="Straight Connector 10"/>
          <p:cNvCxnSpPr/>
          <p:nvPr/>
        </p:nvCxnSpPr>
        <p:spPr>
          <a:xfrm flipV="1">
            <a:off x="220762" y="834798"/>
            <a:ext cx="8564690" cy="2858"/>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246442" y="4739218"/>
            <a:ext cx="1284987" cy="276999"/>
          </a:xfrm>
          <a:prstGeom prst="rect">
            <a:avLst/>
          </a:prstGeom>
          <a:noFill/>
        </p:spPr>
        <p:txBody>
          <a:bodyPr wrap="square" rtlCol="0">
            <a:spAutoFit/>
          </a:bodyPr>
          <a:lstStyle/>
          <a:p>
            <a:r>
              <a:rPr lang="en-AU" sz="1200" dirty="0">
                <a:solidFill>
                  <a:srgbClr val="1268BD"/>
                </a:solidFill>
              </a:rPr>
              <a:t>MANAGED BY</a:t>
            </a:r>
          </a:p>
        </p:txBody>
      </p:sp>
      <p:pic>
        <p:nvPicPr>
          <p:cNvPr id="15" name="Picture 14">
            <a:extLst>
              <a:ext uri="{FF2B5EF4-FFF2-40B4-BE49-F238E27FC236}">
                <a16:creationId xmlns:a16="http://schemas.microsoft.com/office/drawing/2014/main" id="{808F8A9A-3E4D-40B1-98BF-C2358048D6E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981102" y="153408"/>
            <a:ext cx="731935" cy="631197"/>
          </a:xfrm>
          <a:prstGeom prst="ellipse">
            <a:avLst/>
          </a:prstGeom>
        </p:spPr>
      </p:pic>
      <p:pic>
        <p:nvPicPr>
          <p:cNvPr id="17" name="Picture 16" descr="A close up of a sign&#10;&#10;Description generated with high confidence">
            <a:extLst>
              <a:ext uri="{FF2B5EF4-FFF2-40B4-BE49-F238E27FC236}">
                <a16:creationId xmlns:a16="http://schemas.microsoft.com/office/drawing/2014/main" id="{63852475-54BB-4376-9694-B442F9E32687}"/>
              </a:ext>
            </a:extLst>
          </p:cNvPr>
          <p:cNvPicPr>
            <a:picLocks noChangeAspect="1"/>
          </p:cNvPicPr>
          <p:nvPr/>
        </p:nvPicPr>
        <p:blipFill rotWithShape="1">
          <a:blip r:embed="rId5">
            <a:extLst>
              <a:ext uri="{28A0092B-C50C-407E-A947-70E740481C1C}">
                <a14:useLocalDpi xmlns:a14="http://schemas.microsoft.com/office/drawing/2010/main" val="0"/>
              </a:ext>
            </a:extLst>
          </a:blip>
          <a:srcRect t="1" b="20498"/>
          <a:stretch/>
        </p:blipFill>
        <p:spPr>
          <a:xfrm>
            <a:off x="6028365" y="273063"/>
            <a:ext cx="1790016" cy="391886"/>
          </a:xfrm>
          <a:prstGeom prst="rect">
            <a:avLst/>
          </a:prstGeom>
        </p:spPr>
      </p:pic>
      <p:sp>
        <p:nvSpPr>
          <p:cNvPr id="10" name="TextBox 9">
            <a:extLst>
              <a:ext uri="{FF2B5EF4-FFF2-40B4-BE49-F238E27FC236}">
                <a16:creationId xmlns:a16="http://schemas.microsoft.com/office/drawing/2014/main" id="{0873C4EA-4CFC-44D1-9D3F-DC1193767C6C}"/>
              </a:ext>
            </a:extLst>
          </p:cNvPr>
          <p:cNvSpPr txBox="1"/>
          <p:nvPr/>
        </p:nvSpPr>
        <p:spPr>
          <a:xfrm>
            <a:off x="167862" y="4182840"/>
            <a:ext cx="8545175" cy="261610"/>
          </a:xfrm>
          <a:prstGeom prst="rect">
            <a:avLst/>
          </a:prstGeom>
          <a:noFill/>
        </p:spPr>
        <p:txBody>
          <a:bodyPr wrap="square" rtlCol="0">
            <a:spAutoFit/>
          </a:bodyPr>
          <a:lstStyle/>
          <a:p>
            <a:pPr algn="r"/>
            <a:r>
              <a:rPr lang="en-US" sz="1100" dirty="0">
                <a:latin typeface="Garamond" panose="02020404030301010803" pitchFamily="18" charset="0"/>
              </a:rPr>
              <a:t>DEFINITIONS – WHY SOCIAL INDICATORS – </a:t>
            </a:r>
            <a:r>
              <a:rPr lang="en-US" sz="1100" b="1" dirty="0">
                <a:latin typeface="Garamond" panose="02020404030301010803" pitchFamily="18" charset="0"/>
              </a:rPr>
              <a:t>EXAMPLES</a:t>
            </a:r>
            <a:r>
              <a:rPr lang="en-US" sz="1100" dirty="0">
                <a:latin typeface="Garamond" panose="02020404030301010803" pitchFamily="18" charset="0"/>
              </a:rPr>
              <a:t> – MONITORING INTO MANAGEMENT</a:t>
            </a:r>
          </a:p>
        </p:txBody>
      </p:sp>
      <p:sp>
        <p:nvSpPr>
          <p:cNvPr id="12" name="Content Placeholder 14">
            <a:extLst>
              <a:ext uri="{FF2B5EF4-FFF2-40B4-BE49-F238E27FC236}">
                <a16:creationId xmlns:a16="http://schemas.microsoft.com/office/drawing/2014/main" id="{8EDBA603-8D15-4FBC-89A6-CA0F77FDC4B4}"/>
              </a:ext>
            </a:extLst>
          </p:cNvPr>
          <p:cNvSpPr txBox="1">
            <a:spLocks/>
          </p:cNvSpPr>
          <p:nvPr/>
        </p:nvSpPr>
        <p:spPr>
          <a:xfrm>
            <a:off x="220762" y="942460"/>
            <a:ext cx="5986998" cy="327597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000" b="1" u="sng" dirty="0">
                <a:latin typeface="Garamond" panose="02020404030301010803" pitchFamily="18" charset="0"/>
              </a:rPr>
              <a:t>Change Detection Using Remote Sensing</a:t>
            </a:r>
          </a:p>
          <a:p>
            <a:pPr marL="342900" indent="-342900" algn="l">
              <a:buFont typeface="Arial" panose="020B0604020202020204" pitchFamily="34" charset="0"/>
              <a:buChar char="•"/>
            </a:pPr>
            <a:r>
              <a:rPr lang="en-US" sz="2000" dirty="0">
                <a:latin typeface="Garamond" panose="02020404030301010803" pitchFamily="18" charset="0"/>
              </a:rPr>
              <a:t>Changes in river basin characteristics</a:t>
            </a:r>
          </a:p>
          <a:p>
            <a:pPr marL="800100" lvl="1" indent="-342900" algn="l">
              <a:buFont typeface="Arial" panose="020B0604020202020204" pitchFamily="34" charset="0"/>
              <a:buChar char="•"/>
            </a:pPr>
            <a:r>
              <a:rPr lang="en-US" sz="1800" dirty="0">
                <a:latin typeface="Garamond" panose="02020404030301010803" pitchFamily="18" charset="0"/>
              </a:rPr>
              <a:t>Land use change</a:t>
            </a:r>
          </a:p>
          <a:p>
            <a:pPr marL="800100" lvl="1" indent="-342900" algn="l">
              <a:buFont typeface="Arial" panose="020B0604020202020204" pitchFamily="34" charset="0"/>
              <a:buChar char="•"/>
            </a:pPr>
            <a:r>
              <a:rPr lang="en-US" sz="1800" dirty="0">
                <a:latin typeface="Garamond" panose="02020404030301010803" pitchFamily="18" charset="0"/>
              </a:rPr>
              <a:t>Changes in vegetation types</a:t>
            </a:r>
          </a:p>
          <a:p>
            <a:pPr marL="342900" indent="-342900" algn="l">
              <a:buFont typeface="Arial" panose="020B0604020202020204" pitchFamily="34" charset="0"/>
              <a:buChar char="•"/>
            </a:pPr>
            <a:r>
              <a:rPr lang="en-US" sz="2000" dirty="0">
                <a:latin typeface="Garamond" panose="02020404030301010803" pitchFamily="18" charset="0"/>
              </a:rPr>
              <a:t>Well suited for large areas</a:t>
            </a:r>
            <a:br>
              <a:rPr lang="en-US" sz="2000" dirty="0">
                <a:latin typeface="Garamond" panose="02020404030301010803" pitchFamily="18" charset="0"/>
              </a:rPr>
            </a:br>
            <a:r>
              <a:rPr lang="en-US" sz="2000" dirty="0">
                <a:latin typeface="Garamond" panose="02020404030301010803" pitchFamily="18" charset="0"/>
              </a:rPr>
              <a:t>or remote locations</a:t>
            </a:r>
          </a:p>
          <a:p>
            <a:pPr marL="342900" indent="-342900" algn="l">
              <a:buFont typeface="Arial" panose="020B0604020202020204" pitchFamily="34" charset="0"/>
              <a:buChar char="•"/>
            </a:pPr>
            <a:r>
              <a:rPr lang="en-US" sz="2000" dirty="0">
                <a:latin typeface="Garamond" panose="02020404030301010803" pitchFamily="18" charset="0"/>
              </a:rPr>
              <a:t>Useful for long-term trends</a:t>
            </a:r>
          </a:p>
          <a:p>
            <a:pPr marL="342900" indent="-342900" algn="l">
              <a:buFont typeface="Arial" panose="020B0604020202020204" pitchFamily="34" charset="0"/>
              <a:buChar char="•"/>
            </a:pPr>
            <a:r>
              <a:rPr lang="en-US" sz="2000" dirty="0">
                <a:latin typeface="Garamond" panose="02020404030301010803" pitchFamily="18" charset="0"/>
              </a:rPr>
              <a:t>Dependent on quality of</a:t>
            </a:r>
            <a:br>
              <a:rPr lang="en-US" sz="2000" dirty="0">
                <a:latin typeface="Garamond" panose="02020404030301010803" pitchFamily="18" charset="0"/>
              </a:rPr>
            </a:br>
            <a:r>
              <a:rPr lang="en-US" sz="2000" dirty="0">
                <a:latin typeface="Garamond" panose="02020404030301010803" pitchFamily="18" charset="0"/>
              </a:rPr>
              <a:t>images</a:t>
            </a:r>
          </a:p>
        </p:txBody>
      </p:sp>
      <p:pic>
        <p:nvPicPr>
          <p:cNvPr id="13" name="Picture 12">
            <a:extLst>
              <a:ext uri="{FF2B5EF4-FFF2-40B4-BE49-F238E27FC236}">
                <a16:creationId xmlns:a16="http://schemas.microsoft.com/office/drawing/2014/main" id="{6AA965A8-6763-41C4-B729-D38040CDFAC6}"/>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014797" y="988767"/>
            <a:ext cx="3698240" cy="2783454"/>
          </a:xfrm>
          <a:prstGeom prst="rect">
            <a:avLst/>
          </a:prstGeom>
        </p:spPr>
      </p:pic>
      <p:sp>
        <p:nvSpPr>
          <p:cNvPr id="19" name="TextBox 18">
            <a:extLst>
              <a:ext uri="{FF2B5EF4-FFF2-40B4-BE49-F238E27FC236}">
                <a16:creationId xmlns:a16="http://schemas.microsoft.com/office/drawing/2014/main" id="{E11BBE0A-8E5C-4829-AB77-42E083E0E72F}"/>
              </a:ext>
            </a:extLst>
          </p:cNvPr>
          <p:cNvSpPr txBox="1"/>
          <p:nvPr/>
        </p:nvSpPr>
        <p:spPr>
          <a:xfrm>
            <a:off x="5014798" y="3794689"/>
            <a:ext cx="3698240" cy="338554"/>
          </a:xfrm>
          <a:prstGeom prst="rect">
            <a:avLst/>
          </a:prstGeom>
          <a:noFill/>
        </p:spPr>
        <p:txBody>
          <a:bodyPr wrap="square" rtlCol="0">
            <a:spAutoFit/>
          </a:bodyPr>
          <a:lstStyle/>
          <a:p>
            <a:r>
              <a:rPr lang="en-US" sz="800" dirty="0" err="1">
                <a:latin typeface="Garamond" panose="02020404030301010803" pitchFamily="18" charset="0"/>
              </a:rPr>
              <a:t>Teferi</a:t>
            </a:r>
            <a:r>
              <a:rPr lang="en-US" sz="800" dirty="0">
                <a:latin typeface="Garamond" panose="02020404030301010803" pitchFamily="18" charset="0"/>
              </a:rPr>
              <a:t> et al. 2010. The use of remote sensing to quantify wetland loss in Ethiopia. </a:t>
            </a:r>
            <a:r>
              <a:rPr lang="en-US" sz="800" dirty="0" err="1">
                <a:latin typeface="Garamond" panose="02020404030301010803" pitchFamily="18" charset="0"/>
              </a:rPr>
              <a:t>Hydrol</a:t>
            </a:r>
            <a:r>
              <a:rPr lang="en-US" sz="800" dirty="0">
                <a:latin typeface="Garamond" panose="02020404030301010803" pitchFamily="18" charset="0"/>
              </a:rPr>
              <a:t>. Earth Syst. Sci., 14, 2415–2428.</a:t>
            </a:r>
          </a:p>
        </p:txBody>
      </p:sp>
    </p:spTree>
    <p:extLst>
      <p:ext uri="{BB962C8B-B14F-4D97-AF65-F5344CB8AC3E}">
        <p14:creationId xmlns:p14="http://schemas.microsoft.com/office/powerpoint/2010/main" val="38828037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60035" y="4500997"/>
            <a:ext cx="1953002" cy="476442"/>
          </a:xfrm>
          <a:prstGeom prst="rect">
            <a:avLst/>
          </a:prstGeom>
        </p:spPr>
      </p:pic>
      <p:sp>
        <p:nvSpPr>
          <p:cNvPr id="16" name="TextBox 15"/>
          <p:cNvSpPr txBox="1"/>
          <p:nvPr/>
        </p:nvSpPr>
        <p:spPr>
          <a:xfrm>
            <a:off x="249898" y="4739218"/>
            <a:ext cx="4093442" cy="276999"/>
          </a:xfrm>
          <a:prstGeom prst="rect">
            <a:avLst/>
          </a:prstGeom>
          <a:noFill/>
        </p:spPr>
        <p:txBody>
          <a:bodyPr wrap="square" rtlCol="0">
            <a:spAutoFit/>
          </a:bodyPr>
          <a:lstStyle/>
          <a:p>
            <a:r>
              <a:rPr lang="en-AU" sz="1200" dirty="0">
                <a:solidFill>
                  <a:srgbClr val="1268BD"/>
                </a:solidFill>
              </a:rPr>
              <a:t>BRISBANE, AUSTRALIA |  18 - 20 SEPTEMBER 2017</a:t>
            </a:r>
          </a:p>
        </p:txBody>
      </p:sp>
      <p:pic>
        <p:nvPicPr>
          <p:cNvPr id="8" name="Picture 7" descr="RS17 ID long_blue.png"/>
          <p:cNvPicPr>
            <a:picLocks noChangeAspect="1"/>
          </p:cNvPicPr>
          <p:nvPr/>
        </p:nvPicPr>
        <p:blipFill>
          <a:blip r:embed="rId3" cstate="print"/>
          <a:stretch>
            <a:fillRect/>
          </a:stretch>
        </p:blipFill>
        <p:spPr>
          <a:xfrm>
            <a:off x="240276" y="137885"/>
            <a:ext cx="3062905" cy="662244"/>
          </a:xfrm>
          <a:prstGeom prst="rect">
            <a:avLst/>
          </a:prstGeom>
        </p:spPr>
      </p:pic>
      <p:cxnSp>
        <p:nvCxnSpPr>
          <p:cNvPr id="11" name="Straight Connector 10"/>
          <p:cNvCxnSpPr/>
          <p:nvPr/>
        </p:nvCxnSpPr>
        <p:spPr>
          <a:xfrm flipV="1">
            <a:off x="220762" y="834798"/>
            <a:ext cx="8564690" cy="2858"/>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246442" y="4739218"/>
            <a:ext cx="1284987" cy="276999"/>
          </a:xfrm>
          <a:prstGeom prst="rect">
            <a:avLst/>
          </a:prstGeom>
          <a:noFill/>
        </p:spPr>
        <p:txBody>
          <a:bodyPr wrap="square" rtlCol="0">
            <a:spAutoFit/>
          </a:bodyPr>
          <a:lstStyle/>
          <a:p>
            <a:r>
              <a:rPr lang="en-AU" sz="1200" dirty="0">
                <a:solidFill>
                  <a:srgbClr val="1268BD"/>
                </a:solidFill>
              </a:rPr>
              <a:t>MANAGED BY</a:t>
            </a:r>
          </a:p>
        </p:txBody>
      </p:sp>
      <p:pic>
        <p:nvPicPr>
          <p:cNvPr id="15" name="Picture 14">
            <a:extLst>
              <a:ext uri="{FF2B5EF4-FFF2-40B4-BE49-F238E27FC236}">
                <a16:creationId xmlns:a16="http://schemas.microsoft.com/office/drawing/2014/main" id="{808F8A9A-3E4D-40B1-98BF-C2358048D6E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981102" y="153408"/>
            <a:ext cx="731935" cy="631197"/>
          </a:xfrm>
          <a:prstGeom prst="ellipse">
            <a:avLst/>
          </a:prstGeom>
        </p:spPr>
      </p:pic>
      <p:pic>
        <p:nvPicPr>
          <p:cNvPr id="17" name="Picture 16" descr="A close up of a sign&#10;&#10;Description generated with high confidence">
            <a:extLst>
              <a:ext uri="{FF2B5EF4-FFF2-40B4-BE49-F238E27FC236}">
                <a16:creationId xmlns:a16="http://schemas.microsoft.com/office/drawing/2014/main" id="{63852475-54BB-4376-9694-B442F9E32687}"/>
              </a:ext>
            </a:extLst>
          </p:cNvPr>
          <p:cNvPicPr>
            <a:picLocks noChangeAspect="1"/>
          </p:cNvPicPr>
          <p:nvPr/>
        </p:nvPicPr>
        <p:blipFill rotWithShape="1">
          <a:blip r:embed="rId5">
            <a:extLst>
              <a:ext uri="{28A0092B-C50C-407E-A947-70E740481C1C}">
                <a14:useLocalDpi xmlns:a14="http://schemas.microsoft.com/office/drawing/2010/main" val="0"/>
              </a:ext>
            </a:extLst>
          </a:blip>
          <a:srcRect t="1" b="20498"/>
          <a:stretch/>
        </p:blipFill>
        <p:spPr>
          <a:xfrm>
            <a:off x="6028365" y="273063"/>
            <a:ext cx="1790016" cy="391886"/>
          </a:xfrm>
          <a:prstGeom prst="rect">
            <a:avLst/>
          </a:prstGeom>
        </p:spPr>
      </p:pic>
      <p:sp>
        <p:nvSpPr>
          <p:cNvPr id="10" name="TextBox 9">
            <a:extLst>
              <a:ext uri="{FF2B5EF4-FFF2-40B4-BE49-F238E27FC236}">
                <a16:creationId xmlns:a16="http://schemas.microsoft.com/office/drawing/2014/main" id="{B6D25BE8-90E6-45B2-BFDF-7E3B72FD9B96}"/>
              </a:ext>
            </a:extLst>
          </p:cNvPr>
          <p:cNvSpPr txBox="1"/>
          <p:nvPr/>
        </p:nvSpPr>
        <p:spPr>
          <a:xfrm>
            <a:off x="167862" y="4182840"/>
            <a:ext cx="8545175" cy="261610"/>
          </a:xfrm>
          <a:prstGeom prst="rect">
            <a:avLst/>
          </a:prstGeom>
          <a:noFill/>
        </p:spPr>
        <p:txBody>
          <a:bodyPr wrap="square" rtlCol="0">
            <a:spAutoFit/>
          </a:bodyPr>
          <a:lstStyle/>
          <a:p>
            <a:pPr algn="r"/>
            <a:r>
              <a:rPr lang="en-US" sz="1100" dirty="0">
                <a:latin typeface="Garamond" panose="02020404030301010803" pitchFamily="18" charset="0"/>
              </a:rPr>
              <a:t>DEFINITIONS – WHY SOCIAL INDICATORS – </a:t>
            </a:r>
            <a:r>
              <a:rPr lang="en-US" sz="1100" b="1" dirty="0">
                <a:latin typeface="Garamond" panose="02020404030301010803" pitchFamily="18" charset="0"/>
              </a:rPr>
              <a:t>EXAMPLES</a:t>
            </a:r>
            <a:r>
              <a:rPr lang="en-US" sz="1100" dirty="0">
                <a:latin typeface="Garamond" panose="02020404030301010803" pitchFamily="18" charset="0"/>
              </a:rPr>
              <a:t> – MONITORING INTO MANAGEMENT</a:t>
            </a:r>
          </a:p>
        </p:txBody>
      </p:sp>
      <p:sp>
        <p:nvSpPr>
          <p:cNvPr id="12" name="Content Placeholder 14">
            <a:extLst>
              <a:ext uri="{FF2B5EF4-FFF2-40B4-BE49-F238E27FC236}">
                <a16:creationId xmlns:a16="http://schemas.microsoft.com/office/drawing/2014/main" id="{034F9470-FAF0-4808-B5A4-B6CEAE9504B6}"/>
              </a:ext>
            </a:extLst>
          </p:cNvPr>
          <p:cNvSpPr txBox="1">
            <a:spLocks/>
          </p:cNvSpPr>
          <p:nvPr/>
        </p:nvSpPr>
        <p:spPr>
          <a:xfrm>
            <a:off x="240276" y="901515"/>
            <a:ext cx="5986998" cy="3281325"/>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000" b="1" u="sng" dirty="0">
                <a:latin typeface="Garamond" panose="02020404030301010803" pitchFamily="18" charset="0"/>
              </a:rPr>
              <a:t>Change Detection Using Remote Sensing</a:t>
            </a:r>
          </a:p>
          <a:p>
            <a:pPr algn="l"/>
            <a:r>
              <a:rPr lang="en-US" sz="2000" b="1" i="1" dirty="0">
                <a:latin typeface="Garamond" panose="02020404030301010803" pitchFamily="18" charset="0"/>
              </a:rPr>
              <a:t>Past: </a:t>
            </a:r>
          </a:p>
          <a:p>
            <a:pPr marL="742950" lvl="1" indent="-285750" algn="l">
              <a:buFont typeface="Arial" panose="020B0604020202020204" pitchFamily="34" charset="0"/>
              <a:buChar char="•"/>
            </a:pPr>
            <a:r>
              <a:rPr lang="en-US" sz="1800" dirty="0">
                <a:latin typeface="Garamond" panose="02020404030301010803" pitchFamily="18" charset="0"/>
              </a:rPr>
              <a:t>Focused study area</a:t>
            </a:r>
          </a:p>
          <a:p>
            <a:pPr marL="742950" lvl="1" indent="-285750" algn="l">
              <a:buFont typeface="Arial" panose="020B0604020202020204" pitchFamily="34" charset="0"/>
              <a:buChar char="•"/>
            </a:pPr>
            <a:r>
              <a:rPr lang="en-US" sz="1800" dirty="0">
                <a:latin typeface="Garamond" panose="02020404030301010803" pitchFamily="18" charset="0"/>
              </a:rPr>
              <a:t>Long time frame</a:t>
            </a:r>
          </a:p>
          <a:p>
            <a:pPr marL="742950" lvl="1" indent="-285750" algn="l">
              <a:buFont typeface="Arial" panose="020B0604020202020204" pitchFamily="34" charset="0"/>
              <a:buChar char="•"/>
            </a:pPr>
            <a:r>
              <a:rPr lang="en-US" sz="1800" dirty="0">
                <a:latin typeface="Garamond" panose="02020404030301010803" pitchFamily="18" charset="0"/>
              </a:rPr>
              <a:t>Single comparison</a:t>
            </a:r>
          </a:p>
          <a:p>
            <a:pPr algn="l"/>
            <a:r>
              <a:rPr lang="en-US" sz="2000" b="1" i="1" dirty="0">
                <a:latin typeface="Garamond" panose="02020404030301010803" pitchFamily="18" charset="0"/>
              </a:rPr>
              <a:t>Future: </a:t>
            </a:r>
          </a:p>
          <a:p>
            <a:pPr marL="742950" lvl="1" indent="-285750" algn="l">
              <a:buFont typeface="Arial" panose="020B0604020202020204" pitchFamily="34" charset="0"/>
              <a:buChar char="•"/>
            </a:pPr>
            <a:r>
              <a:rPr lang="en-US" sz="1800" dirty="0">
                <a:latin typeface="Garamond" panose="02020404030301010803" pitchFamily="18" charset="0"/>
              </a:rPr>
              <a:t>GIS driven study areas</a:t>
            </a:r>
          </a:p>
          <a:p>
            <a:pPr marL="742950" lvl="1" indent="-285750" algn="l">
              <a:buFont typeface="Arial" panose="020B0604020202020204" pitchFamily="34" charset="0"/>
              <a:buChar char="•"/>
            </a:pPr>
            <a:r>
              <a:rPr lang="en-US" sz="1800" dirty="0">
                <a:latin typeface="Garamond" panose="02020404030301010803" pitchFamily="18" charset="0"/>
              </a:rPr>
              <a:t>Continuous analysis</a:t>
            </a:r>
          </a:p>
          <a:p>
            <a:pPr marL="742950" lvl="1" indent="-285750" algn="l">
              <a:buFont typeface="Arial" panose="020B0604020202020204" pitchFamily="34" charset="0"/>
              <a:buChar char="•"/>
            </a:pPr>
            <a:r>
              <a:rPr lang="en-US" sz="1800" dirty="0">
                <a:latin typeface="Garamond" panose="02020404030301010803" pitchFamily="18" charset="0"/>
              </a:rPr>
              <a:t>Short-term and long-term trends</a:t>
            </a:r>
          </a:p>
          <a:p>
            <a:pPr marL="742950" lvl="1" indent="-285750" algn="l">
              <a:buFont typeface="Arial" panose="020B0604020202020204" pitchFamily="34" charset="0"/>
              <a:buChar char="•"/>
            </a:pPr>
            <a:r>
              <a:rPr lang="en-US" sz="1800" dirty="0">
                <a:latin typeface="Garamond" panose="02020404030301010803" pitchFamily="18" charset="0"/>
              </a:rPr>
              <a:t>Increase in resolution = increase in capabilities</a:t>
            </a:r>
          </a:p>
        </p:txBody>
      </p:sp>
      <p:sp>
        <p:nvSpPr>
          <p:cNvPr id="13" name="TextBox 12">
            <a:extLst>
              <a:ext uri="{FF2B5EF4-FFF2-40B4-BE49-F238E27FC236}">
                <a16:creationId xmlns:a16="http://schemas.microsoft.com/office/drawing/2014/main" id="{C86E6DB9-3B14-421B-82E0-AE1D5B2A49F5}"/>
              </a:ext>
            </a:extLst>
          </p:cNvPr>
          <p:cNvSpPr txBox="1"/>
          <p:nvPr/>
        </p:nvSpPr>
        <p:spPr>
          <a:xfrm>
            <a:off x="5943600" y="3615520"/>
            <a:ext cx="2841852" cy="584775"/>
          </a:xfrm>
          <a:prstGeom prst="rect">
            <a:avLst/>
          </a:prstGeom>
          <a:noFill/>
        </p:spPr>
        <p:txBody>
          <a:bodyPr wrap="square" rtlCol="0">
            <a:spAutoFit/>
          </a:bodyPr>
          <a:lstStyle/>
          <a:p>
            <a:r>
              <a:rPr lang="en-US" sz="800" dirty="0" err="1">
                <a:latin typeface="Garamond" panose="02020404030301010803" pitchFamily="18" charset="0"/>
              </a:rPr>
              <a:t>Wohlfart</a:t>
            </a:r>
            <a:r>
              <a:rPr lang="en-US" sz="800" dirty="0">
                <a:latin typeface="Garamond" panose="02020404030301010803" pitchFamily="18" charset="0"/>
              </a:rPr>
              <a:t> et al. 2016. A River Basin over the Course of Time: Multi-Temporal Analyses of Land Surface Dynamics in the Yellow River Basin (China) Based on Medium Resolution Remote Sensing Data. </a:t>
            </a:r>
            <a:r>
              <a:rPr lang="fr-FR" sz="800" dirty="0">
                <a:latin typeface="Garamond" panose="02020404030301010803" pitchFamily="18" charset="0"/>
              </a:rPr>
              <a:t>Remonte Sens. 2016, 8, 186; doi:10.3390/rs8030186</a:t>
            </a:r>
            <a:endParaRPr lang="en-US" sz="800" dirty="0">
              <a:latin typeface="Garamond" panose="02020404030301010803" pitchFamily="18" charset="0"/>
            </a:endParaRPr>
          </a:p>
        </p:txBody>
      </p:sp>
      <p:pic>
        <p:nvPicPr>
          <p:cNvPr id="20" name="Picture 4" descr="http://www.mdpi.com/remotesensing/remotesensing-08-00186/article_deploy/html/images/remotesensing-08-00186-g007.png">
            <a:extLst>
              <a:ext uri="{FF2B5EF4-FFF2-40B4-BE49-F238E27FC236}">
                <a16:creationId xmlns:a16="http://schemas.microsoft.com/office/drawing/2014/main" id="{9CF42726-86BD-46C1-9E49-A8B34672CBE3}"/>
              </a:ext>
            </a:extLst>
          </p:cNvPr>
          <p:cNvPicPr>
            <a:picLocks noChangeAspect="1" noChangeArrowheads="1"/>
          </p:cNvPicPr>
          <p:nvPr/>
        </p:nvPicPr>
        <p:blipFill rotWithShape="1">
          <a:blip r:embed="rId6" cstate="print">
            <a:extLst>
              <a:ext uri="{28A0092B-C50C-407E-A947-70E740481C1C}">
                <a14:useLocalDpi xmlns:a14="http://schemas.microsoft.com/office/drawing/2010/main"/>
              </a:ext>
            </a:extLst>
          </a:blip>
          <a:srcRect r="44056"/>
          <a:stretch/>
        </p:blipFill>
        <p:spPr bwMode="auto">
          <a:xfrm>
            <a:off x="6975317" y="1218354"/>
            <a:ext cx="1815835" cy="1198583"/>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Group 20">
            <a:extLst>
              <a:ext uri="{FF2B5EF4-FFF2-40B4-BE49-F238E27FC236}">
                <a16:creationId xmlns:a16="http://schemas.microsoft.com/office/drawing/2014/main" id="{BC0EF54D-0940-4D1F-9EE6-020CBB9DD0F1}"/>
              </a:ext>
            </a:extLst>
          </p:cNvPr>
          <p:cNvGrpSpPr/>
          <p:nvPr/>
        </p:nvGrpSpPr>
        <p:grpSpPr>
          <a:xfrm>
            <a:off x="6975705" y="2416937"/>
            <a:ext cx="1815058" cy="1148403"/>
            <a:chOff x="6723822" y="3210559"/>
            <a:chExt cx="1947733" cy="1249184"/>
          </a:xfrm>
        </p:grpSpPr>
        <p:pic>
          <p:nvPicPr>
            <p:cNvPr id="22" name="Picture 4" descr="http://www.mdpi.com/remotesensing/remotesensing-08-00186/article_deploy/html/images/remotesensing-08-00186-g007.png">
              <a:extLst>
                <a:ext uri="{FF2B5EF4-FFF2-40B4-BE49-F238E27FC236}">
                  <a16:creationId xmlns:a16="http://schemas.microsoft.com/office/drawing/2014/main" id="{9ED05BCB-2065-47F0-9B9F-EC6DA8D72ED5}"/>
                </a:ext>
              </a:extLst>
            </p:cNvPr>
            <p:cNvPicPr>
              <a:picLocks noChangeAspect="1" noChangeArrowheads="1"/>
            </p:cNvPicPr>
            <p:nvPr/>
          </p:nvPicPr>
          <p:blipFill rotWithShape="1">
            <a:blip r:embed="rId6" cstate="print">
              <a:extLst>
                <a:ext uri="{28A0092B-C50C-407E-A947-70E740481C1C}">
                  <a14:useLocalDpi xmlns:a14="http://schemas.microsoft.com/office/drawing/2010/main"/>
                </a:ext>
              </a:extLst>
            </a:blip>
            <a:srcRect r="86648"/>
            <a:stretch/>
          </p:blipFill>
          <p:spPr bwMode="auto">
            <a:xfrm>
              <a:off x="6723822" y="3210560"/>
              <a:ext cx="451678" cy="1249183"/>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http://www.mdpi.com/remotesensing/remotesensing-08-00186/article_deploy/html/images/remotesensing-08-00186-g007.png">
              <a:extLst>
                <a:ext uri="{FF2B5EF4-FFF2-40B4-BE49-F238E27FC236}">
                  <a16:creationId xmlns:a16="http://schemas.microsoft.com/office/drawing/2014/main" id="{8C50F3BC-1074-42D9-AD22-29D2D1AF7D42}"/>
                </a:ext>
              </a:extLst>
            </p:cNvPr>
            <p:cNvPicPr>
              <a:picLocks noChangeAspect="1" noChangeArrowheads="1"/>
            </p:cNvPicPr>
            <p:nvPr/>
          </p:nvPicPr>
          <p:blipFill rotWithShape="1">
            <a:blip r:embed="rId6" cstate="print">
              <a:extLst>
                <a:ext uri="{28A0092B-C50C-407E-A947-70E740481C1C}">
                  <a14:useLocalDpi xmlns:a14="http://schemas.microsoft.com/office/drawing/2010/main"/>
                </a:ext>
              </a:extLst>
            </a:blip>
            <a:srcRect l="55776"/>
            <a:stretch/>
          </p:blipFill>
          <p:spPr bwMode="auto">
            <a:xfrm>
              <a:off x="7175500" y="3210559"/>
              <a:ext cx="1496055" cy="1249183"/>
            </a:xfrm>
            <a:prstGeom prst="rect">
              <a:avLst/>
            </a:prstGeom>
            <a:noFill/>
            <a:extLst>
              <a:ext uri="{909E8E84-426E-40DD-AFC4-6F175D3DCCD1}">
                <a14:hiddenFill xmlns:a14="http://schemas.microsoft.com/office/drawing/2010/main">
                  <a:solidFill>
                    <a:srgbClr val="FFFFFF"/>
                  </a:solidFill>
                </a14:hiddenFill>
              </a:ext>
            </a:extLst>
          </p:spPr>
        </p:pic>
      </p:grpSp>
      <p:pic>
        <p:nvPicPr>
          <p:cNvPr id="24" name="Picture 2" descr="http://www.mdpi.com/remotesensing/remotesensing-08-00186/article_deploy/html/images/remotesensing-08-00186-g006.png">
            <a:extLst>
              <a:ext uri="{FF2B5EF4-FFF2-40B4-BE49-F238E27FC236}">
                <a16:creationId xmlns:a16="http://schemas.microsoft.com/office/drawing/2014/main" id="{5A01C628-B07A-4DDC-989A-75647B63129F}"/>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5103838" y="1218354"/>
            <a:ext cx="1871285" cy="23469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36846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60035" y="4500997"/>
            <a:ext cx="1953002" cy="476442"/>
          </a:xfrm>
          <a:prstGeom prst="rect">
            <a:avLst/>
          </a:prstGeom>
        </p:spPr>
      </p:pic>
      <p:sp>
        <p:nvSpPr>
          <p:cNvPr id="16" name="TextBox 15"/>
          <p:cNvSpPr txBox="1"/>
          <p:nvPr/>
        </p:nvSpPr>
        <p:spPr>
          <a:xfrm>
            <a:off x="249898" y="4739218"/>
            <a:ext cx="4093442" cy="276999"/>
          </a:xfrm>
          <a:prstGeom prst="rect">
            <a:avLst/>
          </a:prstGeom>
          <a:noFill/>
        </p:spPr>
        <p:txBody>
          <a:bodyPr wrap="square" rtlCol="0">
            <a:spAutoFit/>
          </a:bodyPr>
          <a:lstStyle/>
          <a:p>
            <a:r>
              <a:rPr lang="en-AU" sz="1200" dirty="0">
                <a:solidFill>
                  <a:srgbClr val="1268BD"/>
                </a:solidFill>
              </a:rPr>
              <a:t>BRISBANE, AUSTRALIA |  18 - 20 SEPTEMBER 2017</a:t>
            </a:r>
          </a:p>
        </p:txBody>
      </p:sp>
      <p:pic>
        <p:nvPicPr>
          <p:cNvPr id="8" name="Picture 7" descr="RS17 ID long_blue.png"/>
          <p:cNvPicPr>
            <a:picLocks noChangeAspect="1"/>
          </p:cNvPicPr>
          <p:nvPr/>
        </p:nvPicPr>
        <p:blipFill>
          <a:blip r:embed="rId3" cstate="print"/>
          <a:stretch>
            <a:fillRect/>
          </a:stretch>
        </p:blipFill>
        <p:spPr>
          <a:xfrm>
            <a:off x="240276" y="137885"/>
            <a:ext cx="3062905" cy="662244"/>
          </a:xfrm>
          <a:prstGeom prst="rect">
            <a:avLst/>
          </a:prstGeom>
        </p:spPr>
      </p:pic>
      <p:cxnSp>
        <p:nvCxnSpPr>
          <p:cNvPr id="11" name="Straight Connector 10"/>
          <p:cNvCxnSpPr/>
          <p:nvPr/>
        </p:nvCxnSpPr>
        <p:spPr>
          <a:xfrm flipV="1">
            <a:off x="220762" y="834798"/>
            <a:ext cx="8564690" cy="2858"/>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246442" y="4739218"/>
            <a:ext cx="1284987" cy="276999"/>
          </a:xfrm>
          <a:prstGeom prst="rect">
            <a:avLst/>
          </a:prstGeom>
          <a:noFill/>
        </p:spPr>
        <p:txBody>
          <a:bodyPr wrap="square" rtlCol="0">
            <a:spAutoFit/>
          </a:bodyPr>
          <a:lstStyle/>
          <a:p>
            <a:r>
              <a:rPr lang="en-AU" sz="1200" dirty="0">
                <a:solidFill>
                  <a:srgbClr val="1268BD"/>
                </a:solidFill>
              </a:rPr>
              <a:t>MANAGED BY</a:t>
            </a:r>
          </a:p>
        </p:txBody>
      </p:sp>
      <p:pic>
        <p:nvPicPr>
          <p:cNvPr id="15" name="Picture 14">
            <a:extLst>
              <a:ext uri="{FF2B5EF4-FFF2-40B4-BE49-F238E27FC236}">
                <a16:creationId xmlns:a16="http://schemas.microsoft.com/office/drawing/2014/main" id="{808F8A9A-3E4D-40B1-98BF-C2358048D6E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981102" y="153408"/>
            <a:ext cx="731935" cy="631197"/>
          </a:xfrm>
          <a:prstGeom prst="ellipse">
            <a:avLst/>
          </a:prstGeom>
        </p:spPr>
      </p:pic>
      <p:pic>
        <p:nvPicPr>
          <p:cNvPr id="17" name="Picture 16" descr="A close up of a sign&#10;&#10;Description generated with high confidence">
            <a:extLst>
              <a:ext uri="{FF2B5EF4-FFF2-40B4-BE49-F238E27FC236}">
                <a16:creationId xmlns:a16="http://schemas.microsoft.com/office/drawing/2014/main" id="{63852475-54BB-4376-9694-B442F9E32687}"/>
              </a:ext>
            </a:extLst>
          </p:cNvPr>
          <p:cNvPicPr>
            <a:picLocks noChangeAspect="1"/>
          </p:cNvPicPr>
          <p:nvPr/>
        </p:nvPicPr>
        <p:blipFill rotWithShape="1">
          <a:blip r:embed="rId5">
            <a:extLst>
              <a:ext uri="{28A0092B-C50C-407E-A947-70E740481C1C}">
                <a14:useLocalDpi xmlns:a14="http://schemas.microsoft.com/office/drawing/2010/main" val="0"/>
              </a:ext>
            </a:extLst>
          </a:blip>
          <a:srcRect t="1" b="20498"/>
          <a:stretch/>
        </p:blipFill>
        <p:spPr>
          <a:xfrm>
            <a:off x="6028365" y="273063"/>
            <a:ext cx="1790016" cy="391886"/>
          </a:xfrm>
          <a:prstGeom prst="rect">
            <a:avLst/>
          </a:prstGeom>
        </p:spPr>
      </p:pic>
      <p:sp>
        <p:nvSpPr>
          <p:cNvPr id="13" name="TextBox 12">
            <a:extLst>
              <a:ext uri="{FF2B5EF4-FFF2-40B4-BE49-F238E27FC236}">
                <a16:creationId xmlns:a16="http://schemas.microsoft.com/office/drawing/2014/main" id="{0E8DF1DA-2BDC-462D-AABC-05A436AE310B}"/>
              </a:ext>
            </a:extLst>
          </p:cNvPr>
          <p:cNvSpPr txBox="1"/>
          <p:nvPr/>
        </p:nvSpPr>
        <p:spPr>
          <a:xfrm>
            <a:off x="167862" y="4182840"/>
            <a:ext cx="8545175" cy="261610"/>
          </a:xfrm>
          <a:prstGeom prst="rect">
            <a:avLst/>
          </a:prstGeom>
          <a:noFill/>
        </p:spPr>
        <p:txBody>
          <a:bodyPr wrap="square" rtlCol="0">
            <a:spAutoFit/>
          </a:bodyPr>
          <a:lstStyle/>
          <a:p>
            <a:pPr algn="r"/>
            <a:r>
              <a:rPr lang="en-US" sz="1100" dirty="0">
                <a:latin typeface="Garamond" panose="02020404030301010803" pitchFamily="18" charset="0"/>
              </a:rPr>
              <a:t>DEFINITIONS – WHY SOCIAL INDICATORS – EXAMPLES – </a:t>
            </a:r>
            <a:r>
              <a:rPr lang="en-US" sz="1100" b="1" dirty="0">
                <a:latin typeface="Garamond" panose="02020404030301010803" pitchFamily="18" charset="0"/>
              </a:rPr>
              <a:t>MONITORING INTO MANAGEMENT</a:t>
            </a:r>
          </a:p>
        </p:txBody>
      </p:sp>
      <p:sp>
        <p:nvSpPr>
          <p:cNvPr id="18" name="Content Placeholder 14">
            <a:extLst>
              <a:ext uri="{FF2B5EF4-FFF2-40B4-BE49-F238E27FC236}">
                <a16:creationId xmlns:a16="http://schemas.microsoft.com/office/drawing/2014/main" id="{7F3EDA69-0168-4EE6-80AF-D11168BC0656}"/>
              </a:ext>
            </a:extLst>
          </p:cNvPr>
          <p:cNvSpPr txBox="1">
            <a:spLocks/>
          </p:cNvSpPr>
          <p:nvPr/>
        </p:nvSpPr>
        <p:spPr>
          <a:xfrm>
            <a:off x="240276" y="969978"/>
            <a:ext cx="8472761" cy="304015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000" b="1" u="sng" dirty="0">
                <a:latin typeface="Garamond" panose="02020404030301010803" pitchFamily="18" charset="0"/>
              </a:rPr>
              <a:t>Turning Monitoring into Management</a:t>
            </a:r>
          </a:p>
          <a:p>
            <a:pPr marL="342900" indent="-342900" algn="l">
              <a:buFont typeface="Arial" panose="020B0604020202020204" pitchFamily="34" charset="0"/>
              <a:buChar char="•"/>
            </a:pPr>
            <a:r>
              <a:rPr lang="en-US" sz="2000" dirty="0">
                <a:latin typeface="Garamond" panose="02020404030301010803" pitchFamily="18" charset="0"/>
              </a:rPr>
              <a:t>Social data is an important part of a holistic monitoring program</a:t>
            </a:r>
          </a:p>
          <a:p>
            <a:pPr marL="742950" lvl="1" indent="-285750" algn="l">
              <a:buFont typeface="Arial" panose="020B0604020202020204" pitchFamily="34" charset="0"/>
              <a:buChar char="•"/>
            </a:pPr>
            <a:r>
              <a:rPr lang="en-US" sz="1800" dirty="0">
                <a:latin typeface="Garamond" panose="02020404030301010803" pitchFamily="18" charset="0"/>
              </a:rPr>
              <a:t>Helps to provide better understand of the “whole picture”</a:t>
            </a:r>
          </a:p>
          <a:p>
            <a:pPr marL="342900" indent="-342900" algn="l">
              <a:buFont typeface="Arial" panose="020B0604020202020204" pitchFamily="34" charset="0"/>
              <a:buChar char="•"/>
            </a:pPr>
            <a:r>
              <a:rPr lang="en-US" sz="2000" dirty="0">
                <a:latin typeface="Garamond" panose="02020404030301010803" pitchFamily="18" charset="0"/>
              </a:rPr>
              <a:t>Data only useful if it’s actually used</a:t>
            </a:r>
          </a:p>
          <a:p>
            <a:pPr marL="742950" lvl="1" indent="-285750" algn="l">
              <a:buFont typeface="Arial" panose="020B0604020202020204" pitchFamily="34" charset="0"/>
              <a:buChar char="•"/>
            </a:pPr>
            <a:r>
              <a:rPr lang="en-US" sz="1800" dirty="0">
                <a:latin typeface="Garamond" panose="02020404030301010803" pitchFamily="18" charset="0"/>
              </a:rPr>
              <a:t>Periodic evaluation of conditions</a:t>
            </a:r>
          </a:p>
          <a:p>
            <a:pPr marL="742950" lvl="1" indent="-285750" algn="l">
              <a:buFont typeface="Arial" panose="020B0604020202020204" pitchFamily="34" charset="0"/>
              <a:buChar char="•"/>
            </a:pPr>
            <a:r>
              <a:rPr lang="en-US" sz="1800" dirty="0">
                <a:latin typeface="Garamond" panose="02020404030301010803" pitchFamily="18" charset="0"/>
              </a:rPr>
              <a:t>Act as a “trigger” for further investigation or management action</a:t>
            </a:r>
          </a:p>
          <a:p>
            <a:pPr marL="342900" indent="-342900" algn="l">
              <a:buFont typeface="Arial" panose="020B0604020202020204" pitchFamily="34" charset="0"/>
              <a:buChar char="•"/>
            </a:pPr>
            <a:r>
              <a:rPr lang="en-US" sz="2000" dirty="0">
                <a:latin typeface="Garamond" panose="02020404030301010803" pitchFamily="18" charset="0"/>
              </a:rPr>
              <a:t>Direct inclusion of the concerns of the local users</a:t>
            </a:r>
          </a:p>
          <a:p>
            <a:pPr marL="742950" lvl="1" indent="-285750" algn="l">
              <a:buFont typeface="Arial" panose="020B0604020202020204" pitchFamily="34" charset="0"/>
              <a:buChar char="•"/>
            </a:pPr>
            <a:r>
              <a:rPr lang="en-US" sz="1800" dirty="0">
                <a:latin typeface="Garamond" panose="02020404030301010803" pitchFamily="18" charset="0"/>
              </a:rPr>
              <a:t>Strengthens community engagement and involvement</a:t>
            </a:r>
          </a:p>
        </p:txBody>
      </p:sp>
    </p:spTree>
    <p:extLst>
      <p:ext uri="{BB962C8B-B14F-4D97-AF65-F5344CB8AC3E}">
        <p14:creationId xmlns:p14="http://schemas.microsoft.com/office/powerpoint/2010/main" val="8632223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60035" y="4500997"/>
            <a:ext cx="1953002" cy="476442"/>
          </a:xfrm>
          <a:prstGeom prst="rect">
            <a:avLst/>
          </a:prstGeom>
        </p:spPr>
      </p:pic>
      <p:sp>
        <p:nvSpPr>
          <p:cNvPr id="16" name="TextBox 15"/>
          <p:cNvSpPr txBox="1"/>
          <p:nvPr/>
        </p:nvSpPr>
        <p:spPr>
          <a:xfrm>
            <a:off x="249898" y="4739218"/>
            <a:ext cx="4093442" cy="276999"/>
          </a:xfrm>
          <a:prstGeom prst="rect">
            <a:avLst/>
          </a:prstGeom>
          <a:noFill/>
        </p:spPr>
        <p:txBody>
          <a:bodyPr wrap="square" rtlCol="0">
            <a:spAutoFit/>
          </a:bodyPr>
          <a:lstStyle/>
          <a:p>
            <a:r>
              <a:rPr lang="en-AU" sz="1200" dirty="0">
                <a:solidFill>
                  <a:srgbClr val="1268BD"/>
                </a:solidFill>
              </a:rPr>
              <a:t>BRISBANE, AUSTRALIA |  18 - 20 SEPTEMBER 2017</a:t>
            </a:r>
          </a:p>
        </p:txBody>
      </p:sp>
      <p:pic>
        <p:nvPicPr>
          <p:cNvPr id="8" name="Picture 7" descr="RS17 ID long_blue.png"/>
          <p:cNvPicPr>
            <a:picLocks noChangeAspect="1"/>
          </p:cNvPicPr>
          <p:nvPr/>
        </p:nvPicPr>
        <p:blipFill>
          <a:blip r:embed="rId3" cstate="print"/>
          <a:stretch>
            <a:fillRect/>
          </a:stretch>
        </p:blipFill>
        <p:spPr>
          <a:xfrm>
            <a:off x="240276" y="137885"/>
            <a:ext cx="3062905" cy="662244"/>
          </a:xfrm>
          <a:prstGeom prst="rect">
            <a:avLst/>
          </a:prstGeom>
        </p:spPr>
      </p:pic>
      <p:cxnSp>
        <p:nvCxnSpPr>
          <p:cNvPr id="11" name="Straight Connector 10"/>
          <p:cNvCxnSpPr/>
          <p:nvPr/>
        </p:nvCxnSpPr>
        <p:spPr>
          <a:xfrm flipV="1">
            <a:off x="220762" y="834798"/>
            <a:ext cx="8564690" cy="2858"/>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246442" y="4739218"/>
            <a:ext cx="1284987" cy="276999"/>
          </a:xfrm>
          <a:prstGeom prst="rect">
            <a:avLst/>
          </a:prstGeom>
          <a:noFill/>
        </p:spPr>
        <p:txBody>
          <a:bodyPr wrap="square" rtlCol="0">
            <a:spAutoFit/>
          </a:bodyPr>
          <a:lstStyle/>
          <a:p>
            <a:r>
              <a:rPr lang="en-AU" sz="1200" dirty="0">
                <a:solidFill>
                  <a:srgbClr val="1268BD"/>
                </a:solidFill>
              </a:rPr>
              <a:t>MANAGED BY</a:t>
            </a:r>
          </a:p>
        </p:txBody>
      </p:sp>
      <p:pic>
        <p:nvPicPr>
          <p:cNvPr id="15" name="Picture 14">
            <a:extLst>
              <a:ext uri="{FF2B5EF4-FFF2-40B4-BE49-F238E27FC236}">
                <a16:creationId xmlns:a16="http://schemas.microsoft.com/office/drawing/2014/main" id="{808F8A9A-3E4D-40B1-98BF-C2358048D6E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981102" y="153408"/>
            <a:ext cx="731935" cy="631197"/>
          </a:xfrm>
          <a:prstGeom prst="ellipse">
            <a:avLst/>
          </a:prstGeom>
        </p:spPr>
      </p:pic>
      <p:pic>
        <p:nvPicPr>
          <p:cNvPr id="17" name="Picture 16" descr="A close up of a sign&#10;&#10;Description generated with high confidence">
            <a:extLst>
              <a:ext uri="{FF2B5EF4-FFF2-40B4-BE49-F238E27FC236}">
                <a16:creationId xmlns:a16="http://schemas.microsoft.com/office/drawing/2014/main" id="{63852475-54BB-4376-9694-B442F9E32687}"/>
              </a:ext>
            </a:extLst>
          </p:cNvPr>
          <p:cNvPicPr>
            <a:picLocks noChangeAspect="1"/>
          </p:cNvPicPr>
          <p:nvPr/>
        </p:nvPicPr>
        <p:blipFill rotWithShape="1">
          <a:blip r:embed="rId5">
            <a:extLst>
              <a:ext uri="{28A0092B-C50C-407E-A947-70E740481C1C}">
                <a14:useLocalDpi xmlns:a14="http://schemas.microsoft.com/office/drawing/2010/main" val="0"/>
              </a:ext>
            </a:extLst>
          </a:blip>
          <a:srcRect t="1" b="20498"/>
          <a:stretch/>
        </p:blipFill>
        <p:spPr>
          <a:xfrm>
            <a:off x="6028365" y="273063"/>
            <a:ext cx="1790016" cy="391886"/>
          </a:xfrm>
          <a:prstGeom prst="rect">
            <a:avLst/>
          </a:prstGeom>
        </p:spPr>
      </p:pic>
      <p:sp>
        <p:nvSpPr>
          <p:cNvPr id="18" name="Content Placeholder 2">
            <a:extLst>
              <a:ext uri="{FF2B5EF4-FFF2-40B4-BE49-F238E27FC236}">
                <a16:creationId xmlns:a16="http://schemas.microsoft.com/office/drawing/2014/main" id="{E7323FAA-6819-49D0-957C-7B0B83238024}"/>
              </a:ext>
            </a:extLst>
          </p:cNvPr>
          <p:cNvSpPr txBox="1">
            <a:spLocks/>
          </p:cNvSpPr>
          <p:nvPr/>
        </p:nvSpPr>
        <p:spPr>
          <a:xfrm>
            <a:off x="220762" y="954454"/>
            <a:ext cx="8564690" cy="342358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latin typeface="+mj-lt"/>
            </a:endParaRPr>
          </a:p>
          <a:p>
            <a:endParaRPr lang="en-US" dirty="0">
              <a:latin typeface="+mj-lt"/>
            </a:endParaRPr>
          </a:p>
          <a:p>
            <a:r>
              <a:rPr lang="en-US" sz="4000" dirty="0">
                <a:latin typeface="Garamond" panose="02020404030301010803" pitchFamily="18" charset="0"/>
              </a:rPr>
              <a:t>Thank you for your attention</a:t>
            </a:r>
          </a:p>
          <a:p>
            <a:endParaRPr lang="en-US" sz="4400" dirty="0">
              <a:latin typeface="Garamond" panose="02020404030301010803" pitchFamily="18" charset="0"/>
            </a:endParaRPr>
          </a:p>
          <a:p>
            <a:endParaRPr lang="en-US" sz="1600" dirty="0">
              <a:latin typeface="Garamond" panose="02020404030301010803" pitchFamily="18" charset="0"/>
            </a:endParaRPr>
          </a:p>
          <a:p>
            <a:r>
              <a:rPr lang="en-US" sz="1600" dirty="0">
                <a:latin typeface="Garamond" panose="02020404030301010803" pitchFamily="18" charset="0"/>
              </a:rPr>
              <a:t>Lauren Zielinski</a:t>
            </a:r>
          </a:p>
          <a:p>
            <a:r>
              <a:rPr lang="en-US" sz="1600" dirty="0">
                <a:latin typeface="Garamond" panose="02020404030301010803" pitchFamily="18" charset="0"/>
              </a:rPr>
              <a:t>lzielinski@ZEMEenviro.com</a:t>
            </a:r>
            <a:endParaRPr lang="en-US" dirty="0">
              <a:latin typeface="+mj-lt"/>
            </a:endParaRPr>
          </a:p>
        </p:txBody>
      </p:sp>
    </p:spTree>
    <p:extLst>
      <p:ext uri="{BB962C8B-B14F-4D97-AF65-F5344CB8AC3E}">
        <p14:creationId xmlns:p14="http://schemas.microsoft.com/office/powerpoint/2010/main" val="21699405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60035" y="4500997"/>
            <a:ext cx="1953002" cy="476442"/>
          </a:xfrm>
          <a:prstGeom prst="rect">
            <a:avLst/>
          </a:prstGeom>
        </p:spPr>
      </p:pic>
      <p:sp>
        <p:nvSpPr>
          <p:cNvPr id="16" name="TextBox 15"/>
          <p:cNvSpPr txBox="1"/>
          <p:nvPr/>
        </p:nvSpPr>
        <p:spPr>
          <a:xfrm>
            <a:off x="249898" y="4739218"/>
            <a:ext cx="4093442" cy="276999"/>
          </a:xfrm>
          <a:prstGeom prst="rect">
            <a:avLst/>
          </a:prstGeom>
          <a:noFill/>
        </p:spPr>
        <p:txBody>
          <a:bodyPr wrap="square" rtlCol="0">
            <a:spAutoFit/>
          </a:bodyPr>
          <a:lstStyle/>
          <a:p>
            <a:r>
              <a:rPr lang="en-AU" sz="1200" dirty="0">
                <a:solidFill>
                  <a:srgbClr val="1268BD"/>
                </a:solidFill>
              </a:rPr>
              <a:t>BRISBANE, AUSTRALIA |  18 - 20 SEPTEMBER 2017</a:t>
            </a:r>
          </a:p>
        </p:txBody>
      </p:sp>
      <p:pic>
        <p:nvPicPr>
          <p:cNvPr id="8" name="Picture 7" descr="RS17 ID long_blue.png"/>
          <p:cNvPicPr>
            <a:picLocks noChangeAspect="1"/>
          </p:cNvPicPr>
          <p:nvPr/>
        </p:nvPicPr>
        <p:blipFill>
          <a:blip r:embed="rId3" cstate="print"/>
          <a:stretch>
            <a:fillRect/>
          </a:stretch>
        </p:blipFill>
        <p:spPr>
          <a:xfrm>
            <a:off x="240276" y="137885"/>
            <a:ext cx="3062905" cy="662244"/>
          </a:xfrm>
          <a:prstGeom prst="rect">
            <a:avLst/>
          </a:prstGeom>
        </p:spPr>
      </p:pic>
      <p:cxnSp>
        <p:nvCxnSpPr>
          <p:cNvPr id="11" name="Straight Connector 10"/>
          <p:cNvCxnSpPr/>
          <p:nvPr/>
        </p:nvCxnSpPr>
        <p:spPr>
          <a:xfrm flipV="1">
            <a:off x="220762" y="834798"/>
            <a:ext cx="8564690" cy="2858"/>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246442" y="4739218"/>
            <a:ext cx="1284987" cy="276999"/>
          </a:xfrm>
          <a:prstGeom prst="rect">
            <a:avLst/>
          </a:prstGeom>
          <a:noFill/>
        </p:spPr>
        <p:txBody>
          <a:bodyPr wrap="square" rtlCol="0">
            <a:spAutoFit/>
          </a:bodyPr>
          <a:lstStyle/>
          <a:p>
            <a:r>
              <a:rPr lang="en-AU" sz="1200" dirty="0">
                <a:solidFill>
                  <a:srgbClr val="1268BD"/>
                </a:solidFill>
              </a:rPr>
              <a:t>MANAGED BY</a:t>
            </a:r>
          </a:p>
        </p:txBody>
      </p:sp>
      <p:pic>
        <p:nvPicPr>
          <p:cNvPr id="15" name="Picture 14">
            <a:extLst>
              <a:ext uri="{FF2B5EF4-FFF2-40B4-BE49-F238E27FC236}">
                <a16:creationId xmlns:a16="http://schemas.microsoft.com/office/drawing/2014/main" id="{808F8A9A-3E4D-40B1-98BF-C2358048D6E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981102" y="153408"/>
            <a:ext cx="731935" cy="631197"/>
          </a:xfrm>
          <a:prstGeom prst="ellipse">
            <a:avLst/>
          </a:prstGeom>
        </p:spPr>
      </p:pic>
      <p:pic>
        <p:nvPicPr>
          <p:cNvPr id="17" name="Picture 16" descr="A close up of a sign&#10;&#10;Description generated with high confidence">
            <a:extLst>
              <a:ext uri="{FF2B5EF4-FFF2-40B4-BE49-F238E27FC236}">
                <a16:creationId xmlns:a16="http://schemas.microsoft.com/office/drawing/2014/main" id="{63852475-54BB-4376-9694-B442F9E32687}"/>
              </a:ext>
            </a:extLst>
          </p:cNvPr>
          <p:cNvPicPr>
            <a:picLocks noChangeAspect="1"/>
          </p:cNvPicPr>
          <p:nvPr/>
        </p:nvPicPr>
        <p:blipFill rotWithShape="1">
          <a:blip r:embed="rId5">
            <a:extLst>
              <a:ext uri="{28A0092B-C50C-407E-A947-70E740481C1C}">
                <a14:useLocalDpi xmlns:a14="http://schemas.microsoft.com/office/drawing/2010/main" val="0"/>
              </a:ext>
            </a:extLst>
          </a:blip>
          <a:srcRect t="1" b="20498"/>
          <a:stretch/>
        </p:blipFill>
        <p:spPr>
          <a:xfrm>
            <a:off x="6028365" y="273063"/>
            <a:ext cx="1790016" cy="391886"/>
          </a:xfrm>
          <a:prstGeom prst="rect">
            <a:avLst/>
          </a:prstGeom>
        </p:spPr>
      </p:pic>
      <p:sp>
        <p:nvSpPr>
          <p:cNvPr id="10" name="Title 12">
            <a:extLst>
              <a:ext uri="{FF2B5EF4-FFF2-40B4-BE49-F238E27FC236}">
                <a16:creationId xmlns:a16="http://schemas.microsoft.com/office/drawing/2014/main" id="{4BF3E77C-6E53-4D40-A445-7FCC30BE2F73}"/>
              </a:ext>
            </a:extLst>
          </p:cNvPr>
          <p:cNvSpPr txBox="1">
            <a:spLocks/>
          </p:cNvSpPr>
          <p:nvPr/>
        </p:nvSpPr>
        <p:spPr>
          <a:xfrm>
            <a:off x="240276" y="1007506"/>
            <a:ext cx="8545175" cy="584908"/>
          </a:xfrm>
          <a:prstGeom prst="rect">
            <a:avLst/>
          </a:prstGeom>
        </p:spPr>
        <p:txBody>
          <a:bodyPr vert="horz" lIns="91440" tIns="45720" rIns="91440" bIns="45720" rtlCol="0" anchor="t"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b="1" dirty="0">
                <a:latin typeface="Garamond" panose="02020404030301010803" pitchFamily="18" charset="0"/>
              </a:rPr>
              <a:t>Contents</a:t>
            </a:r>
            <a:endParaRPr lang="en-US" b="1" dirty="0">
              <a:latin typeface="Garamond" panose="02020404030301010803" pitchFamily="18" charset="0"/>
            </a:endParaRPr>
          </a:p>
        </p:txBody>
      </p:sp>
      <p:sp>
        <p:nvSpPr>
          <p:cNvPr id="12" name="Content Placeholder 14">
            <a:extLst>
              <a:ext uri="{FF2B5EF4-FFF2-40B4-BE49-F238E27FC236}">
                <a16:creationId xmlns:a16="http://schemas.microsoft.com/office/drawing/2014/main" id="{FE668F55-8D6D-47EE-A7AC-49F7D193C12D}"/>
              </a:ext>
            </a:extLst>
          </p:cNvPr>
          <p:cNvSpPr txBox="1">
            <a:spLocks/>
          </p:cNvSpPr>
          <p:nvPr/>
        </p:nvSpPr>
        <p:spPr>
          <a:xfrm>
            <a:off x="787400" y="1593611"/>
            <a:ext cx="7998051" cy="2128853"/>
          </a:xfrm>
          <a:prstGeom prst="rect">
            <a:avLst/>
          </a:prstGeom>
        </p:spPr>
        <p:txBody>
          <a:bodyPr vert="horz" lIns="91440" tIns="45720" rIns="91440" bIns="45720" rtlCol="0" anchor="t" anchorCtr="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dirty="0">
                <a:latin typeface="Garamond" panose="02020404030301010803" pitchFamily="18" charset="0"/>
              </a:rPr>
              <a:t>Definitions</a:t>
            </a:r>
          </a:p>
          <a:p>
            <a:pPr algn="l"/>
            <a:r>
              <a:rPr lang="en-US" dirty="0">
                <a:latin typeface="Garamond" panose="02020404030301010803" pitchFamily="18" charset="0"/>
              </a:rPr>
              <a:t>Why are social indicators important for M&amp;E of </a:t>
            </a:r>
            <a:r>
              <a:rPr lang="en-US" dirty="0" err="1">
                <a:latin typeface="Garamond" panose="02020404030301010803" pitchFamily="18" charset="0"/>
              </a:rPr>
              <a:t>eflows</a:t>
            </a:r>
            <a:r>
              <a:rPr lang="en-US" dirty="0">
                <a:latin typeface="Garamond" panose="02020404030301010803" pitchFamily="18" charset="0"/>
              </a:rPr>
              <a:t>?</a:t>
            </a:r>
          </a:p>
          <a:p>
            <a:pPr algn="l"/>
            <a:r>
              <a:rPr lang="en-US" dirty="0">
                <a:latin typeface="Garamond" panose="02020404030301010803" pitchFamily="18" charset="0"/>
              </a:rPr>
              <a:t>Examples - Monitoring for social indicators</a:t>
            </a:r>
          </a:p>
          <a:p>
            <a:pPr algn="l"/>
            <a:r>
              <a:rPr lang="en-US" dirty="0">
                <a:latin typeface="Garamond" panose="02020404030301010803" pitchFamily="18" charset="0"/>
              </a:rPr>
              <a:t>Turning monitoring into management</a:t>
            </a:r>
          </a:p>
        </p:txBody>
      </p:sp>
    </p:spTree>
    <p:extLst>
      <p:ext uri="{BB962C8B-B14F-4D97-AF65-F5344CB8AC3E}">
        <p14:creationId xmlns:p14="http://schemas.microsoft.com/office/powerpoint/2010/main" val="10646977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60035" y="4500997"/>
            <a:ext cx="1953002" cy="476442"/>
          </a:xfrm>
          <a:prstGeom prst="rect">
            <a:avLst/>
          </a:prstGeom>
        </p:spPr>
      </p:pic>
      <p:sp>
        <p:nvSpPr>
          <p:cNvPr id="16" name="TextBox 15"/>
          <p:cNvSpPr txBox="1"/>
          <p:nvPr/>
        </p:nvSpPr>
        <p:spPr>
          <a:xfrm>
            <a:off x="249898" y="4739218"/>
            <a:ext cx="4093442" cy="276999"/>
          </a:xfrm>
          <a:prstGeom prst="rect">
            <a:avLst/>
          </a:prstGeom>
          <a:noFill/>
        </p:spPr>
        <p:txBody>
          <a:bodyPr wrap="square" rtlCol="0">
            <a:spAutoFit/>
          </a:bodyPr>
          <a:lstStyle/>
          <a:p>
            <a:r>
              <a:rPr lang="en-AU" sz="1200" dirty="0">
                <a:solidFill>
                  <a:srgbClr val="1268BD"/>
                </a:solidFill>
              </a:rPr>
              <a:t>BRISBANE, AUSTRALIA |  18 - 20 SEPTEMBER 2017</a:t>
            </a:r>
          </a:p>
        </p:txBody>
      </p:sp>
      <p:pic>
        <p:nvPicPr>
          <p:cNvPr id="8" name="Picture 7" descr="RS17 ID long_blue.png"/>
          <p:cNvPicPr>
            <a:picLocks noChangeAspect="1"/>
          </p:cNvPicPr>
          <p:nvPr/>
        </p:nvPicPr>
        <p:blipFill>
          <a:blip r:embed="rId3" cstate="print"/>
          <a:stretch>
            <a:fillRect/>
          </a:stretch>
        </p:blipFill>
        <p:spPr>
          <a:xfrm>
            <a:off x="240276" y="137885"/>
            <a:ext cx="3062905" cy="662244"/>
          </a:xfrm>
          <a:prstGeom prst="rect">
            <a:avLst/>
          </a:prstGeom>
        </p:spPr>
      </p:pic>
      <p:cxnSp>
        <p:nvCxnSpPr>
          <p:cNvPr id="11" name="Straight Connector 10"/>
          <p:cNvCxnSpPr/>
          <p:nvPr/>
        </p:nvCxnSpPr>
        <p:spPr>
          <a:xfrm flipV="1">
            <a:off x="220762" y="834798"/>
            <a:ext cx="8564690" cy="2858"/>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246442" y="4739218"/>
            <a:ext cx="1284987" cy="276999"/>
          </a:xfrm>
          <a:prstGeom prst="rect">
            <a:avLst/>
          </a:prstGeom>
          <a:noFill/>
        </p:spPr>
        <p:txBody>
          <a:bodyPr wrap="square" rtlCol="0">
            <a:spAutoFit/>
          </a:bodyPr>
          <a:lstStyle/>
          <a:p>
            <a:r>
              <a:rPr lang="en-AU" sz="1200" dirty="0">
                <a:solidFill>
                  <a:srgbClr val="1268BD"/>
                </a:solidFill>
              </a:rPr>
              <a:t>MANAGED BY</a:t>
            </a:r>
          </a:p>
        </p:txBody>
      </p:sp>
      <p:pic>
        <p:nvPicPr>
          <p:cNvPr id="15" name="Picture 14">
            <a:extLst>
              <a:ext uri="{FF2B5EF4-FFF2-40B4-BE49-F238E27FC236}">
                <a16:creationId xmlns:a16="http://schemas.microsoft.com/office/drawing/2014/main" id="{808F8A9A-3E4D-40B1-98BF-C2358048D6E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981102" y="153408"/>
            <a:ext cx="731935" cy="631197"/>
          </a:xfrm>
          <a:prstGeom prst="ellipse">
            <a:avLst/>
          </a:prstGeom>
        </p:spPr>
      </p:pic>
      <p:pic>
        <p:nvPicPr>
          <p:cNvPr id="17" name="Picture 16" descr="A close up of a sign&#10;&#10;Description generated with high confidence">
            <a:extLst>
              <a:ext uri="{FF2B5EF4-FFF2-40B4-BE49-F238E27FC236}">
                <a16:creationId xmlns:a16="http://schemas.microsoft.com/office/drawing/2014/main" id="{63852475-54BB-4376-9694-B442F9E32687}"/>
              </a:ext>
            </a:extLst>
          </p:cNvPr>
          <p:cNvPicPr>
            <a:picLocks noChangeAspect="1"/>
          </p:cNvPicPr>
          <p:nvPr/>
        </p:nvPicPr>
        <p:blipFill rotWithShape="1">
          <a:blip r:embed="rId5">
            <a:extLst>
              <a:ext uri="{28A0092B-C50C-407E-A947-70E740481C1C}">
                <a14:useLocalDpi xmlns:a14="http://schemas.microsoft.com/office/drawing/2010/main" val="0"/>
              </a:ext>
            </a:extLst>
          </a:blip>
          <a:srcRect t="1" b="20498"/>
          <a:stretch/>
        </p:blipFill>
        <p:spPr>
          <a:xfrm>
            <a:off x="6028365" y="273063"/>
            <a:ext cx="1790016" cy="391886"/>
          </a:xfrm>
          <a:prstGeom prst="rect">
            <a:avLst/>
          </a:prstGeom>
        </p:spPr>
      </p:pic>
      <p:sp>
        <p:nvSpPr>
          <p:cNvPr id="12" name="Content Placeholder 14">
            <a:extLst>
              <a:ext uri="{FF2B5EF4-FFF2-40B4-BE49-F238E27FC236}">
                <a16:creationId xmlns:a16="http://schemas.microsoft.com/office/drawing/2014/main" id="{83A95514-DC81-4AB5-A38B-622EAF54EA46}"/>
              </a:ext>
            </a:extLst>
          </p:cNvPr>
          <p:cNvSpPr txBox="1">
            <a:spLocks/>
          </p:cNvSpPr>
          <p:nvPr/>
        </p:nvSpPr>
        <p:spPr>
          <a:xfrm>
            <a:off x="269412" y="954455"/>
            <a:ext cx="8711222" cy="3202678"/>
          </a:xfrm>
          <a:prstGeom prst="rect">
            <a:avLst/>
          </a:prstGeom>
        </p:spPr>
        <p:txBody>
          <a:bodyPr vert="horz" lIns="91440" tIns="45720" rIns="91440" bIns="45720" rtlCol="0" anchor="t" anchorCtr="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000" b="1" u="sng" dirty="0">
                <a:latin typeface="Garamond" panose="02020404030301010803" pitchFamily="18" charset="0"/>
              </a:rPr>
              <a:t>Objective</a:t>
            </a:r>
            <a:r>
              <a:rPr lang="en-US" sz="2000" dirty="0">
                <a:latin typeface="Garamond" panose="02020404030301010803" pitchFamily="18" charset="0"/>
              </a:rPr>
              <a:t>: A specific statement detailing the desired accomplishments, milestones, or outcomes of a project</a:t>
            </a:r>
          </a:p>
          <a:p>
            <a:r>
              <a:rPr lang="en-US" sz="2000" i="1" dirty="0">
                <a:solidFill>
                  <a:srgbClr val="692670"/>
                </a:solidFill>
                <a:latin typeface="Garamond" panose="02020404030301010803" pitchFamily="18" charset="0"/>
              </a:rPr>
              <a:t>“To maintain a flow regime which allows for flood recession agriculture”</a:t>
            </a:r>
          </a:p>
          <a:p>
            <a:pPr algn="l"/>
            <a:r>
              <a:rPr lang="en-US" sz="2000" b="1" u="sng" dirty="0">
                <a:latin typeface="Garamond" panose="02020404030301010803" pitchFamily="18" charset="0"/>
              </a:rPr>
              <a:t>Indicator</a:t>
            </a:r>
            <a:r>
              <a:rPr lang="en-US" sz="2000" dirty="0">
                <a:latin typeface="Garamond" panose="02020404030301010803" pitchFamily="18" charset="0"/>
              </a:rPr>
              <a:t>: A units of information measured over time that document changes in a specific condition. An objective can have multiple indicators.</a:t>
            </a:r>
          </a:p>
          <a:p>
            <a:r>
              <a:rPr lang="en-US" sz="2000" i="1" dirty="0">
                <a:solidFill>
                  <a:srgbClr val="692670"/>
                </a:solidFill>
                <a:latin typeface="Garamond" panose="02020404030301010803" pitchFamily="18" charset="0"/>
              </a:rPr>
              <a:t>“Amount of rice, maize, and native vegetables sold”</a:t>
            </a:r>
          </a:p>
          <a:p>
            <a:pPr algn="l"/>
            <a:r>
              <a:rPr lang="en-US" sz="2000" b="1" u="sng" dirty="0">
                <a:latin typeface="Garamond" panose="02020404030301010803" pitchFamily="18" charset="0"/>
              </a:rPr>
              <a:t>Method</a:t>
            </a:r>
            <a:r>
              <a:rPr lang="en-US" sz="2000" dirty="0">
                <a:latin typeface="Garamond" panose="02020404030301010803" pitchFamily="18" charset="0"/>
              </a:rPr>
              <a:t>: A specific technique used to collect data to measure indicators</a:t>
            </a:r>
          </a:p>
          <a:p>
            <a:r>
              <a:rPr lang="en-US" sz="2000" i="1" dirty="0">
                <a:solidFill>
                  <a:srgbClr val="692670"/>
                </a:solidFill>
                <a:latin typeface="Garamond" panose="02020404030301010803" pitchFamily="18" charset="0"/>
              </a:rPr>
              <a:t>“Interviews with local farmers at the end of the growing season”</a:t>
            </a:r>
          </a:p>
          <a:p>
            <a:r>
              <a:rPr lang="en-US" sz="2000" i="1" dirty="0">
                <a:solidFill>
                  <a:srgbClr val="692670"/>
                </a:solidFill>
                <a:latin typeface="Garamond" panose="02020404030301010803" pitchFamily="18" charset="0"/>
              </a:rPr>
              <a:t>“ Agricultural output in kilograms from local farmer cooperatives”</a:t>
            </a:r>
          </a:p>
        </p:txBody>
      </p:sp>
      <p:sp>
        <p:nvSpPr>
          <p:cNvPr id="13" name="TextBox 12">
            <a:extLst>
              <a:ext uri="{FF2B5EF4-FFF2-40B4-BE49-F238E27FC236}">
                <a16:creationId xmlns:a16="http://schemas.microsoft.com/office/drawing/2014/main" id="{0E8DF1DA-2BDC-462D-AABC-05A436AE310B}"/>
              </a:ext>
            </a:extLst>
          </p:cNvPr>
          <p:cNvSpPr txBox="1"/>
          <p:nvPr/>
        </p:nvSpPr>
        <p:spPr>
          <a:xfrm>
            <a:off x="167862" y="4182840"/>
            <a:ext cx="8545175" cy="261610"/>
          </a:xfrm>
          <a:prstGeom prst="rect">
            <a:avLst/>
          </a:prstGeom>
          <a:noFill/>
        </p:spPr>
        <p:txBody>
          <a:bodyPr wrap="square" rtlCol="0">
            <a:spAutoFit/>
          </a:bodyPr>
          <a:lstStyle/>
          <a:p>
            <a:pPr algn="r"/>
            <a:r>
              <a:rPr lang="en-US" sz="1100" dirty="0">
                <a:latin typeface="Garamond" panose="02020404030301010803" pitchFamily="18" charset="0"/>
              </a:rPr>
              <a:t>DEFINITIONS – </a:t>
            </a:r>
            <a:r>
              <a:rPr lang="en-US" sz="1100" b="1" dirty="0">
                <a:latin typeface="Garamond" panose="02020404030301010803" pitchFamily="18" charset="0"/>
              </a:rPr>
              <a:t>WHY SOCIAL INDICATORS </a:t>
            </a:r>
            <a:r>
              <a:rPr lang="en-US" sz="1100" dirty="0">
                <a:latin typeface="Garamond" panose="02020404030301010803" pitchFamily="18" charset="0"/>
              </a:rPr>
              <a:t>– EXAMPLES – MONITORING INTO MANAGEMENT</a:t>
            </a:r>
          </a:p>
        </p:txBody>
      </p:sp>
    </p:spTree>
    <p:extLst>
      <p:ext uri="{BB962C8B-B14F-4D97-AF65-F5344CB8AC3E}">
        <p14:creationId xmlns:p14="http://schemas.microsoft.com/office/powerpoint/2010/main" val="18473524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60035" y="4500997"/>
            <a:ext cx="1953002" cy="476442"/>
          </a:xfrm>
          <a:prstGeom prst="rect">
            <a:avLst/>
          </a:prstGeom>
        </p:spPr>
      </p:pic>
      <p:sp>
        <p:nvSpPr>
          <p:cNvPr id="16" name="TextBox 15"/>
          <p:cNvSpPr txBox="1"/>
          <p:nvPr/>
        </p:nvSpPr>
        <p:spPr>
          <a:xfrm>
            <a:off x="249898" y="4739218"/>
            <a:ext cx="4093442" cy="276999"/>
          </a:xfrm>
          <a:prstGeom prst="rect">
            <a:avLst/>
          </a:prstGeom>
          <a:noFill/>
        </p:spPr>
        <p:txBody>
          <a:bodyPr wrap="square" rtlCol="0">
            <a:spAutoFit/>
          </a:bodyPr>
          <a:lstStyle/>
          <a:p>
            <a:r>
              <a:rPr lang="en-AU" sz="1200" dirty="0">
                <a:solidFill>
                  <a:srgbClr val="1268BD"/>
                </a:solidFill>
              </a:rPr>
              <a:t>BRISBANE, AUSTRALIA |  18 - 20 SEPTEMBER 2017</a:t>
            </a:r>
          </a:p>
        </p:txBody>
      </p:sp>
      <p:pic>
        <p:nvPicPr>
          <p:cNvPr id="8" name="Picture 7" descr="RS17 ID long_blue.png"/>
          <p:cNvPicPr>
            <a:picLocks noChangeAspect="1"/>
          </p:cNvPicPr>
          <p:nvPr/>
        </p:nvPicPr>
        <p:blipFill>
          <a:blip r:embed="rId3" cstate="print"/>
          <a:stretch>
            <a:fillRect/>
          </a:stretch>
        </p:blipFill>
        <p:spPr>
          <a:xfrm>
            <a:off x="240276" y="137885"/>
            <a:ext cx="3062905" cy="662244"/>
          </a:xfrm>
          <a:prstGeom prst="rect">
            <a:avLst/>
          </a:prstGeom>
        </p:spPr>
      </p:pic>
      <p:cxnSp>
        <p:nvCxnSpPr>
          <p:cNvPr id="11" name="Straight Connector 10"/>
          <p:cNvCxnSpPr/>
          <p:nvPr/>
        </p:nvCxnSpPr>
        <p:spPr>
          <a:xfrm flipV="1">
            <a:off x="220762" y="834798"/>
            <a:ext cx="8564690" cy="2858"/>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246442" y="4739218"/>
            <a:ext cx="1284987" cy="276999"/>
          </a:xfrm>
          <a:prstGeom prst="rect">
            <a:avLst/>
          </a:prstGeom>
          <a:noFill/>
        </p:spPr>
        <p:txBody>
          <a:bodyPr wrap="square" rtlCol="0">
            <a:spAutoFit/>
          </a:bodyPr>
          <a:lstStyle/>
          <a:p>
            <a:r>
              <a:rPr lang="en-AU" sz="1200" dirty="0">
                <a:solidFill>
                  <a:srgbClr val="1268BD"/>
                </a:solidFill>
              </a:rPr>
              <a:t>MANAGED BY</a:t>
            </a:r>
          </a:p>
        </p:txBody>
      </p:sp>
      <p:pic>
        <p:nvPicPr>
          <p:cNvPr id="15" name="Picture 14">
            <a:extLst>
              <a:ext uri="{FF2B5EF4-FFF2-40B4-BE49-F238E27FC236}">
                <a16:creationId xmlns:a16="http://schemas.microsoft.com/office/drawing/2014/main" id="{808F8A9A-3E4D-40B1-98BF-C2358048D6E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981102" y="153408"/>
            <a:ext cx="731935" cy="631197"/>
          </a:xfrm>
          <a:prstGeom prst="ellipse">
            <a:avLst/>
          </a:prstGeom>
        </p:spPr>
      </p:pic>
      <p:pic>
        <p:nvPicPr>
          <p:cNvPr id="17" name="Picture 16" descr="A close up of a sign&#10;&#10;Description generated with high confidence">
            <a:extLst>
              <a:ext uri="{FF2B5EF4-FFF2-40B4-BE49-F238E27FC236}">
                <a16:creationId xmlns:a16="http://schemas.microsoft.com/office/drawing/2014/main" id="{63852475-54BB-4376-9694-B442F9E32687}"/>
              </a:ext>
            </a:extLst>
          </p:cNvPr>
          <p:cNvPicPr>
            <a:picLocks noChangeAspect="1"/>
          </p:cNvPicPr>
          <p:nvPr/>
        </p:nvPicPr>
        <p:blipFill rotWithShape="1">
          <a:blip r:embed="rId5">
            <a:extLst>
              <a:ext uri="{28A0092B-C50C-407E-A947-70E740481C1C}">
                <a14:useLocalDpi xmlns:a14="http://schemas.microsoft.com/office/drawing/2010/main" val="0"/>
              </a:ext>
            </a:extLst>
          </a:blip>
          <a:srcRect t="1" b="20498"/>
          <a:stretch/>
        </p:blipFill>
        <p:spPr>
          <a:xfrm>
            <a:off x="6028365" y="273063"/>
            <a:ext cx="1790016" cy="391886"/>
          </a:xfrm>
          <a:prstGeom prst="rect">
            <a:avLst/>
          </a:prstGeom>
        </p:spPr>
      </p:pic>
      <p:sp>
        <p:nvSpPr>
          <p:cNvPr id="10" name="TextBox 9">
            <a:extLst>
              <a:ext uri="{FF2B5EF4-FFF2-40B4-BE49-F238E27FC236}">
                <a16:creationId xmlns:a16="http://schemas.microsoft.com/office/drawing/2014/main" id="{28997753-3B5D-4E12-A93D-09DE2766FD49}"/>
              </a:ext>
            </a:extLst>
          </p:cNvPr>
          <p:cNvSpPr txBox="1"/>
          <p:nvPr/>
        </p:nvSpPr>
        <p:spPr>
          <a:xfrm>
            <a:off x="167862" y="4182840"/>
            <a:ext cx="8545175" cy="261610"/>
          </a:xfrm>
          <a:prstGeom prst="rect">
            <a:avLst/>
          </a:prstGeom>
          <a:noFill/>
        </p:spPr>
        <p:txBody>
          <a:bodyPr wrap="square" rtlCol="0">
            <a:spAutoFit/>
          </a:bodyPr>
          <a:lstStyle/>
          <a:p>
            <a:pPr algn="r"/>
            <a:r>
              <a:rPr lang="en-US" sz="1100" b="1" dirty="0">
                <a:latin typeface="Garamond" panose="02020404030301010803" pitchFamily="18" charset="0"/>
              </a:rPr>
              <a:t>DEFINITIONS</a:t>
            </a:r>
            <a:r>
              <a:rPr lang="en-US" sz="1100" dirty="0">
                <a:latin typeface="Garamond" panose="02020404030301010803" pitchFamily="18" charset="0"/>
              </a:rPr>
              <a:t> – WHY SOCIAL INDICATORS – EXAMPLES – MONITORING INTO MANAGEMENT</a:t>
            </a:r>
          </a:p>
        </p:txBody>
      </p:sp>
      <p:sp>
        <p:nvSpPr>
          <p:cNvPr id="12" name="Content Placeholder 14">
            <a:extLst>
              <a:ext uri="{FF2B5EF4-FFF2-40B4-BE49-F238E27FC236}">
                <a16:creationId xmlns:a16="http://schemas.microsoft.com/office/drawing/2014/main" id="{663E5825-B29F-41D1-B53B-3FA1ADE01451}"/>
              </a:ext>
            </a:extLst>
          </p:cNvPr>
          <p:cNvSpPr txBox="1">
            <a:spLocks/>
          </p:cNvSpPr>
          <p:nvPr/>
        </p:nvSpPr>
        <p:spPr>
          <a:xfrm>
            <a:off x="249898" y="1683327"/>
            <a:ext cx="8535554" cy="180109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800" dirty="0">
                <a:latin typeface="Garamond" panose="02020404030301010803" pitchFamily="18" charset="0"/>
              </a:rPr>
              <a:t>“Environmental flows describe the </a:t>
            </a:r>
            <a:r>
              <a:rPr lang="en-US" sz="2800" dirty="0">
                <a:solidFill>
                  <a:srgbClr val="00387E"/>
                </a:solidFill>
                <a:latin typeface="Garamond" panose="02020404030301010803" pitchFamily="18" charset="0"/>
              </a:rPr>
              <a:t>quantity, timing, and quality of water flows</a:t>
            </a:r>
            <a:r>
              <a:rPr lang="en-US" sz="2800" dirty="0">
                <a:latin typeface="Garamond" panose="02020404030301010803" pitchFamily="18" charset="0"/>
              </a:rPr>
              <a:t> required to </a:t>
            </a:r>
            <a:r>
              <a:rPr lang="en-US" sz="2800" dirty="0">
                <a:solidFill>
                  <a:srgbClr val="005155"/>
                </a:solidFill>
                <a:latin typeface="Garamond" panose="02020404030301010803" pitchFamily="18" charset="0"/>
              </a:rPr>
              <a:t>sustain freshwater and estuarine ecosystems </a:t>
            </a:r>
            <a:r>
              <a:rPr lang="en-US" sz="2800" dirty="0">
                <a:latin typeface="Garamond" panose="02020404030301010803" pitchFamily="18" charset="0"/>
              </a:rPr>
              <a:t>and </a:t>
            </a:r>
            <a:r>
              <a:rPr lang="en-US" sz="2800" i="1" u="sng" dirty="0">
                <a:solidFill>
                  <a:srgbClr val="78256D"/>
                </a:solidFill>
                <a:latin typeface="Garamond" panose="02020404030301010803" pitchFamily="18" charset="0"/>
              </a:rPr>
              <a:t>the human livelihoods and well-being that depend on these ecosystems</a:t>
            </a:r>
            <a:r>
              <a:rPr lang="en-US" sz="2800" dirty="0">
                <a:latin typeface="Garamond" panose="02020404030301010803" pitchFamily="18" charset="0"/>
              </a:rPr>
              <a:t>.”</a:t>
            </a:r>
          </a:p>
        </p:txBody>
      </p:sp>
    </p:spTree>
    <p:extLst>
      <p:ext uri="{BB962C8B-B14F-4D97-AF65-F5344CB8AC3E}">
        <p14:creationId xmlns:p14="http://schemas.microsoft.com/office/powerpoint/2010/main" val="23445355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60035" y="4500997"/>
            <a:ext cx="1953002" cy="476442"/>
          </a:xfrm>
          <a:prstGeom prst="rect">
            <a:avLst/>
          </a:prstGeom>
        </p:spPr>
      </p:pic>
      <p:sp>
        <p:nvSpPr>
          <p:cNvPr id="16" name="TextBox 15"/>
          <p:cNvSpPr txBox="1"/>
          <p:nvPr/>
        </p:nvSpPr>
        <p:spPr>
          <a:xfrm>
            <a:off x="249898" y="4739218"/>
            <a:ext cx="4093442" cy="276999"/>
          </a:xfrm>
          <a:prstGeom prst="rect">
            <a:avLst/>
          </a:prstGeom>
          <a:noFill/>
        </p:spPr>
        <p:txBody>
          <a:bodyPr wrap="square" rtlCol="0">
            <a:spAutoFit/>
          </a:bodyPr>
          <a:lstStyle/>
          <a:p>
            <a:r>
              <a:rPr lang="en-AU" sz="1200" dirty="0">
                <a:solidFill>
                  <a:srgbClr val="1268BD"/>
                </a:solidFill>
              </a:rPr>
              <a:t>BRISBANE, AUSTRALIA |  18 - 20 SEPTEMBER 2017</a:t>
            </a:r>
          </a:p>
        </p:txBody>
      </p:sp>
      <p:pic>
        <p:nvPicPr>
          <p:cNvPr id="8" name="Picture 7" descr="RS17 ID long_blue.png"/>
          <p:cNvPicPr>
            <a:picLocks noChangeAspect="1"/>
          </p:cNvPicPr>
          <p:nvPr/>
        </p:nvPicPr>
        <p:blipFill>
          <a:blip r:embed="rId3" cstate="print"/>
          <a:stretch>
            <a:fillRect/>
          </a:stretch>
        </p:blipFill>
        <p:spPr>
          <a:xfrm>
            <a:off x="240276" y="137885"/>
            <a:ext cx="3062905" cy="662244"/>
          </a:xfrm>
          <a:prstGeom prst="rect">
            <a:avLst/>
          </a:prstGeom>
        </p:spPr>
      </p:pic>
      <p:cxnSp>
        <p:nvCxnSpPr>
          <p:cNvPr id="11" name="Straight Connector 10"/>
          <p:cNvCxnSpPr/>
          <p:nvPr/>
        </p:nvCxnSpPr>
        <p:spPr>
          <a:xfrm flipV="1">
            <a:off x="220762" y="834798"/>
            <a:ext cx="8564690" cy="2858"/>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246442" y="4739218"/>
            <a:ext cx="1284987" cy="276999"/>
          </a:xfrm>
          <a:prstGeom prst="rect">
            <a:avLst/>
          </a:prstGeom>
          <a:noFill/>
        </p:spPr>
        <p:txBody>
          <a:bodyPr wrap="square" rtlCol="0">
            <a:spAutoFit/>
          </a:bodyPr>
          <a:lstStyle/>
          <a:p>
            <a:r>
              <a:rPr lang="en-AU" sz="1200" dirty="0">
                <a:solidFill>
                  <a:srgbClr val="1268BD"/>
                </a:solidFill>
              </a:rPr>
              <a:t>MANAGED BY</a:t>
            </a:r>
          </a:p>
        </p:txBody>
      </p:sp>
      <p:pic>
        <p:nvPicPr>
          <p:cNvPr id="15" name="Picture 14">
            <a:extLst>
              <a:ext uri="{FF2B5EF4-FFF2-40B4-BE49-F238E27FC236}">
                <a16:creationId xmlns:a16="http://schemas.microsoft.com/office/drawing/2014/main" id="{808F8A9A-3E4D-40B1-98BF-C2358048D6E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981102" y="153408"/>
            <a:ext cx="731935" cy="631197"/>
          </a:xfrm>
          <a:prstGeom prst="ellipse">
            <a:avLst/>
          </a:prstGeom>
        </p:spPr>
      </p:pic>
      <p:pic>
        <p:nvPicPr>
          <p:cNvPr id="17" name="Picture 16" descr="A close up of a sign&#10;&#10;Description generated with high confidence">
            <a:extLst>
              <a:ext uri="{FF2B5EF4-FFF2-40B4-BE49-F238E27FC236}">
                <a16:creationId xmlns:a16="http://schemas.microsoft.com/office/drawing/2014/main" id="{63852475-54BB-4376-9694-B442F9E32687}"/>
              </a:ext>
            </a:extLst>
          </p:cNvPr>
          <p:cNvPicPr>
            <a:picLocks noChangeAspect="1"/>
          </p:cNvPicPr>
          <p:nvPr/>
        </p:nvPicPr>
        <p:blipFill rotWithShape="1">
          <a:blip r:embed="rId5">
            <a:extLst>
              <a:ext uri="{28A0092B-C50C-407E-A947-70E740481C1C}">
                <a14:useLocalDpi xmlns:a14="http://schemas.microsoft.com/office/drawing/2010/main" val="0"/>
              </a:ext>
            </a:extLst>
          </a:blip>
          <a:srcRect t="1" b="20498"/>
          <a:stretch/>
        </p:blipFill>
        <p:spPr>
          <a:xfrm>
            <a:off x="6028365" y="273063"/>
            <a:ext cx="1790016" cy="391886"/>
          </a:xfrm>
          <a:prstGeom prst="rect">
            <a:avLst/>
          </a:prstGeom>
        </p:spPr>
      </p:pic>
      <p:sp>
        <p:nvSpPr>
          <p:cNvPr id="18" name="TextBox 17">
            <a:extLst>
              <a:ext uri="{FF2B5EF4-FFF2-40B4-BE49-F238E27FC236}">
                <a16:creationId xmlns:a16="http://schemas.microsoft.com/office/drawing/2014/main" id="{D6362510-7FAB-4C2D-B838-12D44E39E9CB}"/>
              </a:ext>
            </a:extLst>
          </p:cNvPr>
          <p:cNvSpPr txBox="1"/>
          <p:nvPr/>
        </p:nvSpPr>
        <p:spPr>
          <a:xfrm>
            <a:off x="167862" y="4182840"/>
            <a:ext cx="8545175" cy="261610"/>
          </a:xfrm>
          <a:prstGeom prst="rect">
            <a:avLst/>
          </a:prstGeom>
          <a:noFill/>
        </p:spPr>
        <p:txBody>
          <a:bodyPr wrap="square" rtlCol="0">
            <a:spAutoFit/>
          </a:bodyPr>
          <a:lstStyle/>
          <a:p>
            <a:pPr algn="r"/>
            <a:r>
              <a:rPr lang="en-US" sz="1100" dirty="0">
                <a:latin typeface="Garamond" panose="02020404030301010803" pitchFamily="18" charset="0"/>
              </a:rPr>
              <a:t>DEFINITIONS – </a:t>
            </a:r>
            <a:r>
              <a:rPr lang="en-US" sz="1100" b="1" dirty="0">
                <a:latin typeface="Garamond" panose="02020404030301010803" pitchFamily="18" charset="0"/>
              </a:rPr>
              <a:t>WHY SOCIAL INDICATORS </a:t>
            </a:r>
            <a:r>
              <a:rPr lang="en-US" sz="1100" dirty="0">
                <a:latin typeface="Garamond" panose="02020404030301010803" pitchFamily="18" charset="0"/>
              </a:rPr>
              <a:t>– EXAMPLES – MONITORING INTO MANAGEMENT</a:t>
            </a:r>
          </a:p>
        </p:txBody>
      </p:sp>
      <p:sp>
        <p:nvSpPr>
          <p:cNvPr id="10" name="Rectangle: Rounded Corners 9">
            <a:extLst>
              <a:ext uri="{FF2B5EF4-FFF2-40B4-BE49-F238E27FC236}">
                <a16:creationId xmlns:a16="http://schemas.microsoft.com/office/drawing/2014/main" id="{9C5BEC86-7B17-427C-B3FA-16E849744BBC}"/>
              </a:ext>
            </a:extLst>
          </p:cNvPr>
          <p:cNvSpPr/>
          <p:nvPr/>
        </p:nvSpPr>
        <p:spPr>
          <a:xfrm>
            <a:off x="534650" y="963400"/>
            <a:ext cx="2297793" cy="574963"/>
          </a:xfrm>
          <a:prstGeom prst="roundRect">
            <a:avLst/>
          </a:prstGeom>
          <a:solidFill>
            <a:schemeClr val="accent1">
              <a:lumMod val="20000"/>
              <a:lumOff val="80000"/>
            </a:schemeClr>
          </a:solidFill>
          <a:ln>
            <a:solidFill>
              <a:srgbClr val="0038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Garamond" panose="02020404030301010803" pitchFamily="18" charset="0"/>
              </a:rPr>
              <a:t>Environmental Flow Assessment</a:t>
            </a:r>
          </a:p>
        </p:txBody>
      </p:sp>
      <p:sp>
        <p:nvSpPr>
          <p:cNvPr id="12" name="Rectangle: Rounded Corners 11">
            <a:extLst>
              <a:ext uri="{FF2B5EF4-FFF2-40B4-BE49-F238E27FC236}">
                <a16:creationId xmlns:a16="http://schemas.microsoft.com/office/drawing/2014/main" id="{4C976F79-66F7-4C8D-92BF-D7434E199DED}"/>
              </a:ext>
            </a:extLst>
          </p:cNvPr>
          <p:cNvSpPr/>
          <p:nvPr/>
        </p:nvSpPr>
        <p:spPr>
          <a:xfrm>
            <a:off x="3467308" y="963400"/>
            <a:ext cx="2297793" cy="574963"/>
          </a:xfrm>
          <a:prstGeom prst="roundRect">
            <a:avLst/>
          </a:prstGeom>
          <a:solidFill>
            <a:schemeClr val="accent1">
              <a:lumMod val="20000"/>
              <a:lumOff val="80000"/>
            </a:schemeClr>
          </a:solidFill>
          <a:ln>
            <a:solidFill>
              <a:srgbClr val="0038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Garamond" panose="02020404030301010803" pitchFamily="18" charset="0"/>
              </a:rPr>
              <a:t>Environmental Flow Recommendations</a:t>
            </a:r>
          </a:p>
        </p:txBody>
      </p:sp>
      <p:sp>
        <p:nvSpPr>
          <p:cNvPr id="13" name="Rectangle: Rounded Corners 12">
            <a:extLst>
              <a:ext uri="{FF2B5EF4-FFF2-40B4-BE49-F238E27FC236}">
                <a16:creationId xmlns:a16="http://schemas.microsoft.com/office/drawing/2014/main" id="{59A39665-FB7D-4CE2-AA3C-FC173D603EB3}"/>
              </a:ext>
            </a:extLst>
          </p:cNvPr>
          <p:cNvSpPr/>
          <p:nvPr/>
        </p:nvSpPr>
        <p:spPr>
          <a:xfrm>
            <a:off x="6274448" y="962567"/>
            <a:ext cx="2297793" cy="565863"/>
          </a:xfrm>
          <a:prstGeom prst="roundRect">
            <a:avLst/>
          </a:prstGeom>
          <a:solidFill>
            <a:schemeClr val="accent1">
              <a:lumMod val="20000"/>
              <a:lumOff val="80000"/>
            </a:schemeClr>
          </a:solidFill>
          <a:ln>
            <a:solidFill>
              <a:srgbClr val="0038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Garamond" panose="02020404030301010803" pitchFamily="18" charset="0"/>
              </a:rPr>
              <a:t>Environmental Flow Implementation</a:t>
            </a:r>
          </a:p>
        </p:txBody>
      </p:sp>
      <p:sp>
        <p:nvSpPr>
          <p:cNvPr id="19" name="Rectangle: Rounded Corners 18">
            <a:extLst>
              <a:ext uri="{FF2B5EF4-FFF2-40B4-BE49-F238E27FC236}">
                <a16:creationId xmlns:a16="http://schemas.microsoft.com/office/drawing/2014/main" id="{C51DD8FB-A282-4EAF-83DC-434DB7BD1D33}"/>
              </a:ext>
            </a:extLst>
          </p:cNvPr>
          <p:cNvSpPr/>
          <p:nvPr/>
        </p:nvSpPr>
        <p:spPr>
          <a:xfrm>
            <a:off x="6133653" y="1987398"/>
            <a:ext cx="2579384" cy="1098964"/>
          </a:xfrm>
          <a:prstGeom prst="roundRect">
            <a:avLst/>
          </a:prstGeom>
          <a:solidFill>
            <a:schemeClr val="accent1">
              <a:lumMod val="20000"/>
              <a:lumOff val="80000"/>
            </a:schemeClr>
          </a:solidFill>
          <a:ln>
            <a:solidFill>
              <a:srgbClr val="0038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69863" indent="-169863">
              <a:buFont typeface="Arial" panose="020B0604020202020204" pitchFamily="34" charset="0"/>
              <a:buChar char="•"/>
            </a:pPr>
            <a:r>
              <a:rPr lang="en-US" sz="1600" dirty="0">
                <a:solidFill>
                  <a:schemeClr val="tx1"/>
                </a:solidFill>
                <a:latin typeface="Garamond" panose="02020404030301010803" pitchFamily="18" charset="0"/>
              </a:rPr>
              <a:t>Establish mgmt. objectives</a:t>
            </a:r>
          </a:p>
          <a:p>
            <a:pPr marL="169863" indent="-169863">
              <a:buFont typeface="Arial" panose="020B0604020202020204" pitchFamily="34" charset="0"/>
              <a:buChar char="•"/>
            </a:pPr>
            <a:r>
              <a:rPr lang="en-US" sz="1600" dirty="0">
                <a:solidFill>
                  <a:schemeClr val="tx1"/>
                </a:solidFill>
                <a:latin typeface="Garamond" panose="02020404030301010803" pitchFamily="18" charset="0"/>
              </a:rPr>
              <a:t>Create monitoring plan</a:t>
            </a:r>
          </a:p>
          <a:p>
            <a:pPr marL="169863" indent="-169863">
              <a:buFont typeface="Arial" panose="020B0604020202020204" pitchFamily="34" charset="0"/>
              <a:buChar char="•"/>
            </a:pPr>
            <a:r>
              <a:rPr lang="en-US" sz="1600" dirty="0">
                <a:solidFill>
                  <a:schemeClr val="tx1"/>
                </a:solidFill>
                <a:latin typeface="Garamond" panose="02020404030301010803" pitchFamily="18" charset="0"/>
              </a:rPr>
              <a:t>Collect and evaluate data</a:t>
            </a:r>
          </a:p>
          <a:p>
            <a:pPr marL="169863" indent="-169863">
              <a:buFont typeface="Arial" panose="020B0604020202020204" pitchFamily="34" charset="0"/>
              <a:buChar char="•"/>
            </a:pPr>
            <a:r>
              <a:rPr lang="en-US" sz="1600" dirty="0">
                <a:solidFill>
                  <a:schemeClr val="tx1"/>
                </a:solidFill>
                <a:latin typeface="Garamond" panose="02020404030301010803" pitchFamily="18" charset="0"/>
              </a:rPr>
              <a:t>Adaptively manage</a:t>
            </a:r>
          </a:p>
        </p:txBody>
      </p:sp>
      <p:sp>
        <p:nvSpPr>
          <p:cNvPr id="20" name="Rectangle: Rounded Corners 19">
            <a:extLst>
              <a:ext uri="{FF2B5EF4-FFF2-40B4-BE49-F238E27FC236}">
                <a16:creationId xmlns:a16="http://schemas.microsoft.com/office/drawing/2014/main" id="{03671374-5C40-45D9-8B93-B8291578C399}"/>
              </a:ext>
            </a:extLst>
          </p:cNvPr>
          <p:cNvSpPr/>
          <p:nvPr/>
        </p:nvSpPr>
        <p:spPr>
          <a:xfrm>
            <a:off x="4503107" y="3241532"/>
            <a:ext cx="2297793" cy="840612"/>
          </a:xfrm>
          <a:prstGeom prst="roundRect">
            <a:avLst/>
          </a:prstGeom>
          <a:solidFill>
            <a:schemeClr val="accent1">
              <a:lumMod val="20000"/>
              <a:lumOff val="80000"/>
            </a:schemeClr>
          </a:solidFill>
          <a:ln>
            <a:solidFill>
              <a:srgbClr val="0038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69863" indent="-169863">
              <a:buFont typeface="Arial" panose="020B0604020202020204" pitchFamily="34" charset="0"/>
              <a:buChar char="•"/>
            </a:pPr>
            <a:r>
              <a:rPr lang="en-US" sz="1600" dirty="0">
                <a:solidFill>
                  <a:srgbClr val="00387E"/>
                </a:solidFill>
                <a:latin typeface="Garamond" panose="02020404030301010803" pitchFamily="18" charset="0"/>
              </a:rPr>
              <a:t>Hydrological indicators</a:t>
            </a:r>
          </a:p>
          <a:p>
            <a:pPr marL="169863" indent="-169863">
              <a:buFont typeface="Arial" panose="020B0604020202020204" pitchFamily="34" charset="0"/>
              <a:buChar char="•"/>
            </a:pPr>
            <a:r>
              <a:rPr lang="en-US" sz="1600" dirty="0">
                <a:solidFill>
                  <a:srgbClr val="005155"/>
                </a:solidFill>
                <a:latin typeface="Garamond" panose="02020404030301010803" pitchFamily="18" charset="0"/>
              </a:rPr>
              <a:t>Ecological indicators</a:t>
            </a:r>
          </a:p>
          <a:p>
            <a:pPr marL="169863" indent="-169863">
              <a:buFont typeface="Arial" panose="020B0604020202020204" pitchFamily="34" charset="0"/>
              <a:buChar char="•"/>
            </a:pPr>
            <a:r>
              <a:rPr lang="en-US" sz="1600" dirty="0">
                <a:solidFill>
                  <a:srgbClr val="8A4880"/>
                </a:solidFill>
                <a:latin typeface="Garamond" panose="02020404030301010803" pitchFamily="18" charset="0"/>
              </a:rPr>
              <a:t>Social indicators</a:t>
            </a:r>
          </a:p>
        </p:txBody>
      </p:sp>
      <p:pic>
        <p:nvPicPr>
          <p:cNvPr id="21" name="Picture 20" descr="A herd of cattle standing on top of a river&#10;&#10;Description generated with high confidence">
            <a:extLst>
              <a:ext uri="{FF2B5EF4-FFF2-40B4-BE49-F238E27FC236}">
                <a16:creationId xmlns:a16="http://schemas.microsoft.com/office/drawing/2014/main" id="{42E56BF2-8898-4B99-8D55-F20057F9FDE8}"/>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40092" y="1624715"/>
            <a:ext cx="3819290" cy="2546193"/>
          </a:xfrm>
          <a:prstGeom prst="rect">
            <a:avLst/>
          </a:prstGeom>
        </p:spPr>
      </p:pic>
      <p:pic>
        <p:nvPicPr>
          <p:cNvPr id="22" name="Picture 21">
            <a:extLst>
              <a:ext uri="{FF2B5EF4-FFF2-40B4-BE49-F238E27FC236}">
                <a16:creationId xmlns:a16="http://schemas.microsoft.com/office/drawing/2014/main" id="{A5CEA18C-54D6-438F-9D47-AEC6D862AC5C}"/>
              </a:ext>
            </a:extLst>
          </p:cNvPr>
          <p:cNvPicPr>
            <a:picLocks noChangeAspect="1"/>
          </p:cNvPicPr>
          <p:nvPr/>
        </p:nvPicPr>
        <p:blipFill>
          <a:blip r:embed="rId7" cstate="print">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525787" y="2316826"/>
            <a:ext cx="2978972" cy="1725720"/>
          </a:xfrm>
          <a:prstGeom prst="rect">
            <a:avLst/>
          </a:prstGeom>
        </p:spPr>
      </p:pic>
      <p:pic>
        <p:nvPicPr>
          <p:cNvPr id="23" name="Picture 22">
            <a:extLst>
              <a:ext uri="{FF2B5EF4-FFF2-40B4-BE49-F238E27FC236}">
                <a16:creationId xmlns:a16="http://schemas.microsoft.com/office/drawing/2014/main" id="{708132F4-B5C4-475E-B2C1-B035C6BA3561}"/>
              </a:ext>
            </a:extLst>
          </p:cNvPr>
          <p:cNvPicPr>
            <a:picLocks noChangeAspect="1"/>
          </p:cNvPicPr>
          <p:nvPr/>
        </p:nvPicPr>
        <p:blipFill>
          <a:blip r:embed="rId9" cstate="print">
            <a:extLst>
              <a:ext uri="{BEBA8EAE-BF5A-486C-A8C5-ECC9F3942E4B}">
                <a14:imgProps xmlns:a14="http://schemas.microsoft.com/office/drawing/2010/main">
                  <a14:imgLayer r:embed="rId10">
                    <a14:imgEffect>
                      <a14:backgroundRemoval t="9996" b="96708" l="9958" r="95282">
                        <a14:foregroundMark x1="95282" y1="47330" x2="95282" y2="47330"/>
                        <a14:foregroundMark x1="93926" y1="10317" x2="91528" y2="15656"/>
                        <a14:foregroundMark x1="94473" y1="84384" x2="94473" y2="84384"/>
                        <a14:foregroundMark x1="56257" y1="96708" x2="56257" y2="96708"/>
                      </a14:backgroundRemoval>
                    </a14:imgEffect>
                  </a14:imgLayer>
                </a14:imgProps>
              </a:ext>
              <a:ext uri="{28A0092B-C50C-407E-A947-70E740481C1C}">
                <a14:useLocalDpi xmlns:a14="http://schemas.microsoft.com/office/drawing/2010/main"/>
              </a:ext>
            </a:extLst>
          </a:blip>
          <a:stretch>
            <a:fillRect/>
          </a:stretch>
        </p:blipFill>
        <p:spPr>
          <a:xfrm>
            <a:off x="1179832" y="1679993"/>
            <a:ext cx="3170555" cy="2058878"/>
          </a:xfrm>
          <a:prstGeom prst="rect">
            <a:avLst/>
          </a:prstGeom>
        </p:spPr>
      </p:pic>
      <p:sp>
        <p:nvSpPr>
          <p:cNvPr id="24" name="Arrow: Right 23">
            <a:extLst>
              <a:ext uri="{FF2B5EF4-FFF2-40B4-BE49-F238E27FC236}">
                <a16:creationId xmlns:a16="http://schemas.microsoft.com/office/drawing/2014/main" id="{D796F010-B813-4865-9697-2CA98725EF25}"/>
              </a:ext>
            </a:extLst>
          </p:cNvPr>
          <p:cNvSpPr/>
          <p:nvPr/>
        </p:nvSpPr>
        <p:spPr>
          <a:xfrm>
            <a:off x="3011899" y="1150296"/>
            <a:ext cx="275952" cy="217057"/>
          </a:xfrm>
          <a:prstGeom prst="rightArrow">
            <a:avLst/>
          </a:prstGeom>
          <a:solidFill>
            <a:srgbClr val="00387E"/>
          </a:solidFill>
          <a:ln>
            <a:solidFill>
              <a:srgbClr val="0038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Garamond" panose="02020404030301010803" pitchFamily="18" charset="0"/>
            </a:endParaRPr>
          </a:p>
        </p:txBody>
      </p:sp>
      <p:sp>
        <p:nvSpPr>
          <p:cNvPr id="25" name="Arrow: Right 24">
            <a:extLst>
              <a:ext uri="{FF2B5EF4-FFF2-40B4-BE49-F238E27FC236}">
                <a16:creationId xmlns:a16="http://schemas.microsoft.com/office/drawing/2014/main" id="{81CD8F4B-09BE-40B6-82E5-C5BD44D3D7FD}"/>
              </a:ext>
            </a:extLst>
          </p:cNvPr>
          <p:cNvSpPr/>
          <p:nvPr/>
        </p:nvSpPr>
        <p:spPr>
          <a:xfrm>
            <a:off x="5944557" y="1140984"/>
            <a:ext cx="275952" cy="217057"/>
          </a:xfrm>
          <a:prstGeom prst="rightArrow">
            <a:avLst/>
          </a:prstGeom>
          <a:solidFill>
            <a:srgbClr val="00387E"/>
          </a:solidFill>
          <a:ln>
            <a:solidFill>
              <a:srgbClr val="0038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Garamond" panose="02020404030301010803" pitchFamily="18" charset="0"/>
            </a:endParaRPr>
          </a:p>
        </p:txBody>
      </p:sp>
      <p:sp>
        <p:nvSpPr>
          <p:cNvPr id="26" name="Arrow: Right 25">
            <a:extLst>
              <a:ext uri="{FF2B5EF4-FFF2-40B4-BE49-F238E27FC236}">
                <a16:creationId xmlns:a16="http://schemas.microsoft.com/office/drawing/2014/main" id="{97AEA08D-CCEC-41A5-AC3B-71D5C3F9D0B3}"/>
              </a:ext>
            </a:extLst>
          </p:cNvPr>
          <p:cNvSpPr/>
          <p:nvPr/>
        </p:nvSpPr>
        <p:spPr>
          <a:xfrm rot="5400000">
            <a:off x="7285367" y="1658574"/>
            <a:ext cx="275952" cy="217057"/>
          </a:xfrm>
          <a:prstGeom prst="rightArrow">
            <a:avLst/>
          </a:prstGeom>
          <a:solidFill>
            <a:srgbClr val="00387E"/>
          </a:solidFill>
          <a:ln>
            <a:solidFill>
              <a:srgbClr val="0038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Garamond" panose="02020404030301010803" pitchFamily="18" charset="0"/>
            </a:endParaRPr>
          </a:p>
        </p:txBody>
      </p:sp>
      <p:cxnSp>
        <p:nvCxnSpPr>
          <p:cNvPr id="3" name="Connector: Elbow 2">
            <a:extLst>
              <a:ext uri="{FF2B5EF4-FFF2-40B4-BE49-F238E27FC236}">
                <a16:creationId xmlns:a16="http://schemas.microsoft.com/office/drawing/2014/main" id="{74E5D63F-A0BD-4DA5-AE5B-6799C95CB2DF}"/>
              </a:ext>
            </a:extLst>
          </p:cNvPr>
          <p:cNvCxnSpPr>
            <a:cxnSpLocks/>
            <a:stCxn id="19" idx="1"/>
            <a:endCxn id="20" idx="0"/>
          </p:cNvCxnSpPr>
          <p:nvPr/>
        </p:nvCxnSpPr>
        <p:spPr>
          <a:xfrm rot="10800000" flipV="1">
            <a:off x="5652005" y="2536880"/>
            <a:ext cx="481649" cy="704652"/>
          </a:xfrm>
          <a:prstGeom prst="bentConnector2">
            <a:avLst/>
          </a:prstGeom>
          <a:ln w="76200">
            <a:solidFill>
              <a:srgbClr val="00387E"/>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0406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xEl>
                                              <p:pRg st="1" end="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0">
                                            <p:txEl>
                                              <p:pRg st="2" end="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60035" y="4500997"/>
            <a:ext cx="1953002" cy="476442"/>
          </a:xfrm>
          <a:prstGeom prst="rect">
            <a:avLst/>
          </a:prstGeom>
        </p:spPr>
      </p:pic>
      <p:sp>
        <p:nvSpPr>
          <p:cNvPr id="16" name="TextBox 15"/>
          <p:cNvSpPr txBox="1"/>
          <p:nvPr/>
        </p:nvSpPr>
        <p:spPr>
          <a:xfrm>
            <a:off x="249898" y="4739218"/>
            <a:ext cx="4093442" cy="276999"/>
          </a:xfrm>
          <a:prstGeom prst="rect">
            <a:avLst/>
          </a:prstGeom>
          <a:noFill/>
        </p:spPr>
        <p:txBody>
          <a:bodyPr wrap="square" rtlCol="0">
            <a:spAutoFit/>
          </a:bodyPr>
          <a:lstStyle/>
          <a:p>
            <a:r>
              <a:rPr lang="en-AU" sz="1200" dirty="0">
                <a:solidFill>
                  <a:srgbClr val="1268BD"/>
                </a:solidFill>
              </a:rPr>
              <a:t>BRISBANE, AUSTRALIA |  18 - 20 SEPTEMBER 2017</a:t>
            </a:r>
          </a:p>
        </p:txBody>
      </p:sp>
      <p:pic>
        <p:nvPicPr>
          <p:cNvPr id="8" name="Picture 7" descr="RS17 ID long_blue.png"/>
          <p:cNvPicPr>
            <a:picLocks noChangeAspect="1"/>
          </p:cNvPicPr>
          <p:nvPr/>
        </p:nvPicPr>
        <p:blipFill>
          <a:blip r:embed="rId3" cstate="print"/>
          <a:stretch>
            <a:fillRect/>
          </a:stretch>
        </p:blipFill>
        <p:spPr>
          <a:xfrm>
            <a:off x="240276" y="137885"/>
            <a:ext cx="3062905" cy="662244"/>
          </a:xfrm>
          <a:prstGeom prst="rect">
            <a:avLst/>
          </a:prstGeom>
        </p:spPr>
      </p:pic>
      <p:cxnSp>
        <p:nvCxnSpPr>
          <p:cNvPr id="11" name="Straight Connector 10"/>
          <p:cNvCxnSpPr/>
          <p:nvPr/>
        </p:nvCxnSpPr>
        <p:spPr>
          <a:xfrm flipV="1">
            <a:off x="220762" y="834798"/>
            <a:ext cx="8564690" cy="2858"/>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246442" y="4739218"/>
            <a:ext cx="1284987" cy="276999"/>
          </a:xfrm>
          <a:prstGeom prst="rect">
            <a:avLst/>
          </a:prstGeom>
          <a:noFill/>
        </p:spPr>
        <p:txBody>
          <a:bodyPr wrap="square" rtlCol="0">
            <a:spAutoFit/>
          </a:bodyPr>
          <a:lstStyle/>
          <a:p>
            <a:r>
              <a:rPr lang="en-AU" sz="1200" dirty="0">
                <a:solidFill>
                  <a:srgbClr val="1268BD"/>
                </a:solidFill>
              </a:rPr>
              <a:t>MANAGED BY</a:t>
            </a:r>
          </a:p>
        </p:txBody>
      </p:sp>
      <p:pic>
        <p:nvPicPr>
          <p:cNvPr id="15" name="Picture 14">
            <a:extLst>
              <a:ext uri="{FF2B5EF4-FFF2-40B4-BE49-F238E27FC236}">
                <a16:creationId xmlns:a16="http://schemas.microsoft.com/office/drawing/2014/main" id="{808F8A9A-3E4D-40B1-98BF-C2358048D6E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981102" y="153408"/>
            <a:ext cx="731935" cy="631197"/>
          </a:xfrm>
          <a:prstGeom prst="ellipse">
            <a:avLst/>
          </a:prstGeom>
        </p:spPr>
      </p:pic>
      <p:pic>
        <p:nvPicPr>
          <p:cNvPr id="17" name="Picture 16" descr="A close up of a sign&#10;&#10;Description generated with high confidence">
            <a:extLst>
              <a:ext uri="{FF2B5EF4-FFF2-40B4-BE49-F238E27FC236}">
                <a16:creationId xmlns:a16="http://schemas.microsoft.com/office/drawing/2014/main" id="{63852475-54BB-4376-9694-B442F9E32687}"/>
              </a:ext>
            </a:extLst>
          </p:cNvPr>
          <p:cNvPicPr>
            <a:picLocks noChangeAspect="1"/>
          </p:cNvPicPr>
          <p:nvPr/>
        </p:nvPicPr>
        <p:blipFill rotWithShape="1">
          <a:blip r:embed="rId5">
            <a:extLst>
              <a:ext uri="{28A0092B-C50C-407E-A947-70E740481C1C}">
                <a14:useLocalDpi xmlns:a14="http://schemas.microsoft.com/office/drawing/2010/main" val="0"/>
              </a:ext>
            </a:extLst>
          </a:blip>
          <a:srcRect t="1" b="20498"/>
          <a:stretch/>
        </p:blipFill>
        <p:spPr>
          <a:xfrm>
            <a:off x="6028365" y="273063"/>
            <a:ext cx="1790016" cy="391886"/>
          </a:xfrm>
          <a:prstGeom prst="rect">
            <a:avLst/>
          </a:prstGeom>
        </p:spPr>
      </p:pic>
      <p:sp>
        <p:nvSpPr>
          <p:cNvPr id="10" name="TextBox 9">
            <a:extLst>
              <a:ext uri="{FF2B5EF4-FFF2-40B4-BE49-F238E27FC236}">
                <a16:creationId xmlns:a16="http://schemas.microsoft.com/office/drawing/2014/main" id="{02C7A795-859D-45F9-B751-486D827A8041}"/>
              </a:ext>
            </a:extLst>
          </p:cNvPr>
          <p:cNvSpPr txBox="1"/>
          <p:nvPr/>
        </p:nvSpPr>
        <p:spPr>
          <a:xfrm>
            <a:off x="167862" y="4182840"/>
            <a:ext cx="8545175" cy="261610"/>
          </a:xfrm>
          <a:prstGeom prst="rect">
            <a:avLst/>
          </a:prstGeom>
          <a:noFill/>
        </p:spPr>
        <p:txBody>
          <a:bodyPr wrap="square" rtlCol="0">
            <a:spAutoFit/>
          </a:bodyPr>
          <a:lstStyle/>
          <a:p>
            <a:pPr algn="r"/>
            <a:r>
              <a:rPr lang="en-US" sz="1100" dirty="0">
                <a:latin typeface="Garamond" panose="02020404030301010803" pitchFamily="18" charset="0"/>
              </a:rPr>
              <a:t>DEFINITIONS – </a:t>
            </a:r>
            <a:r>
              <a:rPr lang="en-US" sz="1100" b="1" dirty="0">
                <a:latin typeface="Garamond" panose="02020404030301010803" pitchFamily="18" charset="0"/>
              </a:rPr>
              <a:t>WHY SOCIAL INDICATORS </a:t>
            </a:r>
            <a:r>
              <a:rPr lang="en-US" sz="1100" dirty="0">
                <a:latin typeface="Garamond" panose="02020404030301010803" pitchFamily="18" charset="0"/>
              </a:rPr>
              <a:t>– EXAMPLES – MONITORING INTO MANAGEMENT</a:t>
            </a:r>
          </a:p>
        </p:txBody>
      </p:sp>
      <p:pic>
        <p:nvPicPr>
          <p:cNvPr id="12" name="Picture 11" descr="A herd of cattle standing on top of a river&#10;&#10;Description generated with high confidence">
            <a:extLst>
              <a:ext uri="{FF2B5EF4-FFF2-40B4-BE49-F238E27FC236}">
                <a16:creationId xmlns:a16="http://schemas.microsoft.com/office/drawing/2014/main" id="{3C993A4D-8CEB-4C95-B2F4-E924CCDB17C1}"/>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3886108" y="1132424"/>
            <a:ext cx="1360334" cy="2542468"/>
          </a:xfrm>
          <a:prstGeom prst="rect">
            <a:avLst/>
          </a:prstGeom>
        </p:spPr>
      </p:pic>
      <p:sp>
        <p:nvSpPr>
          <p:cNvPr id="13" name="TextBox 12">
            <a:extLst>
              <a:ext uri="{FF2B5EF4-FFF2-40B4-BE49-F238E27FC236}">
                <a16:creationId xmlns:a16="http://schemas.microsoft.com/office/drawing/2014/main" id="{36778E6E-12C7-411B-B442-70D5627D0BC5}"/>
              </a:ext>
            </a:extLst>
          </p:cNvPr>
          <p:cNvSpPr txBox="1"/>
          <p:nvPr/>
        </p:nvSpPr>
        <p:spPr>
          <a:xfrm>
            <a:off x="240276" y="1019246"/>
            <a:ext cx="3209932" cy="2554545"/>
          </a:xfrm>
          <a:prstGeom prst="rect">
            <a:avLst/>
          </a:prstGeom>
          <a:noFill/>
        </p:spPr>
        <p:txBody>
          <a:bodyPr wrap="square" rtlCol="0">
            <a:spAutoFit/>
          </a:bodyPr>
          <a:lstStyle/>
          <a:p>
            <a:pPr algn="ctr"/>
            <a:r>
              <a:rPr lang="en-US" sz="2400" b="1" dirty="0">
                <a:latin typeface="Garamond" panose="02020404030301010803" pitchFamily="18" charset="0"/>
              </a:rPr>
              <a:t>Humans have an </a:t>
            </a:r>
            <a:r>
              <a:rPr lang="en-US" sz="2400" b="1" i="1" dirty="0">
                <a:latin typeface="Garamond" panose="02020404030301010803" pitchFamily="18" charset="0"/>
              </a:rPr>
              <a:t>impact on </a:t>
            </a:r>
            <a:r>
              <a:rPr lang="en-US" sz="2400" b="1" dirty="0">
                <a:latin typeface="Garamond" panose="02020404030301010803" pitchFamily="18" charset="0"/>
              </a:rPr>
              <a:t>a system</a:t>
            </a:r>
          </a:p>
          <a:p>
            <a:endParaRPr lang="en-US" sz="1600" dirty="0">
              <a:latin typeface="Garamond" panose="02020404030301010803" pitchFamily="18" charset="0"/>
            </a:endParaRPr>
          </a:p>
          <a:p>
            <a:pPr marL="285750" indent="-285750">
              <a:buFont typeface="Arial" panose="020B0604020202020204" pitchFamily="34" charset="0"/>
              <a:buChar char="•"/>
            </a:pPr>
            <a:r>
              <a:rPr lang="en-US" sz="1600" dirty="0">
                <a:latin typeface="Garamond" panose="02020404030301010803" pitchFamily="18" charset="0"/>
              </a:rPr>
              <a:t>Changes in vegetation and land cover</a:t>
            </a:r>
          </a:p>
          <a:p>
            <a:pPr marL="285750" indent="-285750">
              <a:buFont typeface="Arial" panose="020B0604020202020204" pitchFamily="34" charset="0"/>
              <a:buChar char="•"/>
            </a:pPr>
            <a:r>
              <a:rPr lang="en-US" sz="1600" dirty="0">
                <a:latin typeface="Garamond" panose="02020404030301010803" pitchFamily="18" charset="0"/>
              </a:rPr>
              <a:t>Nutrient and sediment pollution</a:t>
            </a:r>
          </a:p>
          <a:p>
            <a:pPr marL="285750" indent="-285750">
              <a:buFont typeface="Arial" panose="020B0604020202020204" pitchFamily="34" charset="0"/>
              <a:buChar char="•"/>
            </a:pPr>
            <a:r>
              <a:rPr lang="en-US" sz="1600" dirty="0">
                <a:latin typeface="Garamond" panose="02020404030301010803" pitchFamily="18" charset="0"/>
              </a:rPr>
              <a:t>Abstraction of water resources</a:t>
            </a:r>
          </a:p>
          <a:p>
            <a:pPr marL="285750" indent="-285750">
              <a:buFont typeface="Arial" panose="020B0604020202020204" pitchFamily="34" charset="0"/>
              <a:buChar char="•"/>
            </a:pPr>
            <a:r>
              <a:rPr lang="en-US" sz="1600" dirty="0">
                <a:latin typeface="Garamond" panose="02020404030301010803" pitchFamily="18" charset="0"/>
              </a:rPr>
              <a:t>Removal of animal, fish, and plant resources</a:t>
            </a:r>
          </a:p>
        </p:txBody>
      </p:sp>
      <p:sp>
        <p:nvSpPr>
          <p:cNvPr id="19" name="TextBox 18">
            <a:extLst>
              <a:ext uri="{FF2B5EF4-FFF2-40B4-BE49-F238E27FC236}">
                <a16:creationId xmlns:a16="http://schemas.microsoft.com/office/drawing/2014/main" id="{F8513276-4F1A-4E63-A39D-CA19B6588256}"/>
              </a:ext>
            </a:extLst>
          </p:cNvPr>
          <p:cNvSpPr txBox="1"/>
          <p:nvPr/>
        </p:nvSpPr>
        <p:spPr>
          <a:xfrm>
            <a:off x="5682342" y="1019246"/>
            <a:ext cx="3103109" cy="2800767"/>
          </a:xfrm>
          <a:prstGeom prst="rect">
            <a:avLst/>
          </a:prstGeom>
          <a:noFill/>
        </p:spPr>
        <p:txBody>
          <a:bodyPr wrap="square" rtlCol="0">
            <a:spAutoFit/>
          </a:bodyPr>
          <a:lstStyle/>
          <a:p>
            <a:pPr algn="ctr"/>
            <a:r>
              <a:rPr lang="en-US" sz="2400" b="1" dirty="0">
                <a:latin typeface="Garamond" panose="02020404030301010803" pitchFamily="18" charset="0"/>
              </a:rPr>
              <a:t>Humans </a:t>
            </a:r>
            <a:r>
              <a:rPr lang="en-US" sz="2400" b="1" i="1" dirty="0">
                <a:latin typeface="Garamond" panose="02020404030301010803" pitchFamily="18" charset="0"/>
              </a:rPr>
              <a:t>receive services from </a:t>
            </a:r>
            <a:r>
              <a:rPr lang="en-US" sz="2400" b="1" dirty="0">
                <a:latin typeface="Garamond" panose="02020404030301010803" pitchFamily="18" charset="0"/>
              </a:rPr>
              <a:t>a system</a:t>
            </a:r>
          </a:p>
          <a:p>
            <a:endParaRPr lang="en-US" sz="1600" dirty="0">
              <a:latin typeface="Garamond" panose="02020404030301010803" pitchFamily="18" charset="0"/>
            </a:endParaRPr>
          </a:p>
          <a:p>
            <a:pPr marL="285750" indent="-285750">
              <a:buFont typeface="Arial" panose="020B0604020202020204" pitchFamily="34" charset="0"/>
              <a:buChar char="•"/>
            </a:pPr>
            <a:r>
              <a:rPr lang="en-US" sz="1600" dirty="0">
                <a:latin typeface="Garamond" panose="02020404030301010803" pitchFamily="18" charset="0"/>
              </a:rPr>
              <a:t>Basic human needs</a:t>
            </a:r>
          </a:p>
          <a:p>
            <a:pPr marL="285750" indent="-285750">
              <a:buFont typeface="Arial" panose="020B0604020202020204" pitchFamily="34" charset="0"/>
              <a:buChar char="•"/>
            </a:pPr>
            <a:r>
              <a:rPr lang="en-US" sz="1600" dirty="0">
                <a:latin typeface="Garamond" panose="02020404030301010803" pitchFamily="18" charset="0"/>
              </a:rPr>
              <a:t>Collection of animal, fish, and plants for subsistence</a:t>
            </a:r>
          </a:p>
          <a:p>
            <a:pPr marL="285750" indent="-285750">
              <a:buFont typeface="Arial" panose="020B0604020202020204" pitchFamily="34" charset="0"/>
              <a:buChar char="•"/>
            </a:pPr>
            <a:r>
              <a:rPr lang="en-US" sz="1600" dirty="0">
                <a:latin typeface="Garamond" panose="02020404030301010803" pitchFamily="18" charset="0"/>
              </a:rPr>
              <a:t>Cultural and religious requirements</a:t>
            </a:r>
          </a:p>
          <a:p>
            <a:pPr marL="285750" indent="-285750">
              <a:buFont typeface="Arial" panose="020B0604020202020204" pitchFamily="34" charset="0"/>
              <a:buChar char="•"/>
            </a:pPr>
            <a:r>
              <a:rPr lang="en-US" sz="1600" dirty="0">
                <a:latin typeface="Garamond" panose="02020404030301010803" pitchFamily="18" charset="0"/>
              </a:rPr>
              <a:t>Recreation</a:t>
            </a:r>
          </a:p>
          <a:p>
            <a:pPr marL="285750" indent="-285750">
              <a:buFont typeface="Arial" panose="020B0604020202020204" pitchFamily="34" charset="0"/>
              <a:buChar char="•"/>
            </a:pPr>
            <a:r>
              <a:rPr lang="en-US" sz="1600" dirty="0">
                <a:latin typeface="Garamond" panose="02020404030301010803" pitchFamily="18" charset="0"/>
              </a:rPr>
              <a:t>Flood recession agriculture</a:t>
            </a:r>
          </a:p>
        </p:txBody>
      </p:sp>
    </p:spTree>
    <p:extLst>
      <p:ext uri="{BB962C8B-B14F-4D97-AF65-F5344CB8AC3E}">
        <p14:creationId xmlns:p14="http://schemas.microsoft.com/office/powerpoint/2010/main" val="29952102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60035" y="4500997"/>
            <a:ext cx="1953002" cy="476442"/>
          </a:xfrm>
          <a:prstGeom prst="rect">
            <a:avLst/>
          </a:prstGeom>
        </p:spPr>
      </p:pic>
      <p:sp>
        <p:nvSpPr>
          <p:cNvPr id="16" name="TextBox 15"/>
          <p:cNvSpPr txBox="1"/>
          <p:nvPr/>
        </p:nvSpPr>
        <p:spPr>
          <a:xfrm>
            <a:off x="249898" y="4739218"/>
            <a:ext cx="4093442" cy="276999"/>
          </a:xfrm>
          <a:prstGeom prst="rect">
            <a:avLst/>
          </a:prstGeom>
          <a:noFill/>
        </p:spPr>
        <p:txBody>
          <a:bodyPr wrap="square" rtlCol="0">
            <a:spAutoFit/>
          </a:bodyPr>
          <a:lstStyle/>
          <a:p>
            <a:r>
              <a:rPr lang="en-AU" sz="1200" dirty="0">
                <a:solidFill>
                  <a:srgbClr val="1268BD"/>
                </a:solidFill>
              </a:rPr>
              <a:t>BRISBANE, AUSTRALIA |  18 - 20 SEPTEMBER 2017</a:t>
            </a:r>
          </a:p>
        </p:txBody>
      </p:sp>
      <p:pic>
        <p:nvPicPr>
          <p:cNvPr id="8" name="Picture 7" descr="RS17 ID long_blue.png"/>
          <p:cNvPicPr>
            <a:picLocks noChangeAspect="1"/>
          </p:cNvPicPr>
          <p:nvPr/>
        </p:nvPicPr>
        <p:blipFill>
          <a:blip r:embed="rId3" cstate="print"/>
          <a:stretch>
            <a:fillRect/>
          </a:stretch>
        </p:blipFill>
        <p:spPr>
          <a:xfrm>
            <a:off x="240276" y="137885"/>
            <a:ext cx="3062905" cy="662244"/>
          </a:xfrm>
          <a:prstGeom prst="rect">
            <a:avLst/>
          </a:prstGeom>
        </p:spPr>
      </p:pic>
      <p:cxnSp>
        <p:nvCxnSpPr>
          <p:cNvPr id="11" name="Straight Connector 10"/>
          <p:cNvCxnSpPr/>
          <p:nvPr/>
        </p:nvCxnSpPr>
        <p:spPr>
          <a:xfrm flipV="1">
            <a:off x="220762" y="834798"/>
            <a:ext cx="8564690" cy="2858"/>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246442" y="4739218"/>
            <a:ext cx="1284987" cy="276999"/>
          </a:xfrm>
          <a:prstGeom prst="rect">
            <a:avLst/>
          </a:prstGeom>
          <a:noFill/>
        </p:spPr>
        <p:txBody>
          <a:bodyPr wrap="square" rtlCol="0">
            <a:spAutoFit/>
          </a:bodyPr>
          <a:lstStyle/>
          <a:p>
            <a:r>
              <a:rPr lang="en-AU" sz="1200" dirty="0">
                <a:solidFill>
                  <a:srgbClr val="1268BD"/>
                </a:solidFill>
              </a:rPr>
              <a:t>MANAGED BY</a:t>
            </a:r>
          </a:p>
        </p:txBody>
      </p:sp>
      <p:pic>
        <p:nvPicPr>
          <p:cNvPr id="15" name="Picture 14">
            <a:extLst>
              <a:ext uri="{FF2B5EF4-FFF2-40B4-BE49-F238E27FC236}">
                <a16:creationId xmlns:a16="http://schemas.microsoft.com/office/drawing/2014/main" id="{808F8A9A-3E4D-40B1-98BF-C2358048D6E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981102" y="153408"/>
            <a:ext cx="731935" cy="631197"/>
          </a:xfrm>
          <a:prstGeom prst="ellipse">
            <a:avLst/>
          </a:prstGeom>
        </p:spPr>
      </p:pic>
      <p:pic>
        <p:nvPicPr>
          <p:cNvPr id="17" name="Picture 16" descr="A close up of a sign&#10;&#10;Description generated with high confidence">
            <a:extLst>
              <a:ext uri="{FF2B5EF4-FFF2-40B4-BE49-F238E27FC236}">
                <a16:creationId xmlns:a16="http://schemas.microsoft.com/office/drawing/2014/main" id="{63852475-54BB-4376-9694-B442F9E32687}"/>
              </a:ext>
            </a:extLst>
          </p:cNvPr>
          <p:cNvPicPr>
            <a:picLocks noChangeAspect="1"/>
          </p:cNvPicPr>
          <p:nvPr/>
        </p:nvPicPr>
        <p:blipFill rotWithShape="1">
          <a:blip r:embed="rId5">
            <a:extLst>
              <a:ext uri="{28A0092B-C50C-407E-A947-70E740481C1C}">
                <a14:useLocalDpi xmlns:a14="http://schemas.microsoft.com/office/drawing/2010/main" val="0"/>
              </a:ext>
            </a:extLst>
          </a:blip>
          <a:srcRect t="1" b="20498"/>
          <a:stretch/>
        </p:blipFill>
        <p:spPr>
          <a:xfrm>
            <a:off x="6028365" y="273063"/>
            <a:ext cx="1790016" cy="391886"/>
          </a:xfrm>
          <a:prstGeom prst="rect">
            <a:avLst/>
          </a:prstGeom>
        </p:spPr>
      </p:pic>
      <p:sp>
        <p:nvSpPr>
          <p:cNvPr id="10" name="TextBox 9">
            <a:extLst>
              <a:ext uri="{FF2B5EF4-FFF2-40B4-BE49-F238E27FC236}">
                <a16:creationId xmlns:a16="http://schemas.microsoft.com/office/drawing/2014/main" id="{98BB15C0-ABD2-49DD-BC56-0FCBC19D3132}"/>
              </a:ext>
            </a:extLst>
          </p:cNvPr>
          <p:cNvSpPr txBox="1"/>
          <p:nvPr/>
        </p:nvSpPr>
        <p:spPr>
          <a:xfrm>
            <a:off x="167862" y="4182840"/>
            <a:ext cx="8545175" cy="261610"/>
          </a:xfrm>
          <a:prstGeom prst="rect">
            <a:avLst/>
          </a:prstGeom>
          <a:noFill/>
        </p:spPr>
        <p:txBody>
          <a:bodyPr wrap="square" rtlCol="0">
            <a:spAutoFit/>
          </a:bodyPr>
          <a:lstStyle/>
          <a:p>
            <a:pPr algn="r"/>
            <a:r>
              <a:rPr lang="en-US" sz="1100" dirty="0">
                <a:latin typeface="Garamond" panose="02020404030301010803" pitchFamily="18" charset="0"/>
              </a:rPr>
              <a:t>DEFINITIONS – </a:t>
            </a:r>
            <a:r>
              <a:rPr lang="en-US" sz="1100" b="1" dirty="0">
                <a:latin typeface="Garamond" panose="02020404030301010803" pitchFamily="18" charset="0"/>
              </a:rPr>
              <a:t>WHY SOCIAL INDICATORS </a:t>
            </a:r>
            <a:r>
              <a:rPr lang="en-US" sz="1100" dirty="0">
                <a:latin typeface="Garamond" panose="02020404030301010803" pitchFamily="18" charset="0"/>
              </a:rPr>
              <a:t>– EXAMPLES – MONITORING INTO MANAGEMENT</a:t>
            </a:r>
          </a:p>
        </p:txBody>
      </p:sp>
      <p:sp>
        <p:nvSpPr>
          <p:cNvPr id="12" name="Content Placeholder 14">
            <a:extLst>
              <a:ext uri="{FF2B5EF4-FFF2-40B4-BE49-F238E27FC236}">
                <a16:creationId xmlns:a16="http://schemas.microsoft.com/office/drawing/2014/main" id="{491990BD-E20E-40CA-B787-1653446A424F}"/>
              </a:ext>
            </a:extLst>
          </p:cNvPr>
          <p:cNvSpPr txBox="1">
            <a:spLocks/>
          </p:cNvSpPr>
          <p:nvPr/>
        </p:nvSpPr>
        <p:spPr>
          <a:xfrm>
            <a:off x="240276" y="1014988"/>
            <a:ext cx="8545176" cy="307261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800" b="1" dirty="0">
                <a:latin typeface="Garamond" panose="02020404030301010803" pitchFamily="18" charset="0"/>
              </a:rPr>
              <a:t>River systems are unique</a:t>
            </a:r>
          </a:p>
          <a:p>
            <a:r>
              <a:rPr lang="en-US" sz="1800" b="1" dirty="0">
                <a:latin typeface="Garamond" panose="02020404030301010803" pitchFamily="18" charset="0"/>
              </a:rPr>
              <a:t>Social indicators should be unique</a:t>
            </a:r>
            <a:br>
              <a:rPr lang="en-US" sz="1800" b="1" dirty="0">
                <a:latin typeface="Garamond" panose="02020404030301010803" pitchFamily="18" charset="0"/>
              </a:rPr>
            </a:br>
            <a:endParaRPr lang="en-US" sz="1800" b="1" dirty="0">
              <a:latin typeface="Garamond" panose="02020404030301010803" pitchFamily="18" charset="0"/>
            </a:endParaRPr>
          </a:p>
          <a:p>
            <a:endParaRPr lang="en-US" sz="1800" b="1" dirty="0">
              <a:latin typeface="Garamond" panose="02020404030301010803" pitchFamily="18" charset="0"/>
            </a:endParaRPr>
          </a:p>
          <a:p>
            <a:endParaRPr lang="en-US" sz="1800" b="1" dirty="0">
              <a:latin typeface="Garamond" panose="02020404030301010803" pitchFamily="18" charset="0"/>
            </a:endParaRPr>
          </a:p>
          <a:p>
            <a:endParaRPr lang="en-US" sz="1800" b="1" dirty="0">
              <a:latin typeface="Garamond" panose="02020404030301010803" pitchFamily="18" charset="0"/>
            </a:endParaRPr>
          </a:p>
          <a:p>
            <a:endParaRPr lang="en-US" sz="1800" b="1" dirty="0">
              <a:latin typeface="Garamond" panose="02020404030301010803" pitchFamily="18" charset="0"/>
            </a:endParaRPr>
          </a:p>
          <a:p>
            <a:r>
              <a:rPr lang="en-US" sz="1800" b="1" dirty="0">
                <a:latin typeface="Garamond" panose="02020404030301010803" pitchFamily="18" charset="0"/>
              </a:rPr>
              <a:t>Monitoring methods may also need to be unique</a:t>
            </a:r>
          </a:p>
        </p:txBody>
      </p:sp>
      <p:pic>
        <p:nvPicPr>
          <p:cNvPr id="13" name="Picture 2" descr="epa05716321 An Indian devotee prays on the Bay of Bengal at Sagar Island, during the Ganga Sagar annual festival, 130 km south of Calcutta, eastern India, 14 January 2017. The Gangasagar Festival is an annual gathering of Hindu pilgrims during Makar Sankranti at Sagar Island, 130 km south of Calcutta in West Bengal, to take a dip in sacred waters of Ganga River before it merges in the Bay of Bengal.  EPA/PIYAL ADHIKARY">
            <a:extLst>
              <a:ext uri="{FF2B5EF4-FFF2-40B4-BE49-F238E27FC236}">
                <a16:creationId xmlns:a16="http://schemas.microsoft.com/office/drawing/2014/main" id="{87736769-7E9C-4433-A4F4-83E1245FE68B}"/>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063396" y="1788253"/>
            <a:ext cx="2898936" cy="163115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A person collecting water from a river using a plastic bucket">
            <a:extLst>
              <a:ext uri="{FF2B5EF4-FFF2-40B4-BE49-F238E27FC236}">
                <a16:creationId xmlns:a16="http://schemas.microsoft.com/office/drawing/2014/main" id="{2CFEC699-9364-4729-B2E0-C4A9E293661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48362" y="1788253"/>
            <a:ext cx="2446731" cy="1631155"/>
          </a:xfrm>
          <a:prstGeom prst="rect">
            <a:avLst/>
          </a:prstGeom>
        </p:spPr>
      </p:pic>
      <p:pic>
        <p:nvPicPr>
          <p:cNvPr id="20" name="Picture 4" descr="Voyageur Canoes">
            <a:extLst>
              <a:ext uri="{FF2B5EF4-FFF2-40B4-BE49-F238E27FC236}">
                <a16:creationId xmlns:a16="http://schemas.microsoft.com/office/drawing/2014/main" id="{1F04C4D9-57C7-436C-8C9B-E90893655356}"/>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6028365" y="1788253"/>
            <a:ext cx="2449496" cy="16311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92553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60035" y="4500997"/>
            <a:ext cx="1953002" cy="476442"/>
          </a:xfrm>
          <a:prstGeom prst="rect">
            <a:avLst/>
          </a:prstGeom>
        </p:spPr>
      </p:pic>
      <p:sp>
        <p:nvSpPr>
          <p:cNvPr id="16" name="TextBox 15"/>
          <p:cNvSpPr txBox="1"/>
          <p:nvPr/>
        </p:nvSpPr>
        <p:spPr>
          <a:xfrm>
            <a:off x="249898" y="4739218"/>
            <a:ext cx="4093442" cy="276999"/>
          </a:xfrm>
          <a:prstGeom prst="rect">
            <a:avLst/>
          </a:prstGeom>
          <a:noFill/>
        </p:spPr>
        <p:txBody>
          <a:bodyPr wrap="square" rtlCol="0">
            <a:spAutoFit/>
          </a:bodyPr>
          <a:lstStyle/>
          <a:p>
            <a:r>
              <a:rPr lang="en-AU" sz="1200" dirty="0">
                <a:solidFill>
                  <a:srgbClr val="1268BD"/>
                </a:solidFill>
              </a:rPr>
              <a:t>BRISBANE, AUSTRALIA |  18 - 20 SEPTEMBER 2017</a:t>
            </a:r>
          </a:p>
        </p:txBody>
      </p:sp>
      <p:pic>
        <p:nvPicPr>
          <p:cNvPr id="8" name="Picture 7" descr="RS17 ID long_blue.png"/>
          <p:cNvPicPr>
            <a:picLocks noChangeAspect="1"/>
          </p:cNvPicPr>
          <p:nvPr/>
        </p:nvPicPr>
        <p:blipFill>
          <a:blip r:embed="rId3" cstate="print"/>
          <a:stretch>
            <a:fillRect/>
          </a:stretch>
        </p:blipFill>
        <p:spPr>
          <a:xfrm>
            <a:off x="240276" y="137885"/>
            <a:ext cx="3062905" cy="662244"/>
          </a:xfrm>
          <a:prstGeom prst="rect">
            <a:avLst/>
          </a:prstGeom>
        </p:spPr>
      </p:pic>
      <p:cxnSp>
        <p:nvCxnSpPr>
          <p:cNvPr id="11" name="Straight Connector 10"/>
          <p:cNvCxnSpPr/>
          <p:nvPr/>
        </p:nvCxnSpPr>
        <p:spPr>
          <a:xfrm flipV="1">
            <a:off x="220762" y="834798"/>
            <a:ext cx="8564690" cy="2858"/>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246442" y="4739218"/>
            <a:ext cx="1284987" cy="276999"/>
          </a:xfrm>
          <a:prstGeom prst="rect">
            <a:avLst/>
          </a:prstGeom>
          <a:noFill/>
        </p:spPr>
        <p:txBody>
          <a:bodyPr wrap="square" rtlCol="0">
            <a:spAutoFit/>
          </a:bodyPr>
          <a:lstStyle/>
          <a:p>
            <a:r>
              <a:rPr lang="en-AU" sz="1200" dirty="0">
                <a:solidFill>
                  <a:srgbClr val="1268BD"/>
                </a:solidFill>
              </a:rPr>
              <a:t>MANAGED BY</a:t>
            </a:r>
          </a:p>
        </p:txBody>
      </p:sp>
      <p:pic>
        <p:nvPicPr>
          <p:cNvPr id="15" name="Picture 14">
            <a:extLst>
              <a:ext uri="{FF2B5EF4-FFF2-40B4-BE49-F238E27FC236}">
                <a16:creationId xmlns:a16="http://schemas.microsoft.com/office/drawing/2014/main" id="{808F8A9A-3E4D-40B1-98BF-C2358048D6E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981102" y="153408"/>
            <a:ext cx="731935" cy="631197"/>
          </a:xfrm>
          <a:prstGeom prst="ellipse">
            <a:avLst/>
          </a:prstGeom>
        </p:spPr>
      </p:pic>
      <p:pic>
        <p:nvPicPr>
          <p:cNvPr id="17" name="Picture 16" descr="A close up of a sign&#10;&#10;Description generated with high confidence">
            <a:extLst>
              <a:ext uri="{FF2B5EF4-FFF2-40B4-BE49-F238E27FC236}">
                <a16:creationId xmlns:a16="http://schemas.microsoft.com/office/drawing/2014/main" id="{63852475-54BB-4376-9694-B442F9E32687}"/>
              </a:ext>
            </a:extLst>
          </p:cNvPr>
          <p:cNvPicPr>
            <a:picLocks noChangeAspect="1"/>
          </p:cNvPicPr>
          <p:nvPr/>
        </p:nvPicPr>
        <p:blipFill rotWithShape="1">
          <a:blip r:embed="rId5">
            <a:extLst>
              <a:ext uri="{28A0092B-C50C-407E-A947-70E740481C1C}">
                <a14:useLocalDpi xmlns:a14="http://schemas.microsoft.com/office/drawing/2010/main" val="0"/>
              </a:ext>
            </a:extLst>
          </a:blip>
          <a:srcRect t="1" b="20498"/>
          <a:stretch/>
        </p:blipFill>
        <p:spPr>
          <a:xfrm>
            <a:off x="6028365" y="273063"/>
            <a:ext cx="1790016" cy="391886"/>
          </a:xfrm>
          <a:prstGeom prst="rect">
            <a:avLst/>
          </a:prstGeom>
        </p:spPr>
      </p:pic>
      <p:sp>
        <p:nvSpPr>
          <p:cNvPr id="10" name="TextBox 9">
            <a:extLst>
              <a:ext uri="{FF2B5EF4-FFF2-40B4-BE49-F238E27FC236}">
                <a16:creationId xmlns:a16="http://schemas.microsoft.com/office/drawing/2014/main" id="{870945DC-667E-4BFE-B80D-C18482ACE74C}"/>
              </a:ext>
            </a:extLst>
          </p:cNvPr>
          <p:cNvSpPr txBox="1"/>
          <p:nvPr/>
        </p:nvSpPr>
        <p:spPr>
          <a:xfrm>
            <a:off x="167862" y="4182840"/>
            <a:ext cx="8545175" cy="261610"/>
          </a:xfrm>
          <a:prstGeom prst="rect">
            <a:avLst/>
          </a:prstGeom>
          <a:noFill/>
        </p:spPr>
        <p:txBody>
          <a:bodyPr wrap="square" rtlCol="0">
            <a:spAutoFit/>
          </a:bodyPr>
          <a:lstStyle/>
          <a:p>
            <a:pPr algn="r"/>
            <a:r>
              <a:rPr lang="en-US" sz="1100" dirty="0">
                <a:latin typeface="Garamond" panose="02020404030301010803" pitchFamily="18" charset="0"/>
              </a:rPr>
              <a:t>DEFINITIONS – WHY SOCIAL INDICATORS – </a:t>
            </a:r>
            <a:r>
              <a:rPr lang="en-US" sz="1100" b="1" dirty="0">
                <a:latin typeface="Garamond" panose="02020404030301010803" pitchFamily="18" charset="0"/>
              </a:rPr>
              <a:t>EXAMPLES</a:t>
            </a:r>
            <a:r>
              <a:rPr lang="en-US" sz="1100" dirty="0">
                <a:latin typeface="Garamond" panose="02020404030301010803" pitchFamily="18" charset="0"/>
              </a:rPr>
              <a:t> – MONITORING INTO MANAGEMENT</a:t>
            </a:r>
          </a:p>
        </p:txBody>
      </p:sp>
      <p:sp>
        <p:nvSpPr>
          <p:cNvPr id="12" name="Content Placeholder 14">
            <a:extLst>
              <a:ext uri="{FF2B5EF4-FFF2-40B4-BE49-F238E27FC236}">
                <a16:creationId xmlns:a16="http://schemas.microsoft.com/office/drawing/2014/main" id="{44613E91-0254-42A1-BDD8-5BF9FE20C7F6}"/>
              </a:ext>
            </a:extLst>
          </p:cNvPr>
          <p:cNvSpPr txBox="1">
            <a:spLocks/>
          </p:cNvSpPr>
          <p:nvPr/>
        </p:nvSpPr>
        <p:spPr>
          <a:xfrm>
            <a:off x="249898" y="1007505"/>
            <a:ext cx="5264211" cy="317533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000" b="1" u="sng" dirty="0">
                <a:latin typeface="Garamond" panose="02020404030301010803" pitchFamily="18" charset="0"/>
              </a:rPr>
              <a:t>“Traditional” Social Surveys</a:t>
            </a:r>
          </a:p>
          <a:p>
            <a:pPr marL="228600" indent="-228600" algn="l">
              <a:buFont typeface="Arial" panose="020B0604020202020204" pitchFamily="34" charset="0"/>
              <a:buChar char="•"/>
            </a:pPr>
            <a:r>
              <a:rPr lang="en-US" sz="2000" dirty="0">
                <a:latin typeface="Garamond" panose="02020404030301010803" pitchFamily="18" charset="0"/>
              </a:rPr>
              <a:t>Interviews with local leaders or users of the river</a:t>
            </a:r>
          </a:p>
          <a:p>
            <a:pPr marL="228600" indent="-228600" algn="l">
              <a:buFont typeface="Arial" panose="020B0604020202020204" pitchFamily="34" charset="0"/>
              <a:buChar char="•"/>
            </a:pPr>
            <a:r>
              <a:rPr lang="en-US" sz="2000" dirty="0">
                <a:latin typeface="Garamond" panose="02020404030301010803" pitchFamily="18" charset="0"/>
              </a:rPr>
              <a:t>Quantitative and qualitative data</a:t>
            </a:r>
          </a:p>
          <a:p>
            <a:pPr marL="228600" indent="-228600" algn="l">
              <a:buFont typeface="Arial" panose="020B0604020202020204" pitchFamily="34" charset="0"/>
              <a:buChar char="•"/>
            </a:pPr>
            <a:r>
              <a:rPr lang="en-US" sz="2000" dirty="0">
                <a:latin typeface="Garamond" panose="02020404030301010803" pitchFamily="18" charset="0"/>
              </a:rPr>
              <a:t>Narratives are important</a:t>
            </a:r>
          </a:p>
          <a:p>
            <a:pPr marL="685800" lvl="1" indent="-228600" algn="l">
              <a:buFont typeface="Arial" panose="020B0604020202020204" pitchFamily="34" charset="0"/>
              <a:buChar char="•"/>
            </a:pPr>
            <a:r>
              <a:rPr lang="en-US" sz="1800" dirty="0">
                <a:latin typeface="Garamond" panose="02020404030301010803" pitchFamily="18" charset="0"/>
              </a:rPr>
              <a:t>Comparison with hydrological and/or ecological indicators</a:t>
            </a:r>
          </a:p>
          <a:p>
            <a:pPr marL="685800" lvl="1" indent="-228600" algn="l">
              <a:buFont typeface="Arial" panose="020B0604020202020204" pitchFamily="34" charset="0"/>
              <a:buChar char="•"/>
            </a:pPr>
            <a:r>
              <a:rPr lang="en-US" sz="1800" dirty="0">
                <a:latin typeface="Garamond" panose="02020404030301010803" pitchFamily="18" charset="0"/>
              </a:rPr>
              <a:t>Capable of capturing different types of data</a:t>
            </a:r>
          </a:p>
          <a:p>
            <a:pPr marL="685800" lvl="1" indent="-228600" algn="l">
              <a:buFont typeface="Arial" panose="020B0604020202020204" pitchFamily="34" charset="0"/>
              <a:buChar char="•"/>
            </a:pPr>
            <a:r>
              <a:rPr lang="en-US" sz="1800" dirty="0">
                <a:latin typeface="Garamond" panose="02020404030301010803" pitchFamily="18" charset="0"/>
              </a:rPr>
              <a:t>Double check if other indicators and/or methods are appropriate</a:t>
            </a:r>
          </a:p>
        </p:txBody>
      </p:sp>
      <p:sp>
        <p:nvSpPr>
          <p:cNvPr id="13" name="TextBox 12">
            <a:extLst>
              <a:ext uri="{FF2B5EF4-FFF2-40B4-BE49-F238E27FC236}">
                <a16:creationId xmlns:a16="http://schemas.microsoft.com/office/drawing/2014/main" id="{AB1BE5A7-9E0F-4A51-9BF7-FC4B03C7574A}"/>
              </a:ext>
            </a:extLst>
          </p:cNvPr>
          <p:cNvSpPr txBox="1"/>
          <p:nvPr/>
        </p:nvSpPr>
        <p:spPr>
          <a:xfrm>
            <a:off x="5669650" y="1462113"/>
            <a:ext cx="3115802" cy="2308324"/>
          </a:xfrm>
          <a:prstGeom prst="rect">
            <a:avLst/>
          </a:prstGeom>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b="1" u="sng" dirty="0">
                <a:solidFill>
                  <a:sysClr val="windowText" lastClr="000000"/>
                </a:solidFill>
                <a:latin typeface="Garamond" panose="02020404030301010803" pitchFamily="18" charset="0"/>
              </a:rPr>
              <a:t>“Modern” Social Surveys:</a:t>
            </a:r>
          </a:p>
          <a:p>
            <a:pPr marL="228600" indent="-228600">
              <a:buFont typeface="Arial" panose="020B0604020202020204" pitchFamily="34" charset="0"/>
              <a:buChar char="•"/>
            </a:pPr>
            <a:r>
              <a:rPr lang="en-US" dirty="0">
                <a:solidFill>
                  <a:sysClr val="windowText" lastClr="000000"/>
                </a:solidFill>
                <a:latin typeface="Garamond" panose="02020404030301010803" pitchFamily="18" charset="0"/>
              </a:rPr>
              <a:t>Use of cell phone applications</a:t>
            </a:r>
          </a:p>
          <a:p>
            <a:pPr marL="228600" indent="-228600">
              <a:buFont typeface="Arial" panose="020B0604020202020204" pitchFamily="34" charset="0"/>
              <a:buChar char="•"/>
            </a:pPr>
            <a:r>
              <a:rPr lang="en-US" dirty="0">
                <a:solidFill>
                  <a:sysClr val="windowText" lastClr="000000"/>
                </a:solidFill>
                <a:latin typeface="Garamond" panose="02020404030301010803" pitchFamily="18" charset="0"/>
              </a:rPr>
              <a:t>Collection of different media:</a:t>
            </a:r>
          </a:p>
          <a:p>
            <a:pPr marL="685800" lvl="2" indent="-228600">
              <a:buFont typeface="Arial" panose="020B0604020202020204" pitchFamily="34" charset="0"/>
              <a:buChar char="•"/>
            </a:pPr>
            <a:r>
              <a:rPr lang="en-US" dirty="0">
                <a:solidFill>
                  <a:sysClr val="windowText" lastClr="000000"/>
                </a:solidFill>
                <a:latin typeface="Garamond" panose="02020404030301010803" pitchFamily="18" charset="0"/>
              </a:rPr>
              <a:t>Recorded interviews</a:t>
            </a:r>
          </a:p>
          <a:p>
            <a:pPr marL="685800" lvl="2" indent="-228600">
              <a:buFont typeface="Arial" panose="020B0604020202020204" pitchFamily="34" charset="0"/>
              <a:buChar char="•"/>
            </a:pPr>
            <a:r>
              <a:rPr lang="en-US" dirty="0">
                <a:solidFill>
                  <a:sysClr val="windowText" lastClr="000000"/>
                </a:solidFill>
                <a:latin typeface="Garamond" panose="02020404030301010803" pitchFamily="18" charset="0"/>
              </a:rPr>
              <a:t>Photographs and videos from local communities</a:t>
            </a:r>
          </a:p>
          <a:p>
            <a:pPr marL="228600" indent="-228600">
              <a:buFont typeface="Arial" panose="020B0604020202020204" pitchFamily="34" charset="0"/>
              <a:buChar char="•"/>
            </a:pPr>
            <a:r>
              <a:rPr lang="en-US" dirty="0">
                <a:solidFill>
                  <a:sysClr val="windowText" lastClr="000000"/>
                </a:solidFill>
                <a:latin typeface="Garamond" panose="02020404030301010803" pitchFamily="18" charset="0"/>
              </a:rPr>
              <a:t>Notification of abnormal conditions in real time</a:t>
            </a:r>
          </a:p>
        </p:txBody>
      </p:sp>
    </p:spTree>
    <p:extLst>
      <p:ext uri="{BB962C8B-B14F-4D97-AF65-F5344CB8AC3E}">
        <p14:creationId xmlns:p14="http://schemas.microsoft.com/office/powerpoint/2010/main" val="3584085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60035" y="4500997"/>
            <a:ext cx="1953002" cy="476442"/>
          </a:xfrm>
          <a:prstGeom prst="rect">
            <a:avLst/>
          </a:prstGeom>
        </p:spPr>
      </p:pic>
      <p:sp>
        <p:nvSpPr>
          <p:cNvPr id="16" name="TextBox 15"/>
          <p:cNvSpPr txBox="1"/>
          <p:nvPr/>
        </p:nvSpPr>
        <p:spPr>
          <a:xfrm>
            <a:off x="249898" y="4739218"/>
            <a:ext cx="4093442" cy="276999"/>
          </a:xfrm>
          <a:prstGeom prst="rect">
            <a:avLst/>
          </a:prstGeom>
          <a:noFill/>
        </p:spPr>
        <p:txBody>
          <a:bodyPr wrap="square" rtlCol="0">
            <a:spAutoFit/>
          </a:bodyPr>
          <a:lstStyle/>
          <a:p>
            <a:r>
              <a:rPr lang="en-AU" sz="1200" dirty="0">
                <a:solidFill>
                  <a:srgbClr val="1268BD"/>
                </a:solidFill>
              </a:rPr>
              <a:t>BRISBANE, AUSTRALIA |  18 - 20 SEPTEMBER 2017</a:t>
            </a:r>
          </a:p>
        </p:txBody>
      </p:sp>
      <p:pic>
        <p:nvPicPr>
          <p:cNvPr id="8" name="Picture 7" descr="RS17 ID long_blue.png"/>
          <p:cNvPicPr>
            <a:picLocks noChangeAspect="1"/>
          </p:cNvPicPr>
          <p:nvPr/>
        </p:nvPicPr>
        <p:blipFill>
          <a:blip r:embed="rId3" cstate="print"/>
          <a:stretch>
            <a:fillRect/>
          </a:stretch>
        </p:blipFill>
        <p:spPr>
          <a:xfrm>
            <a:off x="240276" y="137885"/>
            <a:ext cx="3062905" cy="662244"/>
          </a:xfrm>
          <a:prstGeom prst="rect">
            <a:avLst/>
          </a:prstGeom>
        </p:spPr>
      </p:pic>
      <p:cxnSp>
        <p:nvCxnSpPr>
          <p:cNvPr id="11" name="Straight Connector 10"/>
          <p:cNvCxnSpPr/>
          <p:nvPr/>
        </p:nvCxnSpPr>
        <p:spPr>
          <a:xfrm flipV="1">
            <a:off x="220762" y="834798"/>
            <a:ext cx="8564690" cy="2858"/>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246442" y="4739218"/>
            <a:ext cx="1284987" cy="276999"/>
          </a:xfrm>
          <a:prstGeom prst="rect">
            <a:avLst/>
          </a:prstGeom>
          <a:noFill/>
        </p:spPr>
        <p:txBody>
          <a:bodyPr wrap="square" rtlCol="0">
            <a:spAutoFit/>
          </a:bodyPr>
          <a:lstStyle/>
          <a:p>
            <a:r>
              <a:rPr lang="en-AU" sz="1200" dirty="0">
                <a:solidFill>
                  <a:srgbClr val="1268BD"/>
                </a:solidFill>
              </a:rPr>
              <a:t>MANAGED BY</a:t>
            </a:r>
          </a:p>
        </p:txBody>
      </p:sp>
      <p:pic>
        <p:nvPicPr>
          <p:cNvPr id="15" name="Picture 14">
            <a:extLst>
              <a:ext uri="{FF2B5EF4-FFF2-40B4-BE49-F238E27FC236}">
                <a16:creationId xmlns:a16="http://schemas.microsoft.com/office/drawing/2014/main" id="{808F8A9A-3E4D-40B1-98BF-C2358048D6E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981102" y="153408"/>
            <a:ext cx="731935" cy="631197"/>
          </a:xfrm>
          <a:prstGeom prst="ellipse">
            <a:avLst/>
          </a:prstGeom>
        </p:spPr>
      </p:pic>
      <p:pic>
        <p:nvPicPr>
          <p:cNvPr id="17" name="Picture 16" descr="A close up of a sign&#10;&#10;Description generated with high confidence">
            <a:extLst>
              <a:ext uri="{FF2B5EF4-FFF2-40B4-BE49-F238E27FC236}">
                <a16:creationId xmlns:a16="http://schemas.microsoft.com/office/drawing/2014/main" id="{63852475-54BB-4376-9694-B442F9E32687}"/>
              </a:ext>
            </a:extLst>
          </p:cNvPr>
          <p:cNvPicPr>
            <a:picLocks noChangeAspect="1"/>
          </p:cNvPicPr>
          <p:nvPr/>
        </p:nvPicPr>
        <p:blipFill rotWithShape="1">
          <a:blip r:embed="rId5">
            <a:extLst>
              <a:ext uri="{28A0092B-C50C-407E-A947-70E740481C1C}">
                <a14:useLocalDpi xmlns:a14="http://schemas.microsoft.com/office/drawing/2010/main" val="0"/>
              </a:ext>
            </a:extLst>
          </a:blip>
          <a:srcRect t="1" b="20498"/>
          <a:stretch/>
        </p:blipFill>
        <p:spPr>
          <a:xfrm>
            <a:off x="6028365" y="273063"/>
            <a:ext cx="1790016" cy="391886"/>
          </a:xfrm>
          <a:prstGeom prst="rect">
            <a:avLst/>
          </a:prstGeom>
        </p:spPr>
      </p:pic>
      <p:sp>
        <p:nvSpPr>
          <p:cNvPr id="10" name="TextBox 9">
            <a:extLst>
              <a:ext uri="{FF2B5EF4-FFF2-40B4-BE49-F238E27FC236}">
                <a16:creationId xmlns:a16="http://schemas.microsoft.com/office/drawing/2014/main" id="{8A3EF3DC-C6FB-418D-9864-AECA4882B20B}"/>
              </a:ext>
            </a:extLst>
          </p:cNvPr>
          <p:cNvSpPr txBox="1"/>
          <p:nvPr/>
        </p:nvSpPr>
        <p:spPr>
          <a:xfrm>
            <a:off x="167862" y="4182840"/>
            <a:ext cx="8545175" cy="261610"/>
          </a:xfrm>
          <a:prstGeom prst="rect">
            <a:avLst/>
          </a:prstGeom>
          <a:noFill/>
        </p:spPr>
        <p:txBody>
          <a:bodyPr wrap="square" rtlCol="0">
            <a:spAutoFit/>
          </a:bodyPr>
          <a:lstStyle/>
          <a:p>
            <a:pPr algn="r"/>
            <a:r>
              <a:rPr lang="en-US" sz="1100" dirty="0">
                <a:latin typeface="Garamond" panose="02020404030301010803" pitchFamily="18" charset="0"/>
              </a:rPr>
              <a:t>DEFINITIONS – WHY SOCIAL INDICATORS – </a:t>
            </a:r>
            <a:r>
              <a:rPr lang="en-US" sz="1100" b="1" dirty="0">
                <a:latin typeface="Garamond" panose="02020404030301010803" pitchFamily="18" charset="0"/>
              </a:rPr>
              <a:t>EXAMPLES</a:t>
            </a:r>
            <a:r>
              <a:rPr lang="en-US" sz="1100" dirty="0">
                <a:latin typeface="Garamond" panose="02020404030301010803" pitchFamily="18" charset="0"/>
              </a:rPr>
              <a:t> – MONITORING INTO MANAGEMENT</a:t>
            </a:r>
          </a:p>
        </p:txBody>
      </p:sp>
      <p:sp>
        <p:nvSpPr>
          <p:cNvPr id="12" name="Content Placeholder 14">
            <a:extLst>
              <a:ext uri="{FF2B5EF4-FFF2-40B4-BE49-F238E27FC236}">
                <a16:creationId xmlns:a16="http://schemas.microsoft.com/office/drawing/2014/main" id="{25A37F4A-8036-4029-9FEB-8B35EE386299}"/>
              </a:ext>
            </a:extLst>
          </p:cNvPr>
          <p:cNvSpPr txBox="1">
            <a:spLocks/>
          </p:cNvSpPr>
          <p:nvPr/>
        </p:nvSpPr>
        <p:spPr>
          <a:xfrm>
            <a:off x="249898" y="969978"/>
            <a:ext cx="5284993" cy="265811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000" b="1" u="sng" dirty="0">
                <a:latin typeface="Garamond" panose="02020404030301010803" pitchFamily="18" charset="0"/>
              </a:rPr>
              <a:t>Rio </a:t>
            </a:r>
            <a:r>
              <a:rPr lang="en-US" sz="2000" b="1" u="sng" dirty="0" err="1">
                <a:latin typeface="Garamond" panose="02020404030301010803" pitchFamily="18" charset="0"/>
              </a:rPr>
              <a:t>Patuca</a:t>
            </a:r>
            <a:r>
              <a:rPr lang="en-US" sz="2000" b="1" u="sng" dirty="0">
                <a:latin typeface="Garamond" panose="02020404030301010803" pitchFamily="18" charset="0"/>
              </a:rPr>
              <a:t> – Traditional Ecological Knowledge</a:t>
            </a:r>
          </a:p>
          <a:p>
            <a:pPr marL="228600" indent="-228600" algn="l">
              <a:buFont typeface="Arial" panose="020B0604020202020204" pitchFamily="34" charset="0"/>
              <a:buChar char="•"/>
            </a:pPr>
            <a:r>
              <a:rPr lang="en-US" sz="2000" dirty="0">
                <a:latin typeface="Garamond" panose="02020404030301010803" pitchFamily="18" charset="0"/>
              </a:rPr>
              <a:t>Interviewed local communities to understand how the river is important to fisheries, agriculture, and transportation</a:t>
            </a:r>
          </a:p>
          <a:p>
            <a:pPr marL="228600" indent="-228600" algn="l">
              <a:buFont typeface="Arial" panose="020B0604020202020204" pitchFamily="34" charset="0"/>
              <a:buChar char="•"/>
            </a:pPr>
            <a:r>
              <a:rPr lang="en-US" sz="2000" dirty="0">
                <a:latin typeface="Garamond" panose="02020404030301010803" pitchFamily="18" charset="0"/>
              </a:rPr>
              <a:t>Identified social objectives and integrated with hydrological and ecological objectives to create environmental flow recommendations</a:t>
            </a:r>
          </a:p>
          <a:p>
            <a:pPr algn="l">
              <a:buFontTx/>
              <a:buChar char="-"/>
            </a:pPr>
            <a:endParaRPr lang="en-US" sz="2000" dirty="0">
              <a:latin typeface="Garamond" panose="02020404030301010803" pitchFamily="18" charset="0"/>
            </a:endParaRPr>
          </a:p>
        </p:txBody>
      </p:sp>
      <p:sp>
        <p:nvSpPr>
          <p:cNvPr id="13" name="TextBox 12">
            <a:extLst>
              <a:ext uri="{FF2B5EF4-FFF2-40B4-BE49-F238E27FC236}">
                <a16:creationId xmlns:a16="http://schemas.microsoft.com/office/drawing/2014/main" id="{EF2F3AFC-5C96-4D1B-A6C3-ADEC8750FE57}"/>
              </a:ext>
            </a:extLst>
          </p:cNvPr>
          <p:cNvSpPr txBox="1"/>
          <p:nvPr/>
        </p:nvSpPr>
        <p:spPr>
          <a:xfrm>
            <a:off x="246075" y="3652750"/>
            <a:ext cx="3729051" cy="461665"/>
          </a:xfrm>
          <a:prstGeom prst="rect">
            <a:avLst/>
          </a:prstGeom>
          <a:noFill/>
        </p:spPr>
        <p:txBody>
          <a:bodyPr wrap="square" rtlCol="0">
            <a:spAutoFit/>
          </a:bodyPr>
          <a:lstStyle/>
          <a:p>
            <a:r>
              <a:rPr lang="en-US" sz="800" dirty="0" err="1">
                <a:latin typeface="Garamond" panose="02020404030301010803" pitchFamily="18" charset="0"/>
              </a:rPr>
              <a:t>Esselman</a:t>
            </a:r>
            <a:r>
              <a:rPr lang="en-US" sz="800" dirty="0">
                <a:latin typeface="Garamond" panose="02020404030301010803" pitchFamily="18" charset="0"/>
              </a:rPr>
              <a:t>, P. C., and J. J. Opperman. 2009. Overcoming information limitations for the prescription of an environmental flow regime for a Central American river. Ecology and Society 15(1): 6. [online] URL: http://www.ecologyandsociety.org/vol15/iss1/art6/</a:t>
            </a:r>
          </a:p>
        </p:txBody>
      </p:sp>
      <p:pic>
        <p:nvPicPr>
          <p:cNvPr id="19" name="Picture 18">
            <a:extLst>
              <a:ext uri="{FF2B5EF4-FFF2-40B4-BE49-F238E27FC236}">
                <a16:creationId xmlns:a16="http://schemas.microsoft.com/office/drawing/2014/main" id="{A280C2D0-D332-470A-9259-F320C0F77427}"/>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398605" y="1675624"/>
            <a:ext cx="2846447" cy="2084785"/>
          </a:xfrm>
          <a:prstGeom prst="rect">
            <a:avLst/>
          </a:prstGeom>
        </p:spPr>
      </p:pic>
      <p:pic>
        <p:nvPicPr>
          <p:cNvPr id="20" name="Picture 2" descr="Image result for nature conservancy logo">
            <a:extLst>
              <a:ext uri="{FF2B5EF4-FFF2-40B4-BE49-F238E27FC236}">
                <a16:creationId xmlns:a16="http://schemas.microsoft.com/office/drawing/2014/main" id="{833EBD6E-C416-462B-83B7-5A46B06973B3}"/>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5958564" y="831606"/>
            <a:ext cx="1929617" cy="932648"/>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EB3A38F2-2040-4EE4-A1DF-DB779ACDEEB9}"/>
              </a:ext>
            </a:extLst>
          </p:cNvPr>
          <p:cNvSpPr txBox="1"/>
          <p:nvPr/>
        </p:nvSpPr>
        <p:spPr>
          <a:xfrm>
            <a:off x="6906626" y="3774515"/>
            <a:ext cx="1321680" cy="218133"/>
          </a:xfrm>
          <a:prstGeom prst="rect">
            <a:avLst/>
          </a:prstGeom>
          <a:noFill/>
        </p:spPr>
        <p:txBody>
          <a:bodyPr wrap="square" rtlCol="0">
            <a:spAutoFit/>
          </a:bodyPr>
          <a:lstStyle/>
          <a:p>
            <a:pPr algn="r"/>
            <a:r>
              <a:rPr lang="en-US" sz="800" dirty="0">
                <a:latin typeface="Garamond" panose="02020404030301010803" pitchFamily="18" charset="0"/>
              </a:rPr>
              <a:t>Photo credit: J. Opperman</a:t>
            </a:r>
          </a:p>
        </p:txBody>
      </p:sp>
    </p:spTree>
    <p:extLst>
      <p:ext uri="{BB962C8B-B14F-4D97-AF65-F5344CB8AC3E}">
        <p14:creationId xmlns:p14="http://schemas.microsoft.com/office/powerpoint/2010/main" val="138720075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130</TotalTime>
  <Words>1023</Words>
  <Application>Microsoft Office PowerPoint</Application>
  <PresentationFormat>On-screen Show (16:9)</PresentationFormat>
  <Paragraphs>163</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Garamond</vt:lpstr>
      <vt:lpstr>Office Theme</vt:lpstr>
      <vt:lpstr>Incorporating social indicators in the monitoring and evaluation of environmental flows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Tanushree Rao</dc:creator>
  <cp:lastModifiedBy>Lauren Zielinski</cp:lastModifiedBy>
  <cp:revision>18</cp:revision>
  <dcterms:created xsi:type="dcterms:W3CDTF">2016-07-18T05:53:10Z</dcterms:created>
  <dcterms:modified xsi:type="dcterms:W3CDTF">2017-09-18T21:02:37Z</dcterms:modified>
</cp:coreProperties>
</file>