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66" r:id="rId4"/>
    <p:sldId id="261" r:id="rId5"/>
    <p:sldId id="264" r:id="rId6"/>
    <p:sldId id="256" r:id="rId7"/>
    <p:sldId id="258" r:id="rId8"/>
    <p:sldId id="268" r:id="rId9"/>
    <p:sldId id="265" r:id="rId10"/>
    <p:sldId id="263" r:id="rId11"/>
    <p:sldId id="259" r:id="rId12"/>
    <p:sldId id="267" r:id="rId13"/>
    <p:sldId id="260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24FC4D"/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9275" autoAdjust="0"/>
  </p:normalViewPr>
  <p:slideViewPr>
    <p:cSldViewPr snapToGrid="0" showGuides="1">
      <p:cViewPr varScale="1">
        <p:scale>
          <a:sx n="82" d="100"/>
          <a:sy n="82" d="100"/>
        </p:scale>
        <p:origin x="768" y="4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61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2269DC-6587-450B-B580-B6C560E17843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4F512B-279E-4843-BB4E-8DCE177B3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6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D41A-FFF4-4648-907C-75FBFA97923E}" type="datetimeFigureOut">
              <a:rPr lang="en-US" smtClean="0"/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4C061-F8F8-4DD9-8BDB-3D28ACC803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6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100 acre-feet 	12,000-27,500 $US</a:t>
            </a:r>
          </a:p>
          <a:p>
            <a:pPr lvl="1"/>
            <a:r>
              <a:rPr lang="en-US" sz="2000" dirty="0"/>
              <a:t>0.123 gigaliter 	15,080-34,560 $AUS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100 acre-feet 	200,000-600,000 $US</a:t>
            </a:r>
          </a:p>
          <a:p>
            <a:pPr lvl="1"/>
            <a:r>
              <a:rPr lang="en-US" sz="2000" dirty="0"/>
              <a:t>0.123 gigaliter 	251,319-753,958 $AUS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3600 AF annually</a:t>
            </a:r>
          </a:p>
          <a:p>
            <a:r>
              <a:rPr lang="en-US" dirty="0"/>
              <a:t>17075 AF permanently</a:t>
            </a:r>
          </a:p>
          <a:p>
            <a:r>
              <a:rPr lang="en-US" dirty="0"/>
              <a:t>20675 AF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6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9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7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desert, volcanic mountains </a:t>
            </a:r>
          </a:p>
          <a:p>
            <a:r>
              <a:rPr lang="en-US" dirty="0"/>
              <a:t>Snowpack, groundwater, springs</a:t>
            </a:r>
          </a:p>
          <a:p>
            <a:r>
              <a:rPr lang="en-US" dirty="0"/>
              <a:t>Streams variable to constant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0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desert, volcanic mountains </a:t>
            </a:r>
          </a:p>
          <a:p>
            <a:r>
              <a:rPr lang="en-US" dirty="0"/>
              <a:t>Snowpack, groundwater, springs</a:t>
            </a:r>
          </a:p>
          <a:p>
            <a:r>
              <a:rPr lang="en-US" dirty="0"/>
              <a:t>Streams variable to constant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1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Rapid growth,  no surface water availability</a:t>
            </a:r>
          </a:p>
          <a:p>
            <a:r>
              <a:rPr lang="en-US" dirty="0"/>
              <a:t>Groundwater development at pace to keep up with growth</a:t>
            </a:r>
          </a:p>
          <a:p>
            <a:r>
              <a:rPr lang="en-US" dirty="0"/>
              <a:t>Groundwater development = injury to protected streams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1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0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7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C061-F8F8-4DD9-8BDB-3D28ACC803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17/09/2017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schutesriver.org/" TargetMode="External"/><Relationship Id="rId5" Type="http://schemas.openxmlformats.org/officeDocument/2006/relationships/hyperlink" Target="mailto:gen@deschutesriver.or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gen@deschutesriver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8.jpeg"/><Relationship Id="rId4" Type="http://schemas.openxmlformats.org/officeDocument/2006/relationships/hyperlink" Target="mailto:gen@deschutesriver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511" y="1733233"/>
            <a:ext cx="8284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Ground-water Mitigation Banking: </a:t>
            </a:r>
          </a:p>
          <a:p>
            <a:pPr algn="ctr"/>
            <a:r>
              <a:rPr lang="en-US" sz="3600" dirty="0"/>
              <a:t>a Tool for Environmental Flow Restoration </a:t>
            </a:r>
          </a:p>
          <a:p>
            <a:pPr algn="ctr"/>
            <a:r>
              <a:rPr lang="en-US" sz="3600" dirty="0"/>
              <a:t>in the Deschutes Basin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53901" y="3780753"/>
            <a:ext cx="4498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Genevieve Hubert</a:t>
            </a:r>
          </a:p>
          <a:p>
            <a:pPr algn="ctr"/>
            <a:r>
              <a:rPr lang="en-US" dirty="0"/>
              <a:t>Deschutes River Conservancy</a:t>
            </a:r>
          </a:p>
          <a:p>
            <a:pPr algn="ctr"/>
            <a:r>
              <a:rPr lang="en-US" dirty="0"/>
              <a:t>Bend, Oregon, United States </a:t>
            </a:r>
          </a:p>
          <a:p>
            <a:pPr algn="ctr"/>
            <a:r>
              <a:rPr lang="en-US" dirty="0">
                <a:hlinkClick r:id="rId5"/>
              </a:rPr>
              <a:t>gen@deschutesriver.org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www.deschutesriver.org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 descr="S:\DRC\Communications\I. Logo and Graphics\5. New DRC Logo\DRC_Logo_for_Wor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587" y="196150"/>
            <a:ext cx="1196686" cy="81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44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62" y="1279225"/>
            <a:ext cx="5862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Cost</a:t>
            </a:r>
            <a:endParaRPr lang="en-US" dirty="0"/>
          </a:p>
          <a:p>
            <a:r>
              <a:rPr lang="en-US" sz="2000" dirty="0"/>
              <a:t>Program capped/limited by rate</a:t>
            </a:r>
          </a:p>
          <a:p>
            <a:r>
              <a:rPr lang="en-US" sz="2000" dirty="0"/>
              <a:t>Traded by volume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Flowchart: Off-page Connector 9"/>
          <p:cNvSpPr/>
          <p:nvPr/>
        </p:nvSpPr>
        <p:spPr>
          <a:xfrm>
            <a:off x="6102734" y="1213305"/>
            <a:ext cx="1846142" cy="1623527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Credit Need </a:t>
            </a:r>
          </a:p>
          <a:p>
            <a:pPr algn="ctr"/>
            <a:r>
              <a:rPr lang="en-US" dirty="0"/>
              <a:t>and Purchase</a:t>
            </a:r>
          </a:p>
          <a:p>
            <a:pPr algn="ctr"/>
            <a:r>
              <a:rPr lang="en-US" b="1" dirty="0">
                <a:solidFill>
                  <a:srgbClr val="24FC4D"/>
                </a:solidFill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a:rPr>
              <a:t>$$$</a:t>
            </a:r>
          </a:p>
        </p:txBody>
      </p:sp>
      <p:sp>
        <p:nvSpPr>
          <p:cNvPr id="15" name="Flowchart: Off-page Connector 14"/>
          <p:cNvSpPr/>
          <p:nvPr/>
        </p:nvSpPr>
        <p:spPr>
          <a:xfrm>
            <a:off x="6172471" y="2883420"/>
            <a:ext cx="1846142" cy="1623527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Bank or other Credit Broker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5179277" y="4563864"/>
            <a:ext cx="3805601" cy="2071934"/>
          </a:xfrm>
          <a:prstGeom prst="flowChartOffpage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Purchase water, pay fees,</a:t>
            </a:r>
          </a:p>
          <a:p>
            <a:pPr algn="ctr"/>
            <a:r>
              <a:rPr lang="en-US" dirty="0"/>
              <a:t>operate bank, complete projects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Water protected instream</a:t>
            </a:r>
          </a:p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790259" y="5377426"/>
            <a:ext cx="555949" cy="39687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813291" y="4044392"/>
            <a:ext cx="555949" cy="39687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6766797" y="2386227"/>
            <a:ext cx="555949" cy="39687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559783">
            <a:off x="8065121" y="3236387"/>
            <a:ext cx="88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</a:rPr>
              <a:t>credits</a:t>
            </a:r>
          </a:p>
        </p:txBody>
      </p:sp>
      <p:sp>
        <p:nvSpPr>
          <p:cNvPr id="22" name="Teardrop 21"/>
          <p:cNvSpPr/>
          <p:nvPr/>
        </p:nvSpPr>
        <p:spPr>
          <a:xfrm rot="18701009">
            <a:off x="6882247" y="6184407"/>
            <a:ext cx="399847" cy="403516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S:\DRC\Communications\I. Logo and Graphics\5. New DRC Logo\DRC_Logo_for_Wor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urved Up Arrow 20"/>
          <p:cNvSpPr/>
          <p:nvPr/>
        </p:nvSpPr>
        <p:spPr>
          <a:xfrm rot="16829558">
            <a:off x="7509540" y="2305715"/>
            <a:ext cx="1363952" cy="656197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559783">
            <a:off x="5425541" y="3360332"/>
            <a:ext cx="88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B53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</a:rPr>
              <a:t>$$$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41723">
            <a:off x="5565255" y="2058817"/>
            <a:ext cx="686797" cy="1322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52834">
            <a:off x="5431730" y="3658829"/>
            <a:ext cx="686797" cy="1322575"/>
          </a:xfrm>
          <a:prstGeom prst="rect">
            <a:avLst/>
          </a:prstGeom>
        </p:spPr>
      </p:pic>
      <p:sp>
        <p:nvSpPr>
          <p:cNvPr id="25" name="Curved Up Arrow 24"/>
          <p:cNvSpPr/>
          <p:nvPr/>
        </p:nvSpPr>
        <p:spPr>
          <a:xfrm rot="15044535">
            <a:off x="7877543" y="3897442"/>
            <a:ext cx="1310237" cy="678886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16" y="3026195"/>
            <a:ext cx="4519403" cy="1218823"/>
          </a:xfrm>
          <a:prstGeom prst="rect">
            <a:avLst/>
          </a:prstGeom>
        </p:spPr>
      </p:pic>
      <p:sp>
        <p:nvSpPr>
          <p:cNvPr id="31" name="Bent-Up Arrow 30"/>
          <p:cNvSpPr/>
          <p:nvPr/>
        </p:nvSpPr>
        <p:spPr>
          <a:xfrm rot="5400000">
            <a:off x="3640612" y="3862849"/>
            <a:ext cx="549146" cy="2042051"/>
          </a:xfrm>
          <a:prstGeom prst="bentUpArrow">
            <a:avLst>
              <a:gd name="adj1" fmla="val 25000"/>
              <a:gd name="adj2" fmla="val 18373"/>
              <a:gd name="adj3" fmla="val 25000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54230" y="4166773"/>
            <a:ext cx="72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6B531"/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09666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17345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40860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40860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110" y="1147009"/>
            <a:ext cx="82740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  <a:cs typeface="MV Boli" panose="02000500030200090000" pitchFamily="2" charset="0"/>
              </a:rPr>
              <a:t>Success?</a:t>
            </a:r>
            <a:endParaRPr lang="en-US" dirty="0"/>
          </a:p>
          <a:p>
            <a:r>
              <a:rPr lang="en-US" sz="2000" dirty="0"/>
              <a:t>Environmental flow protected: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sz="2000" dirty="0"/>
              <a:t>Accommodating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	Technical/flow analysis by state agency shows offset is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	Protecting scenic flows and instream water rights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13" y="4261983"/>
            <a:ext cx="2431499" cy="183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24" y="4261983"/>
            <a:ext cx="2734889" cy="1837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10" y="4261983"/>
            <a:ext cx="2756316" cy="1837544"/>
          </a:xfrm>
          <a:prstGeom prst="rect">
            <a:avLst/>
          </a:prstGeom>
        </p:spPr>
      </p:pic>
      <p:pic>
        <p:nvPicPr>
          <p:cNvPr id="15" name="Picture 14" descr="S:\DRC\Communications\I. Logo and Graphics\5. New DRC Logo\DRC_Logo_for_Wor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79139"/>
            <a:ext cx="1196686" cy="8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549" y="1987398"/>
            <a:ext cx="5287546" cy="11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337" y="6205347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40597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137977"/>
            <a:ext cx="3678090" cy="8765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78696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2029" y="1290223"/>
            <a:ext cx="66644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Lessons Learned</a:t>
            </a: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timing – consider functionality, might not be exact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restoration – ability to monitor and protect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options – types of projects for generating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restrictions – supply limitations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periodic review and ability to address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stakeholder input – add/modify/new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 restrictive for success?  Everyone happy (no)?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many flow restoration tools – Whychus Creek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99" y="4634642"/>
            <a:ext cx="3126907" cy="20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86" y="4634642"/>
            <a:ext cx="5621311" cy="2042912"/>
          </a:xfrm>
          <a:prstGeom prst="rect">
            <a:avLst/>
          </a:prstGeom>
        </p:spPr>
      </p:pic>
      <p:pic>
        <p:nvPicPr>
          <p:cNvPr id="15" name="Picture 14" descr="S:\DRC\Communications\I. Logo and Graphics\5. New DRC Logo\DRC_Logo_for_Wor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94795" y="5540352"/>
            <a:ext cx="2925254" cy="1015663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Genevieve Hubert</a:t>
            </a:r>
          </a:p>
          <a:p>
            <a:pPr algn="ctr"/>
            <a:r>
              <a:rPr lang="en-US" sz="2000" dirty="0">
                <a:hlinkClick r:id="rId7"/>
              </a:rPr>
              <a:t>gen@deschutesriver.org</a:t>
            </a:r>
            <a:endParaRPr lang="en-US" sz="2000" dirty="0"/>
          </a:p>
          <a:p>
            <a:pPr algn="ctr"/>
            <a:r>
              <a:rPr lang="en-US" sz="2000" dirty="0"/>
              <a:t>www.deschutesriver.org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9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337" y="6205347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40597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137977"/>
            <a:ext cx="3678090" cy="8765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78696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8086" y="2090583"/>
            <a:ext cx="2925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Genevieve Hubert</a:t>
            </a:r>
          </a:p>
          <a:p>
            <a:pPr algn="ctr"/>
            <a:r>
              <a:rPr lang="en-US" sz="2000" dirty="0">
                <a:hlinkClick r:id="rId4"/>
              </a:rPr>
              <a:t>gen@deschutesriver.org</a:t>
            </a:r>
            <a:endParaRPr lang="en-US" sz="2000" dirty="0"/>
          </a:p>
          <a:p>
            <a:pPr algn="ctr"/>
            <a:r>
              <a:rPr lang="en-US" sz="2000" dirty="0"/>
              <a:t>www.deschutesriver.org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305" y="1433753"/>
            <a:ext cx="3125095" cy="468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86" y="4079956"/>
            <a:ext cx="5621311" cy="2042912"/>
          </a:xfrm>
          <a:prstGeom prst="rect">
            <a:avLst/>
          </a:prstGeom>
        </p:spPr>
      </p:pic>
      <p:pic>
        <p:nvPicPr>
          <p:cNvPr id="15" name="Picture 14" descr="S:\DRC\Communications\I. Logo and Graphics\5. New DRC Logo\DRC_Logo_for_Wor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87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635" y="626243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720" y="6498542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63972" y="6498542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110" y="1180977"/>
            <a:ext cx="2774121" cy="4601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09" y="1951719"/>
            <a:ext cx="2508814" cy="3238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95" y="3570901"/>
            <a:ext cx="1319399" cy="1706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09968">
            <a:off x="2114119" y="3066883"/>
            <a:ext cx="5291458" cy="384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29243">
            <a:off x="2195958" y="4468227"/>
            <a:ext cx="4126408" cy="1443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5157" y="4647551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17,222 km</a:t>
            </a:r>
            <a:r>
              <a:rPr lang="en-US" baseline="30000" dirty="0"/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964" y="1234788"/>
            <a:ext cx="2094016" cy="1570513"/>
          </a:xfrm>
          <a:prstGeom prst="rect">
            <a:avLst/>
          </a:prstGeom>
        </p:spPr>
      </p:pic>
      <p:pic>
        <p:nvPicPr>
          <p:cNvPr id="18" name="Picture 17" descr="S:\DRC\Communications\I. Logo and Graphics\5. New DRC Logo\DRC_Logo_for_Wor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42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60" y="1637432"/>
            <a:ext cx="1982918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8" y="2892741"/>
            <a:ext cx="1042827" cy="1348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87" y="5030640"/>
            <a:ext cx="2534995" cy="1639101"/>
          </a:xfrm>
          <a:prstGeom prst="rect">
            <a:avLst/>
          </a:prstGeom>
        </p:spPr>
      </p:pic>
      <p:pic>
        <p:nvPicPr>
          <p:cNvPr id="18" name="Picture 17" descr="S:\DRC\Communications\I. Logo and Graphics\5. New DRC Logo\DRC_Logo_for_Word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116515" y="1317563"/>
            <a:ext cx="56029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What happened?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Rapid development -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Importance of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Growth &gt; Market &gt; 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Does it work?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024" y="5019355"/>
            <a:ext cx="3405247" cy="16503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478" y="5017124"/>
            <a:ext cx="2660137" cy="16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24" name="Picture 23" descr="S:\DRC\Communications\I. Logo and Graphics\5. New DRC Logo\DRC_Logo_for_Wor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3064"/>
            <a:ext cx="9135035" cy="57449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568" y="1229485"/>
            <a:ext cx="4459950" cy="550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What happened???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Early 1900s</a:t>
            </a:r>
            <a:r>
              <a:rPr lang="en-US" sz="2000"/>
              <a:t>, almost free </a:t>
            </a:r>
            <a:r>
              <a:rPr lang="en-US" sz="2000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 appropriated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1990s, continuous and rapid growth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 for remaining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Protected environmental flows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Impacts and interactions understood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Hold on new GW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Stakeholder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Framework to allow development AND improve flows</a:t>
            </a:r>
          </a:p>
        </p:txBody>
      </p:sp>
      <p:sp>
        <p:nvSpPr>
          <p:cNvPr id="5" name="Down Arrow 4"/>
          <p:cNvSpPr/>
          <p:nvPr/>
        </p:nvSpPr>
        <p:spPr>
          <a:xfrm>
            <a:off x="1686942" y="4399307"/>
            <a:ext cx="1048870" cy="573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690" y="2867592"/>
            <a:ext cx="1097375" cy="59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87381">
            <a:off x="3016522" y="4273122"/>
            <a:ext cx="123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Studies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Models</a:t>
            </a:r>
          </a:p>
        </p:txBody>
      </p:sp>
      <p:sp>
        <p:nvSpPr>
          <p:cNvPr id="15" name="TextBox 14"/>
          <p:cNvSpPr txBox="1"/>
          <p:nvPr/>
        </p:nvSpPr>
        <p:spPr>
          <a:xfrm rot="20887381">
            <a:off x="3066035" y="2772524"/>
            <a:ext cx="1239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Surface water?</a:t>
            </a:r>
          </a:p>
        </p:txBody>
      </p:sp>
    </p:spTree>
    <p:extLst>
      <p:ext uri="{BB962C8B-B14F-4D97-AF65-F5344CB8AC3E}">
        <p14:creationId xmlns:p14="http://schemas.microsoft.com/office/powerpoint/2010/main" val="234525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724" y="2976935"/>
            <a:ext cx="2341067" cy="34262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7" y="4638033"/>
            <a:ext cx="2824820" cy="2118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80419" y="1352023"/>
            <a:ext cx="2532184" cy="1899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49000">
            <a:off x="2729532" y="5504992"/>
            <a:ext cx="1736827" cy="3846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730" y="4010481"/>
            <a:ext cx="1658256" cy="8108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651" y="2747992"/>
            <a:ext cx="1879250" cy="13095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7650" y="1202831"/>
            <a:ext cx="52339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Adjudicated/closed basin 1910 and 1996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Extensively measured and actively regulated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Surface water – ground water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Prior appropriations                                    </a:t>
            </a:r>
            <a:r>
              <a:rPr lang="en-US" dirty="0"/>
              <a:t>protected senior &amp; instream water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Process for transferring water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216" y="4057548"/>
            <a:ext cx="1870468" cy="1175062"/>
          </a:xfrm>
          <a:prstGeom prst="rect">
            <a:avLst/>
          </a:prstGeom>
        </p:spPr>
      </p:pic>
      <p:pic>
        <p:nvPicPr>
          <p:cNvPr id="24" name="Picture 23" descr="S:\DRC\Communications\I. Logo and Graphics\5. New DRC Logo\DRC_Logo_for_Wor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24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122553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57703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47442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57702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029" y="4337713"/>
            <a:ext cx="2218544" cy="1714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5" y="4339525"/>
            <a:ext cx="2654370" cy="1709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060" y="4335094"/>
            <a:ext cx="2572231" cy="1717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399" y="4337713"/>
            <a:ext cx="1481630" cy="17140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660" y="4350592"/>
            <a:ext cx="1545891" cy="1717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6236" y="1142094"/>
            <a:ext cx="8109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Studies - Stakeholder Involvement</a:t>
            </a:r>
          </a:p>
          <a:p>
            <a:r>
              <a:rPr lang="en-US" sz="2400" b="1" dirty="0"/>
              <a:t>	3 goals </a:t>
            </a:r>
          </a:p>
        </p:txBody>
      </p:sp>
      <p:pic>
        <p:nvPicPr>
          <p:cNvPr id="17" name="Picture 16" descr="S:\DRC\Communications\I. Logo and Graphics\5. New DRC Logo\DRC_Logo_for_Word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420855" y="2177722"/>
            <a:ext cx="686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 wild &amp; scenic waterways &amp; instream water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Accommodate growth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flow restoration in over-allocated streams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8D5A9-D2A2-4CD4-A5A6-886A9C9C4FF6}"/>
              </a:ext>
            </a:extLst>
          </p:cNvPr>
          <p:cNvSpPr txBox="1"/>
          <p:nvPr/>
        </p:nvSpPr>
        <p:spPr>
          <a:xfrm>
            <a:off x="3692477" y="3470543"/>
            <a:ext cx="387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898" y="1944287"/>
            <a:ext cx="43696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Framework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Zones of Impact </a:t>
            </a:r>
          </a:p>
          <a:p>
            <a:r>
              <a:rPr lang="en-US" sz="2000" dirty="0"/>
              <a:t>	- new groundwater use - demand</a:t>
            </a:r>
          </a:p>
          <a:p>
            <a:r>
              <a:rPr lang="en-US" sz="2000" dirty="0"/>
              <a:t>	- instream flow projects -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Consumptive use determination</a:t>
            </a:r>
          </a:p>
          <a:p>
            <a:pPr lvl="1"/>
            <a:r>
              <a:rPr lang="en-US" sz="2000" dirty="0"/>
              <a:t>- credit need (demand)</a:t>
            </a:r>
          </a:p>
          <a:p>
            <a:pPr lvl="1"/>
            <a:r>
              <a:rPr lang="en-US" sz="2000" dirty="0"/>
              <a:t>- flow benefit (supply)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816" y="1756286"/>
            <a:ext cx="4782184" cy="3688109"/>
          </a:xfrm>
          <a:prstGeom prst="rect">
            <a:avLst/>
          </a:prstGeom>
        </p:spPr>
      </p:pic>
      <p:pic>
        <p:nvPicPr>
          <p:cNvPr id="12" name="Picture 11" descr="S:\DRC\Communications\I. Logo and Graphics\5. New DRC Logo\DRC_Logo_for_Wor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898" y="1603325"/>
            <a:ext cx="43696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Framework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Projects to create credits </a:t>
            </a:r>
          </a:p>
          <a:p>
            <a:pPr lvl="1"/>
            <a:r>
              <a:rPr lang="en-US" sz="2000" dirty="0"/>
              <a:t>- must protect flow instream</a:t>
            </a:r>
          </a:p>
          <a:p>
            <a:r>
              <a:rPr lang="en-US" sz="2000" dirty="0"/>
              <a:t>	- volumetric, 1 credit = 1 acre-foot 				or 1,233 cubic meters</a:t>
            </a:r>
          </a:p>
          <a:p>
            <a:r>
              <a:rPr lang="en-US" sz="2000" dirty="0"/>
              <a:t>	- timing? </a:t>
            </a:r>
          </a:p>
          <a:p>
            <a:r>
              <a:rPr lang="en-US" sz="2000" dirty="0"/>
              <a:t>			year-round pumping</a:t>
            </a:r>
          </a:p>
          <a:p>
            <a:r>
              <a:rPr lang="en-US" sz="2000" dirty="0"/>
              <a:t>			seasonal flow restoration</a:t>
            </a:r>
          </a:p>
        </p:txBody>
      </p:sp>
      <p:pic>
        <p:nvPicPr>
          <p:cNvPr id="12" name="Picture 11" descr="S:\DRC\Communications\I. Logo and Graphics\5. New DRC Logo\DRC_Logo_for_Wor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3DCECF-D796-4F57-8C3D-AA1A4FAF5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422" y="1603325"/>
            <a:ext cx="4272335" cy="32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102" y="1292915"/>
            <a:ext cx="37027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uxtable" panose="02000506000000020004" pitchFamily="2" charset="0"/>
              </a:rPr>
              <a:t>Framework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Groundwater Banks</a:t>
            </a:r>
          </a:p>
          <a:p>
            <a:pPr lvl="1"/>
            <a:r>
              <a:rPr lang="en-US" sz="2000" dirty="0"/>
              <a:t>- self funded</a:t>
            </a:r>
          </a:p>
          <a:p>
            <a:r>
              <a:rPr lang="en-US" sz="2000" dirty="0"/>
              <a:t>	- annual supply</a:t>
            </a:r>
          </a:p>
          <a:p>
            <a:r>
              <a:rPr lang="en-US" sz="2000" dirty="0"/>
              <a:t>	- permanent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 &amp; sunset</a:t>
            </a:r>
          </a:p>
          <a:p>
            <a:pPr lvl="1"/>
            <a:r>
              <a:rPr lang="en-US" sz="2000" dirty="0"/>
              <a:t>- 200 </a:t>
            </a:r>
            <a:r>
              <a:rPr lang="en-US" sz="2000" dirty="0" err="1"/>
              <a:t>cfs</a:t>
            </a:r>
            <a:r>
              <a:rPr lang="en-US" sz="2000" dirty="0"/>
              <a:t> or 5.66 m</a:t>
            </a:r>
            <a:r>
              <a:rPr lang="en-US" sz="2000" baseline="30000" dirty="0"/>
              <a:t>3</a:t>
            </a:r>
            <a:r>
              <a:rPr lang="en-US" sz="2000" dirty="0"/>
              <a:t>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Reporting and Review</a:t>
            </a:r>
          </a:p>
          <a:p>
            <a:pPr lvl="1"/>
            <a:r>
              <a:rPr lang="en-US" sz="2000" dirty="0"/>
              <a:t>- annual</a:t>
            </a:r>
          </a:p>
          <a:p>
            <a:pPr lvl="1"/>
            <a:r>
              <a:rPr lang="en-US" sz="2000" dirty="0"/>
              <a:t>- 5 year</a:t>
            </a:r>
          </a:p>
          <a:p>
            <a:pPr lvl="1"/>
            <a:r>
              <a:rPr lang="en-US" sz="2000" dirty="0"/>
              <a:t>- opportunities for stakeholder input</a:t>
            </a:r>
          </a:p>
        </p:txBody>
      </p:sp>
      <p:pic>
        <p:nvPicPr>
          <p:cNvPr id="12" name="Picture 11" descr="S:\DRC\Communications\I. Logo and Graphics\5. New DRC Logo\DRC_Logo_for_Wor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848" y="194637"/>
            <a:ext cx="1196686" cy="81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14" y="1077275"/>
            <a:ext cx="8571719" cy="1829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466710"/>
              </p:ext>
            </p:extLst>
          </p:nvPr>
        </p:nvGraphicFramePr>
        <p:xfrm>
          <a:off x="4081085" y="140001"/>
          <a:ext cx="4957981" cy="64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8" imgW="4663409" imgH="6034916" progId="AcroExch.Document.7">
                  <p:embed/>
                </p:oleObj>
              </mc:Choice>
              <mc:Fallback>
                <p:oleObj name="Acrobat Document" r:id="rId8" imgW="4663409" imgH="60349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1085" y="140001"/>
                        <a:ext cx="4957981" cy="64160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254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29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559</Words>
  <Application>Microsoft Office PowerPoint</Application>
  <PresentationFormat>On-screen Show (4:3)</PresentationFormat>
  <Paragraphs>190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Huxtable</vt:lpstr>
      <vt:lpstr>MV Boli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ConservationAlliance</cp:lastModifiedBy>
  <cp:revision>77</cp:revision>
  <cp:lastPrinted>2017-08-11T21:32:39Z</cp:lastPrinted>
  <dcterms:created xsi:type="dcterms:W3CDTF">2016-07-18T05:53:10Z</dcterms:created>
  <dcterms:modified xsi:type="dcterms:W3CDTF">2017-09-17T19:51:59Z</dcterms:modified>
</cp:coreProperties>
</file>