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72" r:id="rId2"/>
  </p:sldMasterIdLst>
  <p:notesMasterIdLst>
    <p:notesMasterId r:id="rId23"/>
  </p:notesMasterIdLst>
  <p:sldIdLst>
    <p:sldId id="257" r:id="rId3"/>
    <p:sldId id="276" r:id="rId4"/>
    <p:sldId id="279" r:id="rId5"/>
    <p:sldId id="258" r:id="rId6"/>
    <p:sldId id="296" r:id="rId7"/>
    <p:sldId id="256" r:id="rId8"/>
    <p:sldId id="278" r:id="rId9"/>
    <p:sldId id="281" r:id="rId10"/>
    <p:sldId id="283" r:id="rId11"/>
    <p:sldId id="286" r:id="rId12"/>
    <p:sldId id="284" r:id="rId13"/>
    <p:sldId id="289" r:id="rId14"/>
    <p:sldId id="298" r:id="rId15"/>
    <p:sldId id="290" r:id="rId16"/>
    <p:sldId id="285" r:id="rId17"/>
    <p:sldId id="292" r:id="rId18"/>
    <p:sldId id="261" r:id="rId19"/>
    <p:sldId id="294" r:id="rId20"/>
    <p:sldId id="295" r:id="rId21"/>
    <p:sldId id="293"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9FA"/>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0" autoAdjust="0"/>
    <p:restoredTop sz="95742" autoAdjust="0"/>
  </p:normalViewPr>
  <p:slideViewPr>
    <p:cSldViewPr snapToGrid="0" showGuides="1">
      <p:cViewPr varScale="1">
        <p:scale>
          <a:sx n="78" d="100"/>
          <a:sy n="78" d="100"/>
        </p:scale>
        <p:origin x="388" y="48"/>
      </p:cViewPr>
      <p:guideLst>
        <p:guide pos="2880"/>
        <p:guide orient="horz" pos="21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atasha\Desktop\TSID_analysi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Natasha\Desktop\aus_presentation_chart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atasha\Desktop\aus_presentation_charts.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Whychus Creek Exceedance Flows at Upper Gage</a:t>
            </a:r>
          </a:p>
          <a:p>
            <a:pPr>
              <a:defRPr/>
            </a:pPr>
            <a:r>
              <a:rPr lang="en-US"/>
              <a:t>(for period of record: 1963 - 2013)</a:t>
            </a:r>
          </a:p>
        </c:rich>
      </c:tx>
      <c:overlay val="1"/>
    </c:title>
    <c:autoTitleDeleted val="0"/>
    <c:plotArea>
      <c:layout>
        <c:manualLayout>
          <c:layoutTarget val="inner"/>
          <c:xMode val="edge"/>
          <c:yMode val="edge"/>
          <c:x val="8.3472199923600304E-2"/>
          <c:y val="0.12739400355699129"/>
          <c:w val="0.76580080348855017"/>
          <c:h val="0.81598466200956987"/>
        </c:manualLayout>
      </c:layout>
      <c:lineChart>
        <c:grouping val="standard"/>
        <c:varyColors val="0"/>
        <c:ser>
          <c:idx val="1"/>
          <c:order val="0"/>
          <c:tx>
            <c:v>50% (Normal)</c:v>
          </c:tx>
          <c:spPr>
            <a:ln>
              <a:solidFill>
                <a:schemeClr val="accent1"/>
              </a:solidFill>
            </a:ln>
          </c:spPr>
          <c:marker>
            <c:symbol val="none"/>
          </c:marker>
          <c:cat>
            <c:numRef>
              <c:f>'[TSID_analysis.xlsx]Daily Flows'!$B$97:$B$310</c:f>
              <c:numCache>
                <c:formatCode>m/d;@</c:formatCode>
                <c:ptCount val="214"/>
                <c:pt idx="0">
                  <c:v>42095</c:v>
                </c:pt>
                <c:pt idx="1">
                  <c:v>42096</c:v>
                </c:pt>
                <c:pt idx="2">
                  <c:v>42097</c:v>
                </c:pt>
                <c:pt idx="3">
                  <c:v>42098</c:v>
                </c:pt>
                <c:pt idx="4">
                  <c:v>42099</c:v>
                </c:pt>
                <c:pt idx="5">
                  <c:v>42100</c:v>
                </c:pt>
                <c:pt idx="6">
                  <c:v>42101</c:v>
                </c:pt>
                <c:pt idx="7">
                  <c:v>42102</c:v>
                </c:pt>
                <c:pt idx="8">
                  <c:v>42103</c:v>
                </c:pt>
                <c:pt idx="9">
                  <c:v>42104</c:v>
                </c:pt>
                <c:pt idx="10">
                  <c:v>42105</c:v>
                </c:pt>
                <c:pt idx="11">
                  <c:v>42106</c:v>
                </c:pt>
                <c:pt idx="12">
                  <c:v>42107</c:v>
                </c:pt>
                <c:pt idx="13">
                  <c:v>42108</c:v>
                </c:pt>
                <c:pt idx="14">
                  <c:v>42109</c:v>
                </c:pt>
                <c:pt idx="15">
                  <c:v>42110</c:v>
                </c:pt>
                <c:pt idx="16">
                  <c:v>42111</c:v>
                </c:pt>
                <c:pt idx="17">
                  <c:v>42112</c:v>
                </c:pt>
                <c:pt idx="18">
                  <c:v>42113</c:v>
                </c:pt>
                <c:pt idx="19">
                  <c:v>42114</c:v>
                </c:pt>
                <c:pt idx="20">
                  <c:v>42115</c:v>
                </c:pt>
                <c:pt idx="21">
                  <c:v>42116</c:v>
                </c:pt>
                <c:pt idx="22">
                  <c:v>42117</c:v>
                </c:pt>
                <c:pt idx="23">
                  <c:v>42118</c:v>
                </c:pt>
                <c:pt idx="24">
                  <c:v>42119</c:v>
                </c:pt>
                <c:pt idx="25">
                  <c:v>42120</c:v>
                </c:pt>
                <c:pt idx="26">
                  <c:v>42121</c:v>
                </c:pt>
                <c:pt idx="27">
                  <c:v>42122</c:v>
                </c:pt>
                <c:pt idx="28">
                  <c:v>42123</c:v>
                </c:pt>
                <c:pt idx="29">
                  <c:v>42124</c:v>
                </c:pt>
                <c:pt idx="30">
                  <c:v>42125</c:v>
                </c:pt>
                <c:pt idx="31">
                  <c:v>42126</c:v>
                </c:pt>
                <c:pt idx="32">
                  <c:v>42127</c:v>
                </c:pt>
                <c:pt idx="33">
                  <c:v>42128</c:v>
                </c:pt>
                <c:pt idx="34">
                  <c:v>42129</c:v>
                </c:pt>
                <c:pt idx="35">
                  <c:v>42130</c:v>
                </c:pt>
                <c:pt idx="36">
                  <c:v>42131</c:v>
                </c:pt>
                <c:pt idx="37">
                  <c:v>42132</c:v>
                </c:pt>
                <c:pt idx="38">
                  <c:v>42133</c:v>
                </c:pt>
                <c:pt idx="39">
                  <c:v>42134</c:v>
                </c:pt>
                <c:pt idx="40">
                  <c:v>42135</c:v>
                </c:pt>
                <c:pt idx="41">
                  <c:v>42136</c:v>
                </c:pt>
                <c:pt idx="42">
                  <c:v>42137</c:v>
                </c:pt>
                <c:pt idx="43">
                  <c:v>42138</c:v>
                </c:pt>
                <c:pt idx="44">
                  <c:v>42139</c:v>
                </c:pt>
                <c:pt idx="45">
                  <c:v>42140</c:v>
                </c:pt>
                <c:pt idx="46">
                  <c:v>42141</c:v>
                </c:pt>
                <c:pt idx="47">
                  <c:v>42142</c:v>
                </c:pt>
                <c:pt idx="48">
                  <c:v>42143</c:v>
                </c:pt>
                <c:pt idx="49">
                  <c:v>42144</c:v>
                </c:pt>
                <c:pt idx="50">
                  <c:v>42145</c:v>
                </c:pt>
                <c:pt idx="51">
                  <c:v>42146</c:v>
                </c:pt>
                <c:pt idx="52">
                  <c:v>42147</c:v>
                </c:pt>
                <c:pt idx="53">
                  <c:v>42148</c:v>
                </c:pt>
                <c:pt idx="54">
                  <c:v>42149</c:v>
                </c:pt>
                <c:pt idx="55">
                  <c:v>42150</c:v>
                </c:pt>
                <c:pt idx="56">
                  <c:v>42151</c:v>
                </c:pt>
                <c:pt idx="57">
                  <c:v>42152</c:v>
                </c:pt>
                <c:pt idx="58">
                  <c:v>42153</c:v>
                </c:pt>
                <c:pt idx="59">
                  <c:v>42154</c:v>
                </c:pt>
                <c:pt idx="60">
                  <c:v>42155</c:v>
                </c:pt>
                <c:pt idx="61">
                  <c:v>42156</c:v>
                </c:pt>
                <c:pt idx="62">
                  <c:v>42157</c:v>
                </c:pt>
                <c:pt idx="63">
                  <c:v>42158</c:v>
                </c:pt>
                <c:pt idx="64">
                  <c:v>42159</c:v>
                </c:pt>
                <c:pt idx="65">
                  <c:v>42160</c:v>
                </c:pt>
                <c:pt idx="66">
                  <c:v>42161</c:v>
                </c:pt>
                <c:pt idx="67">
                  <c:v>42162</c:v>
                </c:pt>
                <c:pt idx="68">
                  <c:v>42163</c:v>
                </c:pt>
                <c:pt idx="69">
                  <c:v>42164</c:v>
                </c:pt>
                <c:pt idx="70">
                  <c:v>42165</c:v>
                </c:pt>
                <c:pt idx="71">
                  <c:v>42166</c:v>
                </c:pt>
                <c:pt idx="72">
                  <c:v>42167</c:v>
                </c:pt>
                <c:pt idx="73">
                  <c:v>42168</c:v>
                </c:pt>
                <c:pt idx="74">
                  <c:v>42169</c:v>
                </c:pt>
                <c:pt idx="75">
                  <c:v>42170</c:v>
                </c:pt>
                <c:pt idx="76">
                  <c:v>42171</c:v>
                </c:pt>
                <c:pt idx="77">
                  <c:v>42172</c:v>
                </c:pt>
                <c:pt idx="78">
                  <c:v>42173</c:v>
                </c:pt>
                <c:pt idx="79">
                  <c:v>42174</c:v>
                </c:pt>
                <c:pt idx="80">
                  <c:v>42175</c:v>
                </c:pt>
                <c:pt idx="81">
                  <c:v>42176</c:v>
                </c:pt>
                <c:pt idx="82">
                  <c:v>42177</c:v>
                </c:pt>
                <c:pt idx="83">
                  <c:v>42178</c:v>
                </c:pt>
                <c:pt idx="84">
                  <c:v>42179</c:v>
                </c:pt>
                <c:pt idx="85">
                  <c:v>42180</c:v>
                </c:pt>
                <c:pt idx="86">
                  <c:v>42181</c:v>
                </c:pt>
                <c:pt idx="87">
                  <c:v>42182</c:v>
                </c:pt>
                <c:pt idx="88">
                  <c:v>42183</c:v>
                </c:pt>
                <c:pt idx="89">
                  <c:v>42184</c:v>
                </c:pt>
                <c:pt idx="90">
                  <c:v>42185</c:v>
                </c:pt>
                <c:pt idx="91">
                  <c:v>42186</c:v>
                </c:pt>
                <c:pt idx="92">
                  <c:v>42187</c:v>
                </c:pt>
                <c:pt idx="93">
                  <c:v>42188</c:v>
                </c:pt>
                <c:pt idx="94">
                  <c:v>42189</c:v>
                </c:pt>
                <c:pt idx="95">
                  <c:v>42190</c:v>
                </c:pt>
                <c:pt idx="96">
                  <c:v>42191</c:v>
                </c:pt>
                <c:pt idx="97">
                  <c:v>42192</c:v>
                </c:pt>
                <c:pt idx="98">
                  <c:v>42193</c:v>
                </c:pt>
                <c:pt idx="99">
                  <c:v>42194</c:v>
                </c:pt>
                <c:pt idx="100">
                  <c:v>42195</c:v>
                </c:pt>
                <c:pt idx="101">
                  <c:v>42196</c:v>
                </c:pt>
                <c:pt idx="102">
                  <c:v>42197</c:v>
                </c:pt>
                <c:pt idx="103">
                  <c:v>42198</c:v>
                </c:pt>
                <c:pt idx="104">
                  <c:v>42199</c:v>
                </c:pt>
                <c:pt idx="105">
                  <c:v>42200</c:v>
                </c:pt>
                <c:pt idx="106">
                  <c:v>42201</c:v>
                </c:pt>
                <c:pt idx="107">
                  <c:v>42202</c:v>
                </c:pt>
                <c:pt idx="108">
                  <c:v>42203</c:v>
                </c:pt>
                <c:pt idx="109">
                  <c:v>42204</c:v>
                </c:pt>
                <c:pt idx="110">
                  <c:v>42205</c:v>
                </c:pt>
                <c:pt idx="111">
                  <c:v>42206</c:v>
                </c:pt>
                <c:pt idx="112">
                  <c:v>42207</c:v>
                </c:pt>
                <c:pt idx="113">
                  <c:v>42208</c:v>
                </c:pt>
                <c:pt idx="114">
                  <c:v>42209</c:v>
                </c:pt>
                <c:pt idx="115">
                  <c:v>42210</c:v>
                </c:pt>
                <c:pt idx="116">
                  <c:v>42211</c:v>
                </c:pt>
                <c:pt idx="117">
                  <c:v>42212</c:v>
                </c:pt>
                <c:pt idx="118">
                  <c:v>42213</c:v>
                </c:pt>
                <c:pt idx="119">
                  <c:v>42214</c:v>
                </c:pt>
                <c:pt idx="120">
                  <c:v>42215</c:v>
                </c:pt>
                <c:pt idx="121">
                  <c:v>42216</c:v>
                </c:pt>
                <c:pt idx="122">
                  <c:v>42217</c:v>
                </c:pt>
                <c:pt idx="123">
                  <c:v>42218</c:v>
                </c:pt>
                <c:pt idx="124">
                  <c:v>42219</c:v>
                </c:pt>
                <c:pt idx="125">
                  <c:v>42220</c:v>
                </c:pt>
                <c:pt idx="126">
                  <c:v>42221</c:v>
                </c:pt>
                <c:pt idx="127">
                  <c:v>42222</c:v>
                </c:pt>
                <c:pt idx="128">
                  <c:v>42223</c:v>
                </c:pt>
                <c:pt idx="129">
                  <c:v>42224</c:v>
                </c:pt>
                <c:pt idx="130">
                  <c:v>42225</c:v>
                </c:pt>
                <c:pt idx="131">
                  <c:v>42226</c:v>
                </c:pt>
                <c:pt idx="132">
                  <c:v>42227</c:v>
                </c:pt>
                <c:pt idx="133">
                  <c:v>42228</c:v>
                </c:pt>
                <c:pt idx="134">
                  <c:v>42229</c:v>
                </c:pt>
                <c:pt idx="135">
                  <c:v>42230</c:v>
                </c:pt>
                <c:pt idx="136">
                  <c:v>42231</c:v>
                </c:pt>
                <c:pt idx="137">
                  <c:v>42232</c:v>
                </c:pt>
                <c:pt idx="138">
                  <c:v>42233</c:v>
                </c:pt>
                <c:pt idx="139">
                  <c:v>42234</c:v>
                </c:pt>
                <c:pt idx="140">
                  <c:v>42235</c:v>
                </c:pt>
                <c:pt idx="141">
                  <c:v>42236</c:v>
                </c:pt>
                <c:pt idx="142">
                  <c:v>42237</c:v>
                </c:pt>
                <c:pt idx="143">
                  <c:v>42238</c:v>
                </c:pt>
                <c:pt idx="144">
                  <c:v>42239</c:v>
                </c:pt>
                <c:pt idx="145">
                  <c:v>42240</c:v>
                </c:pt>
                <c:pt idx="146">
                  <c:v>42241</c:v>
                </c:pt>
                <c:pt idx="147">
                  <c:v>42242</c:v>
                </c:pt>
                <c:pt idx="148">
                  <c:v>42243</c:v>
                </c:pt>
                <c:pt idx="149">
                  <c:v>42244</c:v>
                </c:pt>
                <c:pt idx="150">
                  <c:v>42245</c:v>
                </c:pt>
                <c:pt idx="151">
                  <c:v>42246</c:v>
                </c:pt>
                <c:pt idx="152">
                  <c:v>42247</c:v>
                </c:pt>
                <c:pt idx="153">
                  <c:v>42248</c:v>
                </c:pt>
                <c:pt idx="154">
                  <c:v>42249</c:v>
                </c:pt>
                <c:pt idx="155">
                  <c:v>42250</c:v>
                </c:pt>
                <c:pt idx="156">
                  <c:v>42251</c:v>
                </c:pt>
                <c:pt idx="157">
                  <c:v>42252</c:v>
                </c:pt>
                <c:pt idx="158">
                  <c:v>42253</c:v>
                </c:pt>
                <c:pt idx="159">
                  <c:v>42254</c:v>
                </c:pt>
                <c:pt idx="160">
                  <c:v>42255</c:v>
                </c:pt>
                <c:pt idx="161">
                  <c:v>42256</c:v>
                </c:pt>
                <c:pt idx="162">
                  <c:v>42257</c:v>
                </c:pt>
                <c:pt idx="163">
                  <c:v>42258</c:v>
                </c:pt>
                <c:pt idx="164">
                  <c:v>42259</c:v>
                </c:pt>
                <c:pt idx="165">
                  <c:v>42260</c:v>
                </c:pt>
                <c:pt idx="166">
                  <c:v>42261</c:v>
                </c:pt>
                <c:pt idx="167">
                  <c:v>42262</c:v>
                </c:pt>
                <c:pt idx="168">
                  <c:v>42263</c:v>
                </c:pt>
                <c:pt idx="169">
                  <c:v>42264</c:v>
                </c:pt>
                <c:pt idx="170">
                  <c:v>42265</c:v>
                </c:pt>
                <c:pt idx="171">
                  <c:v>42266</c:v>
                </c:pt>
                <c:pt idx="172">
                  <c:v>42267</c:v>
                </c:pt>
                <c:pt idx="173">
                  <c:v>42268</c:v>
                </c:pt>
                <c:pt idx="174">
                  <c:v>42269</c:v>
                </c:pt>
                <c:pt idx="175">
                  <c:v>42270</c:v>
                </c:pt>
                <c:pt idx="176">
                  <c:v>42271</c:v>
                </c:pt>
                <c:pt idx="177">
                  <c:v>42272</c:v>
                </c:pt>
                <c:pt idx="178">
                  <c:v>42273</c:v>
                </c:pt>
                <c:pt idx="179">
                  <c:v>42274</c:v>
                </c:pt>
                <c:pt idx="180">
                  <c:v>42275</c:v>
                </c:pt>
                <c:pt idx="181">
                  <c:v>42276</c:v>
                </c:pt>
                <c:pt idx="182">
                  <c:v>42277</c:v>
                </c:pt>
                <c:pt idx="183">
                  <c:v>42278</c:v>
                </c:pt>
                <c:pt idx="184">
                  <c:v>42279</c:v>
                </c:pt>
                <c:pt idx="185">
                  <c:v>42280</c:v>
                </c:pt>
                <c:pt idx="186">
                  <c:v>42281</c:v>
                </c:pt>
                <c:pt idx="187">
                  <c:v>42282</c:v>
                </c:pt>
                <c:pt idx="188">
                  <c:v>42283</c:v>
                </c:pt>
                <c:pt idx="189">
                  <c:v>42284</c:v>
                </c:pt>
                <c:pt idx="190">
                  <c:v>42285</c:v>
                </c:pt>
                <c:pt idx="191">
                  <c:v>42286</c:v>
                </c:pt>
                <c:pt idx="192">
                  <c:v>42287</c:v>
                </c:pt>
                <c:pt idx="193">
                  <c:v>42288</c:v>
                </c:pt>
                <c:pt idx="194">
                  <c:v>42289</c:v>
                </c:pt>
                <c:pt idx="195">
                  <c:v>42290</c:v>
                </c:pt>
                <c:pt idx="196">
                  <c:v>42291</c:v>
                </c:pt>
                <c:pt idx="197">
                  <c:v>42292</c:v>
                </c:pt>
                <c:pt idx="198">
                  <c:v>42293</c:v>
                </c:pt>
                <c:pt idx="199">
                  <c:v>42294</c:v>
                </c:pt>
                <c:pt idx="200">
                  <c:v>42295</c:v>
                </c:pt>
                <c:pt idx="201">
                  <c:v>42296</c:v>
                </c:pt>
                <c:pt idx="202">
                  <c:v>42297</c:v>
                </c:pt>
                <c:pt idx="203">
                  <c:v>42298</c:v>
                </c:pt>
                <c:pt idx="204">
                  <c:v>42299</c:v>
                </c:pt>
                <c:pt idx="205">
                  <c:v>42300</c:v>
                </c:pt>
                <c:pt idx="206">
                  <c:v>42301</c:v>
                </c:pt>
                <c:pt idx="207">
                  <c:v>42302</c:v>
                </c:pt>
                <c:pt idx="208">
                  <c:v>42303</c:v>
                </c:pt>
                <c:pt idx="209">
                  <c:v>42304</c:v>
                </c:pt>
                <c:pt idx="210">
                  <c:v>42305</c:v>
                </c:pt>
                <c:pt idx="211">
                  <c:v>42306</c:v>
                </c:pt>
                <c:pt idx="212">
                  <c:v>42307</c:v>
                </c:pt>
                <c:pt idx="213">
                  <c:v>42308</c:v>
                </c:pt>
              </c:numCache>
            </c:numRef>
          </c:cat>
          <c:val>
            <c:numRef>
              <c:f>'[TSID_analysis.xlsx]Daily Flows'!$BC$97:$BC$310</c:f>
              <c:numCache>
                <c:formatCode>General</c:formatCode>
                <c:ptCount val="214"/>
                <c:pt idx="0">
                  <c:v>62</c:v>
                </c:pt>
                <c:pt idx="1">
                  <c:v>59</c:v>
                </c:pt>
                <c:pt idx="2">
                  <c:v>59</c:v>
                </c:pt>
                <c:pt idx="3">
                  <c:v>60</c:v>
                </c:pt>
                <c:pt idx="4">
                  <c:v>62</c:v>
                </c:pt>
                <c:pt idx="5">
                  <c:v>61</c:v>
                </c:pt>
                <c:pt idx="6">
                  <c:v>62</c:v>
                </c:pt>
                <c:pt idx="7">
                  <c:v>62</c:v>
                </c:pt>
                <c:pt idx="8">
                  <c:v>61</c:v>
                </c:pt>
                <c:pt idx="9">
                  <c:v>63</c:v>
                </c:pt>
                <c:pt idx="10">
                  <c:v>61</c:v>
                </c:pt>
                <c:pt idx="11">
                  <c:v>62</c:v>
                </c:pt>
                <c:pt idx="12">
                  <c:v>62</c:v>
                </c:pt>
                <c:pt idx="13">
                  <c:v>63</c:v>
                </c:pt>
                <c:pt idx="14">
                  <c:v>63</c:v>
                </c:pt>
                <c:pt idx="15">
                  <c:v>64</c:v>
                </c:pt>
                <c:pt idx="16">
                  <c:v>64</c:v>
                </c:pt>
                <c:pt idx="17">
                  <c:v>68</c:v>
                </c:pt>
                <c:pt idx="18">
                  <c:v>67</c:v>
                </c:pt>
                <c:pt idx="19">
                  <c:v>67</c:v>
                </c:pt>
                <c:pt idx="20">
                  <c:v>70</c:v>
                </c:pt>
                <c:pt idx="21">
                  <c:v>71</c:v>
                </c:pt>
                <c:pt idx="22">
                  <c:v>73</c:v>
                </c:pt>
                <c:pt idx="23">
                  <c:v>73</c:v>
                </c:pt>
                <c:pt idx="24">
                  <c:v>70</c:v>
                </c:pt>
                <c:pt idx="25">
                  <c:v>71</c:v>
                </c:pt>
                <c:pt idx="26">
                  <c:v>72</c:v>
                </c:pt>
                <c:pt idx="27">
                  <c:v>74</c:v>
                </c:pt>
                <c:pt idx="28">
                  <c:v>79</c:v>
                </c:pt>
                <c:pt idx="29">
                  <c:v>82</c:v>
                </c:pt>
                <c:pt idx="30">
                  <c:v>85</c:v>
                </c:pt>
                <c:pt idx="31">
                  <c:v>85</c:v>
                </c:pt>
                <c:pt idx="32">
                  <c:v>88</c:v>
                </c:pt>
                <c:pt idx="33">
                  <c:v>85</c:v>
                </c:pt>
                <c:pt idx="34">
                  <c:v>88</c:v>
                </c:pt>
                <c:pt idx="35">
                  <c:v>88</c:v>
                </c:pt>
                <c:pt idx="36">
                  <c:v>97</c:v>
                </c:pt>
                <c:pt idx="37">
                  <c:v>98</c:v>
                </c:pt>
                <c:pt idx="38">
                  <c:v>99</c:v>
                </c:pt>
                <c:pt idx="39">
                  <c:v>96</c:v>
                </c:pt>
                <c:pt idx="40">
                  <c:v>96</c:v>
                </c:pt>
                <c:pt idx="41">
                  <c:v>105</c:v>
                </c:pt>
                <c:pt idx="42">
                  <c:v>105</c:v>
                </c:pt>
                <c:pt idx="43">
                  <c:v>111</c:v>
                </c:pt>
                <c:pt idx="44">
                  <c:v>112</c:v>
                </c:pt>
                <c:pt idx="45">
                  <c:v>121</c:v>
                </c:pt>
                <c:pt idx="46">
                  <c:v>120</c:v>
                </c:pt>
                <c:pt idx="47">
                  <c:v>123</c:v>
                </c:pt>
                <c:pt idx="48">
                  <c:v>135</c:v>
                </c:pt>
                <c:pt idx="49">
                  <c:v>140</c:v>
                </c:pt>
                <c:pt idx="50">
                  <c:v>142</c:v>
                </c:pt>
                <c:pt idx="51">
                  <c:v>141</c:v>
                </c:pt>
                <c:pt idx="52">
                  <c:v>152</c:v>
                </c:pt>
                <c:pt idx="53">
                  <c:v>153</c:v>
                </c:pt>
                <c:pt idx="54">
                  <c:v>150</c:v>
                </c:pt>
                <c:pt idx="55">
                  <c:v>151</c:v>
                </c:pt>
                <c:pt idx="56">
                  <c:v>167</c:v>
                </c:pt>
                <c:pt idx="57">
                  <c:v>161</c:v>
                </c:pt>
                <c:pt idx="58">
                  <c:v>170</c:v>
                </c:pt>
                <c:pt idx="59">
                  <c:v>162</c:v>
                </c:pt>
                <c:pt idx="60">
                  <c:v>161</c:v>
                </c:pt>
                <c:pt idx="61">
                  <c:v>157</c:v>
                </c:pt>
                <c:pt idx="62">
                  <c:v>169</c:v>
                </c:pt>
                <c:pt idx="63">
                  <c:v>173</c:v>
                </c:pt>
                <c:pt idx="64">
                  <c:v>185</c:v>
                </c:pt>
                <c:pt idx="65">
                  <c:v>203</c:v>
                </c:pt>
                <c:pt idx="66">
                  <c:v>203</c:v>
                </c:pt>
                <c:pt idx="67">
                  <c:v>197</c:v>
                </c:pt>
                <c:pt idx="68">
                  <c:v>191</c:v>
                </c:pt>
                <c:pt idx="69">
                  <c:v>187</c:v>
                </c:pt>
                <c:pt idx="70">
                  <c:v>191</c:v>
                </c:pt>
                <c:pt idx="71">
                  <c:v>188</c:v>
                </c:pt>
                <c:pt idx="72">
                  <c:v>182</c:v>
                </c:pt>
                <c:pt idx="73">
                  <c:v>191</c:v>
                </c:pt>
                <c:pt idx="74">
                  <c:v>191</c:v>
                </c:pt>
                <c:pt idx="75">
                  <c:v>199</c:v>
                </c:pt>
                <c:pt idx="76">
                  <c:v>188</c:v>
                </c:pt>
                <c:pt idx="77">
                  <c:v>197</c:v>
                </c:pt>
                <c:pt idx="78">
                  <c:v>205</c:v>
                </c:pt>
                <c:pt idx="79">
                  <c:v>204</c:v>
                </c:pt>
                <c:pt idx="80">
                  <c:v>194</c:v>
                </c:pt>
                <c:pt idx="81">
                  <c:v>188</c:v>
                </c:pt>
                <c:pt idx="82">
                  <c:v>185</c:v>
                </c:pt>
                <c:pt idx="83">
                  <c:v>187</c:v>
                </c:pt>
                <c:pt idx="84">
                  <c:v>204</c:v>
                </c:pt>
                <c:pt idx="85">
                  <c:v>204</c:v>
                </c:pt>
                <c:pt idx="86">
                  <c:v>208</c:v>
                </c:pt>
                <c:pt idx="87">
                  <c:v>205</c:v>
                </c:pt>
                <c:pt idx="88">
                  <c:v>198</c:v>
                </c:pt>
                <c:pt idx="89">
                  <c:v>198</c:v>
                </c:pt>
                <c:pt idx="90">
                  <c:v>188</c:v>
                </c:pt>
                <c:pt idx="91">
                  <c:v>190</c:v>
                </c:pt>
                <c:pt idx="92">
                  <c:v>192</c:v>
                </c:pt>
                <c:pt idx="93">
                  <c:v>193</c:v>
                </c:pt>
                <c:pt idx="94">
                  <c:v>193</c:v>
                </c:pt>
                <c:pt idx="95">
                  <c:v>184</c:v>
                </c:pt>
                <c:pt idx="96">
                  <c:v>179</c:v>
                </c:pt>
                <c:pt idx="97">
                  <c:v>181</c:v>
                </c:pt>
                <c:pt idx="98">
                  <c:v>170</c:v>
                </c:pt>
                <c:pt idx="99">
                  <c:v>169</c:v>
                </c:pt>
                <c:pt idx="100">
                  <c:v>168</c:v>
                </c:pt>
                <c:pt idx="101">
                  <c:v>171</c:v>
                </c:pt>
                <c:pt idx="102">
                  <c:v>168</c:v>
                </c:pt>
                <c:pt idx="103">
                  <c:v>166</c:v>
                </c:pt>
                <c:pt idx="104">
                  <c:v>167</c:v>
                </c:pt>
                <c:pt idx="105">
                  <c:v>164</c:v>
                </c:pt>
                <c:pt idx="106">
                  <c:v>162</c:v>
                </c:pt>
                <c:pt idx="107">
                  <c:v>155</c:v>
                </c:pt>
                <c:pt idx="108">
                  <c:v>152</c:v>
                </c:pt>
                <c:pt idx="109">
                  <c:v>147</c:v>
                </c:pt>
                <c:pt idx="110">
                  <c:v>145</c:v>
                </c:pt>
                <c:pt idx="111">
                  <c:v>145</c:v>
                </c:pt>
                <c:pt idx="112">
                  <c:v>148</c:v>
                </c:pt>
                <c:pt idx="113">
                  <c:v>149</c:v>
                </c:pt>
                <c:pt idx="114">
                  <c:v>145</c:v>
                </c:pt>
                <c:pt idx="115">
                  <c:v>139</c:v>
                </c:pt>
                <c:pt idx="116">
                  <c:v>139</c:v>
                </c:pt>
                <c:pt idx="117">
                  <c:v>140</c:v>
                </c:pt>
                <c:pt idx="118">
                  <c:v>134</c:v>
                </c:pt>
                <c:pt idx="119">
                  <c:v>134</c:v>
                </c:pt>
                <c:pt idx="120">
                  <c:v>130</c:v>
                </c:pt>
                <c:pt idx="121">
                  <c:v>127</c:v>
                </c:pt>
                <c:pt idx="122">
                  <c:v>121</c:v>
                </c:pt>
                <c:pt idx="123">
                  <c:v>123</c:v>
                </c:pt>
                <c:pt idx="124">
                  <c:v>119</c:v>
                </c:pt>
                <c:pt idx="125">
                  <c:v>119</c:v>
                </c:pt>
                <c:pt idx="126">
                  <c:v>119</c:v>
                </c:pt>
                <c:pt idx="127">
                  <c:v>117</c:v>
                </c:pt>
                <c:pt idx="128">
                  <c:v>114</c:v>
                </c:pt>
                <c:pt idx="129">
                  <c:v>111</c:v>
                </c:pt>
                <c:pt idx="130">
                  <c:v>116</c:v>
                </c:pt>
                <c:pt idx="131">
                  <c:v>114</c:v>
                </c:pt>
                <c:pt idx="132">
                  <c:v>110</c:v>
                </c:pt>
                <c:pt idx="133">
                  <c:v>109</c:v>
                </c:pt>
                <c:pt idx="134">
                  <c:v>108</c:v>
                </c:pt>
                <c:pt idx="135">
                  <c:v>105</c:v>
                </c:pt>
                <c:pt idx="136">
                  <c:v>103</c:v>
                </c:pt>
                <c:pt idx="137">
                  <c:v>100</c:v>
                </c:pt>
                <c:pt idx="138">
                  <c:v>99</c:v>
                </c:pt>
                <c:pt idx="139">
                  <c:v>99</c:v>
                </c:pt>
                <c:pt idx="140">
                  <c:v>99</c:v>
                </c:pt>
                <c:pt idx="141">
                  <c:v>97</c:v>
                </c:pt>
                <c:pt idx="142">
                  <c:v>97</c:v>
                </c:pt>
                <c:pt idx="143">
                  <c:v>95</c:v>
                </c:pt>
                <c:pt idx="144">
                  <c:v>97</c:v>
                </c:pt>
                <c:pt idx="145">
                  <c:v>95</c:v>
                </c:pt>
                <c:pt idx="146">
                  <c:v>92</c:v>
                </c:pt>
                <c:pt idx="147">
                  <c:v>91</c:v>
                </c:pt>
                <c:pt idx="148">
                  <c:v>91</c:v>
                </c:pt>
                <c:pt idx="149">
                  <c:v>88</c:v>
                </c:pt>
                <c:pt idx="150">
                  <c:v>86</c:v>
                </c:pt>
                <c:pt idx="151">
                  <c:v>88</c:v>
                </c:pt>
                <c:pt idx="152">
                  <c:v>86</c:v>
                </c:pt>
                <c:pt idx="153">
                  <c:v>84</c:v>
                </c:pt>
                <c:pt idx="154">
                  <c:v>85</c:v>
                </c:pt>
                <c:pt idx="155">
                  <c:v>84</c:v>
                </c:pt>
                <c:pt idx="156">
                  <c:v>84</c:v>
                </c:pt>
                <c:pt idx="157">
                  <c:v>85</c:v>
                </c:pt>
                <c:pt idx="158">
                  <c:v>85</c:v>
                </c:pt>
                <c:pt idx="159">
                  <c:v>82</c:v>
                </c:pt>
                <c:pt idx="160">
                  <c:v>80</c:v>
                </c:pt>
                <c:pt idx="161">
                  <c:v>82</c:v>
                </c:pt>
                <c:pt idx="162">
                  <c:v>80</c:v>
                </c:pt>
                <c:pt idx="163">
                  <c:v>78</c:v>
                </c:pt>
                <c:pt idx="164">
                  <c:v>80</c:v>
                </c:pt>
                <c:pt idx="165">
                  <c:v>76</c:v>
                </c:pt>
                <c:pt idx="166">
                  <c:v>74</c:v>
                </c:pt>
                <c:pt idx="167">
                  <c:v>74</c:v>
                </c:pt>
                <c:pt idx="168">
                  <c:v>74</c:v>
                </c:pt>
                <c:pt idx="169">
                  <c:v>74</c:v>
                </c:pt>
                <c:pt idx="170">
                  <c:v>72</c:v>
                </c:pt>
                <c:pt idx="171">
                  <c:v>71</c:v>
                </c:pt>
                <c:pt idx="172">
                  <c:v>70</c:v>
                </c:pt>
                <c:pt idx="173">
                  <c:v>69</c:v>
                </c:pt>
                <c:pt idx="174">
                  <c:v>69</c:v>
                </c:pt>
                <c:pt idx="175">
                  <c:v>70</c:v>
                </c:pt>
                <c:pt idx="176">
                  <c:v>69</c:v>
                </c:pt>
                <c:pt idx="177">
                  <c:v>69</c:v>
                </c:pt>
                <c:pt idx="178">
                  <c:v>67</c:v>
                </c:pt>
                <c:pt idx="179">
                  <c:v>67</c:v>
                </c:pt>
                <c:pt idx="180">
                  <c:v>68</c:v>
                </c:pt>
                <c:pt idx="181">
                  <c:v>68</c:v>
                </c:pt>
                <c:pt idx="182">
                  <c:v>67</c:v>
                </c:pt>
                <c:pt idx="183">
                  <c:v>66</c:v>
                </c:pt>
                <c:pt idx="184">
                  <c:v>64</c:v>
                </c:pt>
                <c:pt idx="185">
                  <c:v>64</c:v>
                </c:pt>
                <c:pt idx="186">
                  <c:v>63</c:v>
                </c:pt>
                <c:pt idx="187">
                  <c:v>63</c:v>
                </c:pt>
                <c:pt idx="188">
                  <c:v>62</c:v>
                </c:pt>
                <c:pt idx="189">
                  <c:v>62</c:v>
                </c:pt>
                <c:pt idx="190">
                  <c:v>61</c:v>
                </c:pt>
                <c:pt idx="191">
                  <c:v>61</c:v>
                </c:pt>
                <c:pt idx="192">
                  <c:v>60</c:v>
                </c:pt>
                <c:pt idx="193">
                  <c:v>61</c:v>
                </c:pt>
                <c:pt idx="194">
                  <c:v>61</c:v>
                </c:pt>
                <c:pt idx="195">
                  <c:v>59</c:v>
                </c:pt>
                <c:pt idx="196">
                  <c:v>59</c:v>
                </c:pt>
                <c:pt idx="197">
                  <c:v>59</c:v>
                </c:pt>
                <c:pt idx="198">
                  <c:v>59</c:v>
                </c:pt>
                <c:pt idx="199">
                  <c:v>60</c:v>
                </c:pt>
                <c:pt idx="200">
                  <c:v>58</c:v>
                </c:pt>
                <c:pt idx="201">
                  <c:v>59</c:v>
                </c:pt>
                <c:pt idx="202">
                  <c:v>58</c:v>
                </c:pt>
                <c:pt idx="203">
                  <c:v>60</c:v>
                </c:pt>
                <c:pt idx="204">
                  <c:v>61</c:v>
                </c:pt>
                <c:pt idx="205">
                  <c:v>61</c:v>
                </c:pt>
                <c:pt idx="206">
                  <c:v>61</c:v>
                </c:pt>
                <c:pt idx="207">
                  <c:v>60</c:v>
                </c:pt>
                <c:pt idx="208">
                  <c:v>59</c:v>
                </c:pt>
                <c:pt idx="209">
                  <c:v>60</c:v>
                </c:pt>
                <c:pt idx="210">
                  <c:v>59</c:v>
                </c:pt>
                <c:pt idx="211">
                  <c:v>57</c:v>
                </c:pt>
                <c:pt idx="212">
                  <c:v>59</c:v>
                </c:pt>
                <c:pt idx="213">
                  <c:v>59</c:v>
                </c:pt>
              </c:numCache>
            </c:numRef>
          </c:val>
          <c:smooth val="0"/>
          <c:extLst>
            <c:ext xmlns:c16="http://schemas.microsoft.com/office/drawing/2014/chart" uri="{C3380CC4-5D6E-409C-BE32-E72D297353CC}">
              <c16:uniqueId val="{00000000-3ECC-4107-AD18-96301C388D6D}"/>
            </c:ext>
          </c:extLst>
        </c:ser>
        <c:ser>
          <c:idx val="2"/>
          <c:order val="1"/>
          <c:tx>
            <c:v>80% (Drought)</c:v>
          </c:tx>
          <c:marker>
            <c:symbol val="none"/>
          </c:marker>
          <c:cat>
            <c:numRef>
              <c:f>'[TSID_analysis.xlsx]Daily Flows'!$B$97:$B$310</c:f>
              <c:numCache>
                <c:formatCode>m/d;@</c:formatCode>
                <c:ptCount val="214"/>
                <c:pt idx="0">
                  <c:v>42095</c:v>
                </c:pt>
                <c:pt idx="1">
                  <c:v>42096</c:v>
                </c:pt>
                <c:pt idx="2">
                  <c:v>42097</c:v>
                </c:pt>
                <c:pt idx="3">
                  <c:v>42098</c:v>
                </c:pt>
                <c:pt idx="4">
                  <c:v>42099</c:v>
                </c:pt>
                <c:pt idx="5">
                  <c:v>42100</c:v>
                </c:pt>
                <c:pt idx="6">
                  <c:v>42101</c:v>
                </c:pt>
                <c:pt idx="7">
                  <c:v>42102</c:v>
                </c:pt>
                <c:pt idx="8">
                  <c:v>42103</c:v>
                </c:pt>
                <c:pt idx="9">
                  <c:v>42104</c:v>
                </c:pt>
                <c:pt idx="10">
                  <c:v>42105</c:v>
                </c:pt>
                <c:pt idx="11">
                  <c:v>42106</c:v>
                </c:pt>
                <c:pt idx="12">
                  <c:v>42107</c:v>
                </c:pt>
                <c:pt idx="13">
                  <c:v>42108</c:v>
                </c:pt>
                <c:pt idx="14">
                  <c:v>42109</c:v>
                </c:pt>
                <c:pt idx="15">
                  <c:v>42110</c:v>
                </c:pt>
                <c:pt idx="16">
                  <c:v>42111</c:v>
                </c:pt>
                <c:pt idx="17">
                  <c:v>42112</c:v>
                </c:pt>
                <c:pt idx="18">
                  <c:v>42113</c:v>
                </c:pt>
                <c:pt idx="19">
                  <c:v>42114</c:v>
                </c:pt>
                <c:pt idx="20">
                  <c:v>42115</c:v>
                </c:pt>
                <c:pt idx="21">
                  <c:v>42116</c:v>
                </c:pt>
                <c:pt idx="22">
                  <c:v>42117</c:v>
                </c:pt>
                <c:pt idx="23">
                  <c:v>42118</c:v>
                </c:pt>
                <c:pt idx="24">
                  <c:v>42119</c:v>
                </c:pt>
                <c:pt idx="25">
                  <c:v>42120</c:v>
                </c:pt>
                <c:pt idx="26">
                  <c:v>42121</c:v>
                </c:pt>
                <c:pt idx="27">
                  <c:v>42122</c:v>
                </c:pt>
                <c:pt idx="28">
                  <c:v>42123</c:v>
                </c:pt>
                <c:pt idx="29">
                  <c:v>42124</c:v>
                </c:pt>
                <c:pt idx="30">
                  <c:v>42125</c:v>
                </c:pt>
                <c:pt idx="31">
                  <c:v>42126</c:v>
                </c:pt>
                <c:pt idx="32">
                  <c:v>42127</c:v>
                </c:pt>
                <c:pt idx="33">
                  <c:v>42128</c:v>
                </c:pt>
                <c:pt idx="34">
                  <c:v>42129</c:v>
                </c:pt>
                <c:pt idx="35">
                  <c:v>42130</c:v>
                </c:pt>
                <c:pt idx="36">
                  <c:v>42131</c:v>
                </c:pt>
                <c:pt idx="37">
                  <c:v>42132</c:v>
                </c:pt>
                <c:pt idx="38">
                  <c:v>42133</c:v>
                </c:pt>
                <c:pt idx="39">
                  <c:v>42134</c:v>
                </c:pt>
                <c:pt idx="40">
                  <c:v>42135</c:v>
                </c:pt>
                <c:pt idx="41">
                  <c:v>42136</c:v>
                </c:pt>
                <c:pt idx="42">
                  <c:v>42137</c:v>
                </c:pt>
                <c:pt idx="43">
                  <c:v>42138</c:v>
                </c:pt>
                <c:pt idx="44">
                  <c:v>42139</c:v>
                </c:pt>
                <c:pt idx="45">
                  <c:v>42140</c:v>
                </c:pt>
                <c:pt idx="46">
                  <c:v>42141</c:v>
                </c:pt>
                <c:pt idx="47">
                  <c:v>42142</c:v>
                </c:pt>
                <c:pt idx="48">
                  <c:v>42143</c:v>
                </c:pt>
                <c:pt idx="49">
                  <c:v>42144</c:v>
                </c:pt>
                <c:pt idx="50">
                  <c:v>42145</c:v>
                </c:pt>
                <c:pt idx="51">
                  <c:v>42146</c:v>
                </c:pt>
                <c:pt idx="52">
                  <c:v>42147</c:v>
                </c:pt>
                <c:pt idx="53">
                  <c:v>42148</c:v>
                </c:pt>
                <c:pt idx="54">
                  <c:v>42149</c:v>
                </c:pt>
                <c:pt idx="55">
                  <c:v>42150</c:v>
                </c:pt>
                <c:pt idx="56">
                  <c:v>42151</c:v>
                </c:pt>
                <c:pt idx="57">
                  <c:v>42152</c:v>
                </c:pt>
                <c:pt idx="58">
                  <c:v>42153</c:v>
                </c:pt>
                <c:pt idx="59">
                  <c:v>42154</c:v>
                </c:pt>
                <c:pt idx="60">
                  <c:v>42155</c:v>
                </c:pt>
                <c:pt idx="61">
                  <c:v>42156</c:v>
                </c:pt>
                <c:pt idx="62">
                  <c:v>42157</c:v>
                </c:pt>
                <c:pt idx="63">
                  <c:v>42158</c:v>
                </c:pt>
                <c:pt idx="64">
                  <c:v>42159</c:v>
                </c:pt>
                <c:pt idx="65">
                  <c:v>42160</c:v>
                </c:pt>
                <c:pt idx="66">
                  <c:v>42161</c:v>
                </c:pt>
                <c:pt idx="67">
                  <c:v>42162</c:v>
                </c:pt>
                <c:pt idx="68">
                  <c:v>42163</c:v>
                </c:pt>
                <c:pt idx="69">
                  <c:v>42164</c:v>
                </c:pt>
                <c:pt idx="70">
                  <c:v>42165</c:v>
                </c:pt>
                <c:pt idx="71">
                  <c:v>42166</c:v>
                </c:pt>
                <c:pt idx="72">
                  <c:v>42167</c:v>
                </c:pt>
                <c:pt idx="73">
                  <c:v>42168</c:v>
                </c:pt>
                <c:pt idx="74">
                  <c:v>42169</c:v>
                </c:pt>
                <c:pt idx="75">
                  <c:v>42170</c:v>
                </c:pt>
                <c:pt idx="76">
                  <c:v>42171</c:v>
                </c:pt>
                <c:pt idx="77">
                  <c:v>42172</c:v>
                </c:pt>
                <c:pt idx="78">
                  <c:v>42173</c:v>
                </c:pt>
                <c:pt idx="79">
                  <c:v>42174</c:v>
                </c:pt>
                <c:pt idx="80">
                  <c:v>42175</c:v>
                </c:pt>
                <c:pt idx="81">
                  <c:v>42176</c:v>
                </c:pt>
                <c:pt idx="82">
                  <c:v>42177</c:v>
                </c:pt>
                <c:pt idx="83">
                  <c:v>42178</c:v>
                </c:pt>
                <c:pt idx="84">
                  <c:v>42179</c:v>
                </c:pt>
                <c:pt idx="85">
                  <c:v>42180</c:v>
                </c:pt>
                <c:pt idx="86">
                  <c:v>42181</c:v>
                </c:pt>
                <c:pt idx="87">
                  <c:v>42182</c:v>
                </c:pt>
                <c:pt idx="88">
                  <c:v>42183</c:v>
                </c:pt>
                <c:pt idx="89">
                  <c:v>42184</c:v>
                </c:pt>
                <c:pt idx="90">
                  <c:v>42185</c:v>
                </c:pt>
                <c:pt idx="91">
                  <c:v>42186</c:v>
                </c:pt>
                <c:pt idx="92">
                  <c:v>42187</c:v>
                </c:pt>
                <c:pt idx="93">
                  <c:v>42188</c:v>
                </c:pt>
                <c:pt idx="94">
                  <c:v>42189</c:v>
                </c:pt>
                <c:pt idx="95">
                  <c:v>42190</c:v>
                </c:pt>
                <c:pt idx="96">
                  <c:v>42191</c:v>
                </c:pt>
                <c:pt idx="97">
                  <c:v>42192</c:v>
                </c:pt>
                <c:pt idx="98">
                  <c:v>42193</c:v>
                </c:pt>
                <c:pt idx="99">
                  <c:v>42194</c:v>
                </c:pt>
                <c:pt idx="100">
                  <c:v>42195</c:v>
                </c:pt>
                <c:pt idx="101">
                  <c:v>42196</c:v>
                </c:pt>
                <c:pt idx="102">
                  <c:v>42197</c:v>
                </c:pt>
                <c:pt idx="103">
                  <c:v>42198</c:v>
                </c:pt>
                <c:pt idx="104">
                  <c:v>42199</c:v>
                </c:pt>
                <c:pt idx="105">
                  <c:v>42200</c:v>
                </c:pt>
                <c:pt idx="106">
                  <c:v>42201</c:v>
                </c:pt>
                <c:pt idx="107">
                  <c:v>42202</c:v>
                </c:pt>
                <c:pt idx="108">
                  <c:v>42203</c:v>
                </c:pt>
                <c:pt idx="109">
                  <c:v>42204</c:v>
                </c:pt>
                <c:pt idx="110">
                  <c:v>42205</c:v>
                </c:pt>
                <c:pt idx="111">
                  <c:v>42206</c:v>
                </c:pt>
                <c:pt idx="112">
                  <c:v>42207</c:v>
                </c:pt>
                <c:pt idx="113">
                  <c:v>42208</c:v>
                </c:pt>
                <c:pt idx="114">
                  <c:v>42209</c:v>
                </c:pt>
                <c:pt idx="115">
                  <c:v>42210</c:v>
                </c:pt>
                <c:pt idx="116">
                  <c:v>42211</c:v>
                </c:pt>
                <c:pt idx="117">
                  <c:v>42212</c:v>
                </c:pt>
                <c:pt idx="118">
                  <c:v>42213</c:v>
                </c:pt>
                <c:pt idx="119">
                  <c:v>42214</c:v>
                </c:pt>
                <c:pt idx="120">
                  <c:v>42215</c:v>
                </c:pt>
                <c:pt idx="121">
                  <c:v>42216</c:v>
                </c:pt>
                <c:pt idx="122">
                  <c:v>42217</c:v>
                </c:pt>
                <c:pt idx="123">
                  <c:v>42218</c:v>
                </c:pt>
                <c:pt idx="124">
                  <c:v>42219</c:v>
                </c:pt>
                <c:pt idx="125">
                  <c:v>42220</c:v>
                </c:pt>
                <c:pt idx="126">
                  <c:v>42221</c:v>
                </c:pt>
                <c:pt idx="127">
                  <c:v>42222</c:v>
                </c:pt>
                <c:pt idx="128">
                  <c:v>42223</c:v>
                </c:pt>
                <c:pt idx="129">
                  <c:v>42224</c:v>
                </c:pt>
                <c:pt idx="130">
                  <c:v>42225</c:v>
                </c:pt>
                <c:pt idx="131">
                  <c:v>42226</c:v>
                </c:pt>
                <c:pt idx="132">
                  <c:v>42227</c:v>
                </c:pt>
                <c:pt idx="133">
                  <c:v>42228</c:v>
                </c:pt>
                <c:pt idx="134">
                  <c:v>42229</c:v>
                </c:pt>
                <c:pt idx="135">
                  <c:v>42230</c:v>
                </c:pt>
                <c:pt idx="136">
                  <c:v>42231</c:v>
                </c:pt>
                <c:pt idx="137">
                  <c:v>42232</c:v>
                </c:pt>
                <c:pt idx="138">
                  <c:v>42233</c:v>
                </c:pt>
                <c:pt idx="139">
                  <c:v>42234</c:v>
                </c:pt>
                <c:pt idx="140">
                  <c:v>42235</c:v>
                </c:pt>
                <c:pt idx="141">
                  <c:v>42236</c:v>
                </c:pt>
                <c:pt idx="142">
                  <c:v>42237</c:v>
                </c:pt>
                <c:pt idx="143">
                  <c:v>42238</c:v>
                </c:pt>
                <c:pt idx="144">
                  <c:v>42239</c:v>
                </c:pt>
                <c:pt idx="145">
                  <c:v>42240</c:v>
                </c:pt>
                <c:pt idx="146">
                  <c:v>42241</c:v>
                </c:pt>
                <c:pt idx="147">
                  <c:v>42242</c:v>
                </c:pt>
                <c:pt idx="148">
                  <c:v>42243</c:v>
                </c:pt>
                <c:pt idx="149">
                  <c:v>42244</c:v>
                </c:pt>
                <c:pt idx="150">
                  <c:v>42245</c:v>
                </c:pt>
                <c:pt idx="151">
                  <c:v>42246</c:v>
                </c:pt>
                <c:pt idx="152">
                  <c:v>42247</c:v>
                </c:pt>
                <c:pt idx="153">
                  <c:v>42248</c:v>
                </c:pt>
                <c:pt idx="154">
                  <c:v>42249</c:v>
                </c:pt>
                <c:pt idx="155">
                  <c:v>42250</c:v>
                </c:pt>
                <c:pt idx="156">
                  <c:v>42251</c:v>
                </c:pt>
                <c:pt idx="157">
                  <c:v>42252</c:v>
                </c:pt>
                <c:pt idx="158">
                  <c:v>42253</c:v>
                </c:pt>
                <c:pt idx="159">
                  <c:v>42254</c:v>
                </c:pt>
                <c:pt idx="160">
                  <c:v>42255</c:v>
                </c:pt>
                <c:pt idx="161">
                  <c:v>42256</c:v>
                </c:pt>
                <c:pt idx="162">
                  <c:v>42257</c:v>
                </c:pt>
                <c:pt idx="163">
                  <c:v>42258</c:v>
                </c:pt>
                <c:pt idx="164">
                  <c:v>42259</c:v>
                </c:pt>
                <c:pt idx="165">
                  <c:v>42260</c:v>
                </c:pt>
                <c:pt idx="166">
                  <c:v>42261</c:v>
                </c:pt>
                <c:pt idx="167">
                  <c:v>42262</c:v>
                </c:pt>
                <c:pt idx="168">
                  <c:v>42263</c:v>
                </c:pt>
                <c:pt idx="169">
                  <c:v>42264</c:v>
                </c:pt>
                <c:pt idx="170">
                  <c:v>42265</c:v>
                </c:pt>
                <c:pt idx="171">
                  <c:v>42266</c:v>
                </c:pt>
                <c:pt idx="172">
                  <c:v>42267</c:v>
                </c:pt>
                <c:pt idx="173">
                  <c:v>42268</c:v>
                </c:pt>
                <c:pt idx="174">
                  <c:v>42269</c:v>
                </c:pt>
                <c:pt idx="175">
                  <c:v>42270</c:v>
                </c:pt>
                <c:pt idx="176">
                  <c:v>42271</c:v>
                </c:pt>
                <c:pt idx="177">
                  <c:v>42272</c:v>
                </c:pt>
                <c:pt idx="178">
                  <c:v>42273</c:v>
                </c:pt>
                <c:pt idx="179">
                  <c:v>42274</c:v>
                </c:pt>
                <c:pt idx="180">
                  <c:v>42275</c:v>
                </c:pt>
                <c:pt idx="181">
                  <c:v>42276</c:v>
                </c:pt>
                <c:pt idx="182">
                  <c:v>42277</c:v>
                </c:pt>
                <c:pt idx="183">
                  <c:v>42278</c:v>
                </c:pt>
                <c:pt idx="184">
                  <c:v>42279</c:v>
                </c:pt>
                <c:pt idx="185">
                  <c:v>42280</c:v>
                </c:pt>
                <c:pt idx="186">
                  <c:v>42281</c:v>
                </c:pt>
                <c:pt idx="187">
                  <c:v>42282</c:v>
                </c:pt>
                <c:pt idx="188">
                  <c:v>42283</c:v>
                </c:pt>
                <c:pt idx="189">
                  <c:v>42284</c:v>
                </c:pt>
                <c:pt idx="190">
                  <c:v>42285</c:v>
                </c:pt>
                <c:pt idx="191">
                  <c:v>42286</c:v>
                </c:pt>
                <c:pt idx="192">
                  <c:v>42287</c:v>
                </c:pt>
                <c:pt idx="193">
                  <c:v>42288</c:v>
                </c:pt>
                <c:pt idx="194">
                  <c:v>42289</c:v>
                </c:pt>
                <c:pt idx="195">
                  <c:v>42290</c:v>
                </c:pt>
                <c:pt idx="196">
                  <c:v>42291</c:v>
                </c:pt>
                <c:pt idx="197">
                  <c:v>42292</c:v>
                </c:pt>
                <c:pt idx="198">
                  <c:v>42293</c:v>
                </c:pt>
                <c:pt idx="199">
                  <c:v>42294</c:v>
                </c:pt>
                <c:pt idx="200">
                  <c:v>42295</c:v>
                </c:pt>
                <c:pt idx="201">
                  <c:v>42296</c:v>
                </c:pt>
                <c:pt idx="202">
                  <c:v>42297</c:v>
                </c:pt>
                <c:pt idx="203">
                  <c:v>42298</c:v>
                </c:pt>
                <c:pt idx="204">
                  <c:v>42299</c:v>
                </c:pt>
                <c:pt idx="205">
                  <c:v>42300</c:v>
                </c:pt>
                <c:pt idx="206">
                  <c:v>42301</c:v>
                </c:pt>
                <c:pt idx="207">
                  <c:v>42302</c:v>
                </c:pt>
                <c:pt idx="208">
                  <c:v>42303</c:v>
                </c:pt>
                <c:pt idx="209">
                  <c:v>42304</c:v>
                </c:pt>
                <c:pt idx="210">
                  <c:v>42305</c:v>
                </c:pt>
                <c:pt idx="211">
                  <c:v>42306</c:v>
                </c:pt>
                <c:pt idx="212">
                  <c:v>42307</c:v>
                </c:pt>
                <c:pt idx="213">
                  <c:v>42308</c:v>
                </c:pt>
              </c:numCache>
            </c:numRef>
          </c:cat>
          <c:val>
            <c:numRef>
              <c:f>'[TSID_analysis.xlsx]Daily Flows'!$BD$97:$BD$310</c:f>
              <c:numCache>
                <c:formatCode>General</c:formatCode>
                <c:ptCount val="214"/>
                <c:pt idx="0">
                  <c:v>50</c:v>
                </c:pt>
                <c:pt idx="1">
                  <c:v>51</c:v>
                </c:pt>
                <c:pt idx="2">
                  <c:v>50</c:v>
                </c:pt>
                <c:pt idx="3">
                  <c:v>50</c:v>
                </c:pt>
                <c:pt idx="4">
                  <c:v>51</c:v>
                </c:pt>
                <c:pt idx="5">
                  <c:v>52</c:v>
                </c:pt>
                <c:pt idx="6">
                  <c:v>50</c:v>
                </c:pt>
                <c:pt idx="7">
                  <c:v>52</c:v>
                </c:pt>
                <c:pt idx="8">
                  <c:v>52</c:v>
                </c:pt>
                <c:pt idx="9">
                  <c:v>51</c:v>
                </c:pt>
                <c:pt idx="10">
                  <c:v>52</c:v>
                </c:pt>
                <c:pt idx="11">
                  <c:v>53</c:v>
                </c:pt>
                <c:pt idx="12">
                  <c:v>55</c:v>
                </c:pt>
                <c:pt idx="13">
                  <c:v>55</c:v>
                </c:pt>
                <c:pt idx="14">
                  <c:v>54</c:v>
                </c:pt>
                <c:pt idx="15">
                  <c:v>55</c:v>
                </c:pt>
                <c:pt idx="16">
                  <c:v>56</c:v>
                </c:pt>
                <c:pt idx="17">
                  <c:v>54</c:v>
                </c:pt>
                <c:pt idx="18">
                  <c:v>54</c:v>
                </c:pt>
                <c:pt idx="19">
                  <c:v>53</c:v>
                </c:pt>
                <c:pt idx="20">
                  <c:v>54</c:v>
                </c:pt>
                <c:pt idx="21">
                  <c:v>55</c:v>
                </c:pt>
                <c:pt idx="22">
                  <c:v>55</c:v>
                </c:pt>
                <c:pt idx="23">
                  <c:v>56</c:v>
                </c:pt>
                <c:pt idx="24">
                  <c:v>57</c:v>
                </c:pt>
                <c:pt idx="25">
                  <c:v>59</c:v>
                </c:pt>
                <c:pt idx="26">
                  <c:v>61</c:v>
                </c:pt>
                <c:pt idx="27">
                  <c:v>61</c:v>
                </c:pt>
                <c:pt idx="28">
                  <c:v>60</c:v>
                </c:pt>
                <c:pt idx="29">
                  <c:v>64</c:v>
                </c:pt>
                <c:pt idx="30">
                  <c:v>65</c:v>
                </c:pt>
                <c:pt idx="31">
                  <c:v>64</c:v>
                </c:pt>
                <c:pt idx="32">
                  <c:v>67</c:v>
                </c:pt>
                <c:pt idx="33">
                  <c:v>65</c:v>
                </c:pt>
                <c:pt idx="34">
                  <c:v>68</c:v>
                </c:pt>
                <c:pt idx="35">
                  <c:v>67</c:v>
                </c:pt>
                <c:pt idx="36">
                  <c:v>68</c:v>
                </c:pt>
                <c:pt idx="37">
                  <c:v>72</c:v>
                </c:pt>
                <c:pt idx="38">
                  <c:v>74</c:v>
                </c:pt>
                <c:pt idx="39">
                  <c:v>72</c:v>
                </c:pt>
                <c:pt idx="40">
                  <c:v>71</c:v>
                </c:pt>
                <c:pt idx="41">
                  <c:v>72</c:v>
                </c:pt>
                <c:pt idx="42">
                  <c:v>78</c:v>
                </c:pt>
                <c:pt idx="43">
                  <c:v>81</c:v>
                </c:pt>
                <c:pt idx="44">
                  <c:v>81</c:v>
                </c:pt>
                <c:pt idx="45">
                  <c:v>90</c:v>
                </c:pt>
                <c:pt idx="46">
                  <c:v>95</c:v>
                </c:pt>
                <c:pt idx="47">
                  <c:v>98</c:v>
                </c:pt>
                <c:pt idx="48">
                  <c:v>101</c:v>
                </c:pt>
                <c:pt idx="49">
                  <c:v>107</c:v>
                </c:pt>
                <c:pt idx="50">
                  <c:v>113</c:v>
                </c:pt>
                <c:pt idx="51">
                  <c:v>114</c:v>
                </c:pt>
                <c:pt idx="52">
                  <c:v>110</c:v>
                </c:pt>
                <c:pt idx="53">
                  <c:v>112</c:v>
                </c:pt>
                <c:pt idx="54">
                  <c:v>117</c:v>
                </c:pt>
                <c:pt idx="55">
                  <c:v>110</c:v>
                </c:pt>
                <c:pt idx="56">
                  <c:v>116</c:v>
                </c:pt>
                <c:pt idx="57">
                  <c:v>118</c:v>
                </c:pt>
                <c:pt idx="58">
                  <c:v>125</c:v>
                </c:pt>
                <c:pt idx="59">
                  <c:v>121</c:v>
                </c:pt>
                <c:pt idx="60">
                  <c:v>118</c:v>
                </c:pt>
                <c:pt idx="61">
                  <c:v>126</c:v>
                </c:pt>
                <c:pt idx="62">
                  <c:v>127</c:v>
                </c:pt>
                <c:pt idx="63">
                  <c:v>127</c:v>
                </c:pt>
                <c:pt idx="64">
                  <c:v>129</c:v>
                </c:pt>
                <c:pt idx="65">
                  <c:v>140</c:v>
                </c:pt>
                <c:pt idx="66">
                  <c:v>153</c:v>
                </c:pt>
                <c:pt idx="67">
                  <c:v>145</c:v>
                </c:pt>
                <c:pt idx="68">
                  <c:v>140</c:v>
                </c:pt>
                <c:pt idx="69">
                  <c:v>145</c:v>
                </c:pt>
                <c:pt idx="70">
                  <c:v>148</c:v>
                </c:pt>
                <c:pt idx="71">
                  <c:v>148</c:v>
                </c:pt>
                <c:pt idx="72">
                  <c:v>149</c:v>
                </c:pt>
                <c:pt idx="73">
                  <c:v>143</c:v>
                </c:pt>
                <c:pt idx="74">
                  <c:v>130</c:v>
                </c:pt>
                <c:pt idx="75">
                  <c:v>129</c:v>
                </c:pt>
                <c:pt idx="76">
                  <c:v>138</c:v>
                </c:pt>
                <c:pt idx="77">
                  <c:v>143</c:v>
                </c:pt>
                <c:pt idx="78">
                  <c:v>141</c:v>
                </c:pt>
                <c:pt idx="79">
                  <c:v>142</c:v>
                </c:pt>
                <c:pt idx="80">
                  <c:v>146</c:v>
                </c:pt>
                <c:pt idx="81">
                  <c:v>137</c:v>
                </c:pt>
                <c:pt idx="82">
                  <c:v>143</c:v>
                </c:pt>
                <c:pt idx="83">
                  <c:v>140</c:v>
                </c:pt>
                <c:pt idx="84">
                  <c:v>136</c:v>
                </c:pt>
                <c:pt idx="85">
                  <c:v>144</c:v>
                </c:pt>
                <c:pt idx="86">
                  <c:v>145</c:v>
                </c:pt>
                <c:pt idx="87">
                  <c:v>146</c:v>
                </c:pt>
                <c:pt idx="88">
                  <c:v>159</c:v>
                </c:pt>
                <c:pt idx="89">
                  <c:v>148</c:v>
                </c:pt>
                <c:pt idx="90">
                  <c:v>150</c:v>
                </c:pt>
                <c:pt idx="91">
                  <c:v>142</c:v>
                </c:pt>
                <c:pt idx="92">
                  <c:v>141</c:v>
                </c:pt>
                <c:pt idx="93">
                  <c:v>134</c:v>
                </c:pt>
                <c:pt idx="94">
                  <c:v>139</c:v>
                </c:pt>
                <c:pt idx="95">
                  <c:v>138</c:v>
                </c:pt>
                <c:pt idx="96">
                  <c:v>140</c:v>
                </c:pt>
                <c:pt idx="97">
                  <c:v>140</c:v>
                </c:pt>
                <c:pt idx="98">
                  <c:v>132</c:v>
                </c:pt>
                <c:pt idx="99">
                  <c:v>135</c:v>
                </c:pt>
                <c:pt idx="100">
                  <c:v>142</c:v>
                </c:pt>
                <c:pt idx="101">
                  <c:v>135</c:v>
                </c:pt>
                <c:pt idx="102">
                  <c:v>130</c:v>
                </c:pt>
                <c:pt idx="103">
                  <c:v>138</c:v>
                </c:pt>
                <c:pt idx="104">
                  <c:v>135</c:v>
                </c:pt>
                <c:pt idx="105">
                  <c:v>132</c:v>
                </c:pt>
                <c:pt idx="106">
                  <c:v>125</c:v>
                </c:pt>
                <c:pt idx="107">
                  <c:v>125</c:v>
                </c:pt>
                <c:pt idx="108">
                  <c:v>128</c:v>
                </c:pt>
                <c:pt idx="109">
                  <c:v>122</c:v>
                </c:pt>
                <c:pt idx="110">
                  <c:v>125</c:v>
                </c:pt>
                <c:pt idx="111">
                  <c:v>121</c:v>
                </c:pt>
                <c:pt idx="112">
                  <c:v>121</c:v>
                </c:pt>
                <c:pt idx="113">
                  <c:v>115</c:v>
                </c:pt>
                <c:pt idx="114">
                  <c:v>114</c:v>
                </c:pt>
                <c:pt idx="115">
                  <c:v>107</c:v>
                </c:pt>
                <c:pt idx="116">
                  <c:v>105</c:v>
                </c:pt>
                <c:pt idx="117">
                  <c:v>105</c:v>
                </c:pt>
                <c:pt idx="118">
                  <c:v>102</c:v>
                </c:pt>
                <c:pt idx="119">
                  <c:v>102</c:v>
                </c:pt>
                <c:pt idx="120">
                  <c:v>100</c:v>
                </c:pt>
                <c:pt idx="121">
                  <c:v>102</c:v>
                </c:pt>
                <c:pt idx="122">
                  <c:v>101</c:v>
                </c:pt>
                <c:pt idx="123">
                  <c:v>98</c:v>
                </c:pt>
                <c:pt idx="124">
                  <c:v>97</c:v>
                </c:pt>
                <c:pt idx="125">
                  <c:v>92</c:v>
                </c:pt>
                <c:pt idx="126">
                  <c:v>92</c:v>
                </c:pt>
                <c:pt idx="127">
                  <c:v>95</c:v>
                </c:pt>
                <c:pt idx="128">
                  <c:v>92</c:v>
                </c:pt>
                <c:pt idx="129">
                  <c:v>89</c:v>
                </c:pt>
                <c:pt idx="130">
                  <c:v>90</c:v>
                </c:pt>
                <c:pt idx="131">
                  <c:v>93</c:v>
                </c:pt>
                <c:pt idx="132">
                  <c:v>90</c:v>
                </c:pt>
                <c:pt idx="133">
                  <c:v>89</c:v>
                </c:pt>
                <c:pt idx="134">
                  <c:v>90</c:v>
                </c:pt>
                <c:pt idx="135">
                  <c:v>88</c:v>
                </c:pt>
                <c:pt idx="136">
                  <c:v>88</c:v>
                </c:pt>
                <c:pt idx="137">
                  <c:v>85</c:v>
                </c:pt>
                <c:pt idx="138">
                  <c:v>84</c:v>
                </c:pt>
                <c:pt idx="139">
                  <c:v>82</c:v>
                </c:pt>
                <c:pt idx="140">
                  <c:v>82</c:v>
                </c:pt>
                <c:pt idx="141">
                  <c:v>81</c:v>
                </c:pt>
                <c:pt idx="142">
                  <c:v>78</c:v>
                </c:pt>
                <c:pt idx="143">
                  <c:v>78</c:v>
                </c:pt>
                <c:pt idx="144">
                  <c:v>77</c:v>
                </c:pt>
                <c:pt idx="145">
                  <c:v>78</c:v>
                </c:pt>
                <c:pt idx="146">
                  <c:v>75</c:v>
                </c:pt>
                <c:pt idx="147">
                  <c:v>73</c:v>
                </c:pt>
                <c:pt idx="148">
                  <c:v>73</c:v>
                </c:pt>
                <c:pt idx="149">
                  <c:v>73</c:v>
                </c:pt>
                <c:pt idx="150">
                  <c:v>78</c:v>
                </c:pt>
                <c:pt idx="151">
                  <c:v>76</c:v>
                </c:pt>
                <c:pt idx="152">
                  <c:v>73</c:v>
                </c:pt>
                <c:pt idx="153">
                  <c:v>74</c:v>
                </c:pt>
                <c:pt idx="154">
                  <c:v>70</c:v>
                </c:pt>
                <c:pt idx="155">
                  <c:v>70</c:v>
                </c:pt>
                <c:pt idx="156">
                  <c:v>68</c:v>
                </c:pt>
                <c:pt idx="157">
                  <c:v>69</c:v>
                </c:pt>
                <c:pt idx="158">
                  <c:v>68</c:v>
                </c:pt>
                <c:pt idx="159">
                  <c:v>69</c:v>
                </c:pt>
                <c:pt idx="160">
                  <c:v>66</c:v>
                </c:pt>
                <c:pt idx="161">
                  <c:v>65</c:v>
                </c:pt>
                <c:pt idx="162">
                  <c:v>65</c:v>
                </c:pt>
                <c:pt idx="163">
                  <c:v>66</c:v>
                </c:pt>
                <c:pt idx="164">
                  <c:v>65</c:v>
                </c:pt>
                <c:pt idx="165">
                  <c:v>65</c:v>
                </c:pt>
                <c:pt idx="166">
                  <c:v>64</c:v>
                </c:pt>
                <c:pt idx="167">
                  <c:v>64</c:v>
                </c:pt>
                <c:pt idx="168">
                  <c:v>64</c:v>
                </c:pt>
                <c:pt idx="169">
                  <c:v>62</c:v>
                </c:pt>
                <c:pt idx="170">
                  <c:v>61</c:v>
                </c:pt>
                <c:pt idx="171">
                  <c:v>62</c:v>
                </c:pt>
                <c:pt idx="172">
                  <c:v>61</c:v>
                </c:pt>
                <c:pt idx="173">
                  <c:v>60</c:v>
                </c:pt>
                <c:pt idx="174">
                  <c:v>60</c:v>
                </c:pt>
                <c:pt idx="175">
                  <c:v>60</c:v>
                </c:pt>
                <c:pt idx="176">
                  <c:v>60</c:v>
                </c:pt>
                <c:pt idx="177">
                  <c:v>61</c:v>
                </c:pt>
                <c:pt idx="178">
                  <c:v>60</c:v>
                </c:pt>
                <c:pt idx="179">
                  <c:v>59</c:v>
                </c:pt>
                <c:pt idx="180">
                  <c:v>59</c:v>
                </c:pt>
                <c:pt idx="181">
                  <c:v>57</c:v>
                </c:pt>
                <c:pt idx="182">
                  <c:v>58</c:v>
                </c:pt>
                <c:pt idx="183">
                  <c:v>55</c:v>
                </c:pt>
                <c:pt idx="184">
                  <c:v>58</c:v>
                </c:pt>
                <c:pt idx="185">
                  <c:v>54</c:v>
                </c:pt>
                <c:pt idx="186">
                  <c:v>54</c:v>
                </c:pt>
                <c:pt idx="187">
                  <c:v>54</c:v>
                </c:pt>
                <c:pt idx="188">
                  <c:v>54</c:v>
                </c:pt>
                <c:pt idx="189">
                  <c:v>54</c:v>
                </c:pt>
                <c:pt idx="190">
                  <c:v>54</c:v>
                </c:pt>
                <c:pt idx="191">
                  <c:v>53</c:v>
                </c:pt>
                <c:pt idx="192">
                  <c:v>51</c:v>
                </c:pt>
                <c:pt idx="193">
                  <c:v>52</c:v>
                </c:pt>
                <c:pt idx="194">
                  <c:v>52</c:v>
                </c:pt>
                <c:pt idx="195">
                  <c:v>51</c:v>
                </c:pt>
                <c:pt idx="196">
                  <c:v>51</c:v>
                </c:pt>
                <c:pt idx="197">
                  <c:v>51</c:v>
                </c:pt>
                <c:pt idx="198">
                  <c:v>49</c:v>
                </c:pt>
                <c:pt idx="199">
                  <c:v>49</c:v>
                </c:pt>
                <c:pt idx="200">
                  <c:v>49</c:v>
                </c:pt>
                <c:pt idx="201">
                  <c:v>48</c:v>
                </c:pt>
                <c:pt idx="202">
                  <c:v>49</c:v>
                </c:pt>
                <c:pt idx="203">
                  <c:v>49</c:v>
                </c:pt>
                <c:pt idx="204">
                  <c:v>48</c:v>
                </c:pt>
                <c:pt idx="205">
                  <c:v>50</c:v>
                </c:pt>
                <c:pt idx="206">
                  <c:v>50</c:v>
                </c:pt>
                <c:pt idx="207">
                  <c:v>49</c:v>
                </c:pt>
                <c:pt idx="208">
                  <c:v>50</c:v>
                </c:pt>
                <c:pt idx="209">
                  <c:v>49</c:v>
                </c:pt>
                <c:pt idx="210">
                  <c:v>49</c:v>
                </c:pt>
                <c:pt idx="211">
                  <c:v>47</c:v>
                </c:pt>
                <c:pt idx="212">
                  <c:v>47</c:v>
                </c:pt>
                <c:pt idx="213">
                  <c:v>48</c:v>
                </c:pt>
              </c:numCache>
            </c:numRef>
          </c:val>
          <c:smooth val="0"/>
          <c:extLst>
            <c:ext xmlns:c16="http://schemas.microsoft.com/office/drawing/2014/chart" uri="{C3380CC4-5D6E-409C-BE32-E72D297353CC}">
              <c16:uniqueId val="{00000001-3ECC-4107-AD18-96301C388D6D}"/>
            </c:ext>
          </c:extLst>
        </c:ser>
        <c:dLbls>
          <c:showLegendKey val="0"/>
          <c:showVal val="0"/>
          <c:showCatName val="0"/>
          <c:showSerName val="0"/>
          <c:showPercent val="0"/>
          <c:showBubbleSize val="0"/>
        </c:dLbls>
        <c:smooth val="0"/>
        <c:axId val="103782936"/>
        <c:axId val="103784112"/>
      </c:lineChart>
      <c:dateAx>
        <c:axId val="103782936"/>
        <c:scaling>
          <c:orientation val="minMax"/>
        </c:scaling>
        <c:delete val="0"/>
        <c:axPos val="b"/>
        <c:numFmt formatCode="m/d;@" sourceLinked="1"/>
        <c:majorTickMark val="out"/>
        <c:minorTickMark val="none"/>
        <c:tickLblPos val="nextTo"/>
        <c:txPr>
          <a:bodyPr/>
          <a:lstStyle/>
          <a:p>
            <a:pPr>
              <a:defRPr sz="1200" b="1"/>
            </a:pPr>
            <a:endParaRPr lang="en-US"/>
          </a:p>
        </c:txPr>
        <c:crossAx val="103784112"/>
        <c:crosses val="autoZero"/>
        <c:auto val="1"/>
        <c:lblOffset val="100"/>
        <c:baseTimeUnit val="days"/>
        <c:majorUnit val="1"/>
        <c:majorTimeUnit val="months"/>
        <c:minorUnit val="1"/>
        <c:minorTimeUnit val="months"/>
      </c:dateAx>
      <c:valAx>
        <c:axId val="103784112"/>
        <c:scaling>
          <c:orientation val="minMax"/>
        </c:scaling>
        <c:delete val="0"/>
        <c:axPos val="l"/>
        <c:majorGridlines/>
        <c:title>
          <c:tx>
            <c:rich>
              <a:bodyPr rot="-5400000" vert="horz"/>
              <a:lstStyle/>
              <a:p>
                <a:pPr>
                  <a:defRPr/>
                </a:pPr>
                <a:r>
                  <a:rPr lang="en-US" sz="1400"/>
                  <a:t>CFS</a:t>
                </a:r>
              </a:p>
            </c:rich>
          </c:tx>
          <c:overlay val="0"/>
        </c:title>
        <c:numFmt formatCode="General" sourceLinked="1"/>
        <c:majorTickMark val="out"/>
        <c:minorTickMark val="none"/>
        <c:tickLblPos val="nextTo"/>
        <c:txPr>
          <a:bodyPr/>
          <a:lstStyle/>
          <a:p>
            <a:pPr>
              <a:defRPr sz="1200" b="1"/>
            </a:pPr>
            <a:endParaRPr lang="en-US"/>
          </a:p>
        </c:txPr>
        <c:crossAx val="103782936"/>
        <c:crosses val="autoZero"/>
        <c:crossBetween val="between"/>
      </c:valAx>
      <c:spPr>
        <a:noFill/>
        <a:ln w="25400">
          <a:noFill/>
        </a:ln>
      </c:spPr>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ODFW Target</c:v>
                </c:pt>
              </c:strCache>
            </c:strRef>
          </c:tx>
          <c:spPr>
            <a:ln w="28575" cap="rnd">
              <a:solidFill>
                <a:schemeClr val="accent1"/>
              </a:solidFill>
              <a:round/>
            </a:ln>
            <a:effectLst/>
          </c:spPr>
          <c:marker>
            <c:symbol val="none"/>
          </c:marker>
          <c:cat>
            <c:numRef>
              <c:f>Sheet1!$A$2:$A$15</c:f>
              <c:numCache>
                <c:formatCode>d\-mmm</c:formatCode>
                <c:ptCount val="14"/>
                <c:pt idx="0">
                  <c:v>42826</c:v>
                </c:pt>
                <c:pt idx="1">
                  <c:v>42840</c:v>
                </c:pt>
                <c:pt idx="2">
                  <c:v>42856</c:v>
                </c:pt>
                <c:pt idx="3">
                  <c:v>42870</c:v>
                </c:pt>
                <c:pt idx="4">
                  <c:v>42886</c:v>
                </c:pt>
                <c:pt idx="5">
                  <c:v>42887</c:v>
                </c:pt>
                <c:pt idx="6">
                  <c:v>42901</c:v>
                </c:pt>
                <c:pt idx="7">
                  <c:v>42917</c:v>
                </c:pt>
                <c:pt idx="8">
                  <c:v>42931</c:v>
                </c:pt>
                <c:pt idx="9">
                  <c:v>42948</c:v>
                </c:pt>
                <c:pt idx="10">
                  <c:v>42962</c:v>
                </c:pt>
                <c:pt idx="11">
                  <c:v>42979</c:v>
                </c:pt>
                <c:pt idx="12">
                  <c:v>42993</c:v>
                </c:pt>
                <c:pt idx="13">
                  <c:v>43009</c:v>
                </c:pt>
              </c:numCache>
            </c:numRef>
          </c:cat>
          <c:val>
            <c:numRef>
              <c:f>Sheet1!$B$2:$B$15</c:f>
              <c:numCache>
                <c:formatCode>General</c:formatCode>
                <c:ptCount val="14"/>
                <c:pt idx="0">
                  <c:v>1.4</c:v>
                </c:pt>
                <c:pt idx="1">
                  <c:v>1.4</c:v>
                </c:pt>
                <c:pt idx="2">
                  <c:v>1.4</c:v>
                </c:pt>
                <c:pt idx="3">
                  <c:v>1.4</c:v>
                </c:pt>
                <c:pt idx="4">
                  <c:v>1.4</c:v>
                </c:pt>
                <c:pt idx="5">
                  <c:v>0.93</c:v>
                </c:pt>
                <c:pt idx="6">
                  <c:v>0.93</c:v>
                </c:pt>
                <c:pt idx="7">
                  <c:v>0.93</c:v>
                </c:pt>
                <c:pt idx="8">
                  <c:v>0.93</c:v>
                </c:pt>
                <c:pt idx="9">
                  <c:v>0.93</c:v>
                </c:pt>
                <c:pt idx="10">
                  <c:v>0.93</c:v>
                </c:pt>
                <c:pt idx="11">
                  <c:v>0.93</c:v>
                </c:pt>
                <c:pt idx="12">
                  <c:v>0.93</c:v>
                </c:pt>
                <c:pt idx="13">
                  <c:v>0.93</c:v>
                </c:pt>
              </c:numCache>
            </c:numRef>
          </c:val>
          <c:smooth val="0"/>
          <c:extLst>
            <c:ext xmlns:c16="http://schemas.microsoft.com/office/drawing/2014/chart" uri="{C3380CC4-5D6E-409C-BE32-E72D297353CC}">
              <c16:uniqueId val="{00000000-D0F8-41A0-906E-4035499FEDA3}"/>
            </c:ext>
          </c:extLst>
        </c:ser>
        <c:dLbls>
          <c:showLegendKey val="0"/>
          <c:showVal val="0"/>
          <c:showCatName val="0"/>
          <c:showSerName val="0"/>
          <c:showPercent val="0"/>
          <c:showBubbleSize val="0"/>
        </c:dLbls>
        <c:smooth val="0"/>
        <c:axId val="103783328"/>
        <c:axId val="103780584"/>
      </c:lineChart>
      <c:dateAx>
        <c:axId val="103783328"/>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780584"/>
        <c:crosses val="autoZero"/>
        <c:auto val="1"/>
        <c:lblOffset val="100"/>
        <c:baseTimeUnit val="days"/>
      </c:dateAx>
      <c:valAx>
        <c:axId val="103780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CMS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783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2016 Flow Targets &amp; Paper Protected Water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Sheet4!$A$2</c:f>
              <c:strCache>
                <c:ptCount val="1"/>
                <c:pt idx="0">
                  <c:v>Flow Target</c:v>
                </c:pt>
              </c:strCache>
            </c:strRef>
          </c:tx>
          <c:spPr>
            <a:solidFill>
              <a:schemeClr val="accent1"/>
            </a:solidFill>
            <a:ln>
              <a:noFill/>
            </a:ln>
            <a:effectLst/>
          </c:spPr>
          <c:invertIfNegative val="0"/>
          <c:cat>
            <c:strRef>
              <c:f>Sheet4!$B$1:$C$1</c:f>
              <c:strCache>
                <c:ptCount val="2"/>
                <c:pt idx="0">
                  <c:v>Whychus E-Flow</c:v>
                </c:pt>
                <c:pt idx="1">
                  <c:v>ODFW Flow Target</c:v>
                </c:pt>
              </c:strCache>
            </c:strRef>
          </c:cat>
          <c:val>
            <c:numRef>
              <c:f>Sheet4!$B$2:$C$2</c:f>
              <c:numCache>
                <c:formatCode>General</c:formatCode>
                <c:ptCount val="2"/>
                <c:pt idx="1">
                  <c:v>0.93400000000000005</c:v>
                </c:pt>
              </c:numCache>
            </c:numRef>
          </c:val>
          <c:extLst>
            <c:ext xmlns:c16="http://schemas.microsoft.com/office/drawing/2014/chart" uri="{C3380CC4-5D6E-409C-BE32-E72D297353CC}">
              <c16:uniqueId val="{00000000-3149-42DD-A093-0BF0AF9738E3}"/>
            </c:ext>
          </c:extLst>
        </c:ser>
        <c:ser>
          <c:idx val="1"/>
          <c:order val="1"/>
          <c:tx>
            <c:strRef>
              <c:f>Sheet4!$A$3</c:f>
              <c:strCache>
                <c:ptCount val="1"/>
                <c:pt idx="0">
                  <c:v>Conserved Water</c:v>
                </c:pt>
              </c:strCache>
            </c:strRef>
          </c:tx>
          <c:spPr>
            <a:solidFill>
              <a:schemeClr val="accent2"/>
            </a:solidFill>
            <a:ln>
              <a:noFill/>
            </a:ln>
            <a:effectLst/>
          </c:spPr>
          <c:invertIfNegative val="0"/>
          <c:cat>
            <c:strRef>
              <c:f>Sheet4!$B$1:$C$1</c:f>
              <c:strCache>
                <c:ptCount val="2"/>
                <c:pt idx="0">
                  <c:v>Whychus E-Flow</c:v>
                </c:pt>
                <c:pt idx="1">
                  <c:v>ODFW Flow Target</c:v>
                </c:pt>
              </c:strCache>
            </c:strRef>
          </c:cat>
          <c:val>
            <c:numRef>
              <c:f>Sheet4!$B$3:$C$3</c:f>
              <c:numCache>
                <c:formatCode>General</c:formatCode>
                <c:ptCount val="2"/>
                <c:pt idx="0">
                  <c:v>0.66</c:v>
                </c:pt>
              </c:numCache>
            </c:numRef>
          </c:val>
          <c:extLst>
            <c:ext xmlns:c16="http://schemas.microsoft.com/office/drawing/2014/chart" uri="{C3380CC4-5D6E-409C-BE32-E72D297353CC}">
              <c16:uniqueId val="{00000001-3149-42DD-A093-0BF0AF9738E3}"/>
            </c:ext>
          </c:extLst>
        </c:ser>
        <c:ser>
          <c:idx val="2"/>
          <c:order val="2"/>
          <c:tx>
            <c:strRef>
              <c:f>Sheet4!$A$4</c:f>
              <c:strCache>
                <c:ptCount val="1"/>
                <c:pt idx="0">
                  <c:v>Transfers</c:v>
                </c:pt>
              </c:strCache>
            </c:strRef>
          </c:tx>
          <c:spPr>
            <a:solidFill>
              <a:schemeClr val="accent3"/>
            </a:solidFill>
            <a:ln>
              <a:noFill/>
            </a:ln>
            <a:effectLst/>
          </c:spPr>
          <c:invertIfNegative val="0"/>
          <c:cat>
            <c:strRef>
              <c:f>Sheet4!$B$1:$C$1</c:f>
              <c:strCache>
                <c:ptCount val="2"/>
                <c:pt idx="0">
                  <c:v>Whychus E-Flow</c:v>
                </c:pt>
                <c:pt idx="1">
                  <c:v>ODFW Flow Target</c:v>
                </c:pt>
              </c:strCache>
            </c:strRef>
          </c:cat>
          <c:val>
            <c:numRef>
              <c:f>Sheet4!$B$4:$C$4</c:f>
              <c:numCache>
                <c:formatCode>General</c:formatCode>
                <c:ptCount val="2"/>
                <c:pt idx="0">
                  <c:v>0.13</c:v>
                </c:pt>
              </c:numCache>
            </c:numRef>
          </c:val>
          <c:extLst>
            <c:ext xmlns:c16="http://schemas.microsoft.com/office/drawing/2014/chart" uri="{C3380CC4-5D6E-409C-BE32-E72D297353CC}">
              <c16:uniqueId val="{00000002-3149-42DD-A093-0BF0AF9738E3}"/>
            </c:ext>
          </c:extLst>
        </c:ser>
        <c:ser>
          <c:idx val="3"/>
          <c:order val="3"/>
          <c:tx>
            <c:strRef>
              <c:f>Sheet4!$A$5</c:f>
              <c:strCache>
                <c:ptCount val="1"/>
                <c:pt idx="0">
                  <c:v>Leasing</c:v>
                </c:pt>
              </c:strCache>
            </c:strRef>
          </c:tx>
          <c:spPr>
            <a:solidFill>
              <a:schemeClr val="accent4"/>
            </a:solidFill>
            <a:ln>
              <a:noFill/>
            </a:ln>
            <a:effectLst/>
          </c:spPr>
          <c:invertIfNegative val="0"/>
          <c:cat>
            <c:strRef>
              <c:f>Sheet4!$B$1:$C$1</c:f>
              <c:strCache>
                <c:ptCount val="2"/>
                <c:pt idx="0">
                  <c:v>Whychus E-Flow</c:v>
                </c:pt>
                <c:pt idx="1">
                  <c:v>ODFW Flow Target</c:v>
                </c:pt>
              </c:strCache>
            </c:strRef>
          </c:cat>
          <c:val>
            <c:numRef>
              <c:f>Sheet4!$B$5:$C$5</c:f>
              <c:numCache>
                <c:formatCode>General</c:formatCode>
                <c:ptCount val="2"/>
                <c:pt idx="0">
                  <c:v>0.2137</c:v>
                </c:pt>
              </c:numCache>
            </c:numRef>
          </c:val>
          <c:extLst>
            <c:ext xmlns:c16="http://schemas.microsoft.com/office/drawing/2014/chart" uri="{C3380CC4-5D6E-409C-BE32-E72D297353CC}">
              <c16:uniqueId val="{00000003-3149-42DD-A093-0BF0AF9738E3}"/>
            </c:ext>
          </c:extLst>
        </c:ser>
        <c:dLbls>
          <c:showLegendKey val="0"/>
          <c:showVal val="0"/>
          <c:showCatName val="0"/>
          <c:showSerName val="0"/>
          <c:showPercent val="0"/>
          <c:showBubbleSize val="0"/>
        </c:dLbls>
        <c:gapWidth val="150"/>
        <c:overlap val="100"/>
        <c:axId val="103785288"/>
        <c:axId val="103780192"/>
      </c:barChart>
      <c:catAx>
        <c:axId val="103785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780192"/>
        <c:crosses val="autoZero"/>
        <c:auto val="1"/>
        <c:lblAlgn val="ctr"/>
        <c:lblOffset val="100"/>
        <c:noMultiLvlLbl val="0"/>
      </c:catAx>
      <c:valAx>
        <c:axId val="103780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CMS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785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Whychus Creek</a:t>
            </a:r>
            <a:r>
              <a:rPr lang="en-US" baseline="0"/>
              <a:t>: 2016 Streamflow, ODFW Target &amp; Paper Protected </a:t>
            </a:r>
            <a:endParaRPr lang="en-US"/>
          </a:p>
        </c:rich>
      </c:tx>
      <c:overlay val="0"/>
      <c:spPr>
        <a:noFill/>
        <a:ln>
          <a:noFill/>
        </a:ln>
        <a:effectLst/>
      </c:spPr>
    </c:title>
    <c:autoTitleDeleted val="0"/>
    <c:plotArea>
      <c:layout/>
      <c:lineChart>
        <c:grouping val="standard"/>
        <c:varyColors val="0"/>
        <c:ser>
          <c:idx val="0"/>
          <c:order val="0"/>
          <c:tx>
            <c:strRef>
              <c:f>'[Chart in Microsoft PowerPoint]Whychus Data'!$B$1</c:f>
              <c:strCache>
                <c:ptCount val="1"/>
                <c:pt idx="0">
                  <c:v>Flow at Sisters</c:v>
                </c:pt>
              </c:strCache>
            </c:strRef>
          </c:tx>
          <c:spPr>
            <a:ln w="28575" cap="rnd">
              <a:solidFill>
                <a:srgbClr val="0070C0"/>
              </a:solidFill>
              <a:round/>
            </a:ln>
            <a:effectLst/>
          </c:spPr>
          <c:marker>
            <c:symbol val="none"/>
          </c:marker>
          <c:cat>
            <c:numRef>
              <c:f>'[Chart in Microsoft PowerPoint]Whychus Data'!$A$2:$A$215</c:f>
              <c:numCache>
                <c:formatCode>m/d/yyyy</c:formatCode>
                <c:ptCount val="214"/>
                <c:pt idx="0">
                  <c:v>42461</c:v>
                </c:pt>
                <c:pt idx="1">
                  <c:v>42462</c:v>
                </c:pt>
                <c:pt idx="2">
                  <c:v>42463</c:v>
                </c:pt>
                <c:pt idx="3">
                  <c:v>42464</c:v>
                </c:pt>
                <c:pt idx="4">
                  <c:v>42465</c:v>
                </c:pt>
                <c:pt idx="5">
                  <c:v>42466</c:v>
                </c:pt>
                <c:pt idx="6">
                  <c:v>42467</c:v>
                </c:pt>
                <c:pt idx="7">
                  <c:v>42468</c:v>
                </c:pt>
                <c:pt idx="8">
                  <c:v>42469</c:v>
                </c:pt>
                <c:pt idx="9">
                  <c:v>42470</c:v>
                </c:pt>
                <c:pt idx="10">
                  <c:v>42471</c:v>
                </c:pt>
                <c:pt idx="11">
                  <c:v>42472</c:v>
                </c:pt>
                <c:pt idx="12">
                  <c:v>42473</c:v>
                </c:pt>
                <c:pt idx="13">
                  <c:v>42474</c:v>
                </c:pt>
                <c:pt idx="14">
                  <c:v>42475</c:v>
                </c:pt>
                <c:pt idx="15">
                  <c:v>42476</c:v>
                </c:pt>
                <c:pt idx="16">
                  <c:v>42477</c:v>
                </c:pt>
                <c:pt idx="17">
                  <c:v>42478</c:v>
                </c:pt>
                <c:pt idx="18">
                  <c:v>42479</c:v>
                </c:pt>
                <c:pt idx="19">
                  <c:v>42480</c:v>
                </c:pt>
                <c:pt idx="20">
                  <c:v>42481</c:v>
                </c:pt>
                <c:pt idx="21">
                  <c:v>42482</c:v>
                </c:pt>
                <c:pt idx="22">
                  <c:v>42483</c:v>
                </c:pt>
                <c:pt idx="23">
                  <c:v>42484</c:v>
                </c:pt>
                <c:pt idx="24">
                  <c:v>42485</c:v>
                </c:pt>
                <c:pt idx="25">
                  <c:v>42486</c:v>
                </c:pt>
                <c:pt idx="26">
                  <c:v>42487</c:v>
                </c:pt>
                <c:pt idx="27">
                  <c:v>42488</c:v>
                </c:pt>
                <c:pt idx="28">
                  <c:v>42489</c:v>
                </c:pt>
                <c:pt idx="29">
                  <c:v>42490</c:v>
                </c:pt>
                <c:pt idx="30">
                  <c:v>42491</c:v>
                </c:pt>
                <c:pt idx="31">
                  <c:v>42492</c:v>
                </c:pt>
                <c:pt idx="32">
                  <c:v>42493</c:v>
                </c:pt>
                <c:pt idx="33">
                  <c:v>42494</c:v>
                </c:pt>
                <c:pt idx="34">
                  <c:v>42495</c:v>
                </c:pt>
                <c:pt idx="35">
                  <c:v>42496</c:v>
                </c:pt>
                <c:pt idx="36">
                  <c:v>42497</c:v>
                </c:pt>
                <c:pt idx="37">
                  <c:v>42498</c:v>
                </c:pt>
                <c:pt idx="38">
                  <c:v>42499</c:v>
                </c:pt>
                <c:pt idx="39">
                  <c:v>42500</c:v>
                </c:pt>
                <c:pt idx="40">
                  <c:v>42501</c:v>
                </c:pt>
                <c:pt idx="41">
                  <c:v>42502</c:v>
                </c:pt>
                <c:pt idx="42">
                  <c:v>42503</c:v>
                </c:pt>
                <c:pt idx="43">
                  <c:v>42504</c:v>
                </c:pt>
                <c:pt idx="44">
                  <c:v>42505</c:v>
                </c:pt>
                <c:pt idx="45">
                  <c:v>42506</c:v>
                </c:pt>
                <c:pt idx="46">
                  <c:v>42507</c:v>
                </c:pt>
                <c:pt idx="47">
                  <c:v>42508</c:v>
                </c:pt>
                <c:pt idx="48">
                  <c:v>42509</c:v>
                </c:pt>
                <c:pt idx="49">
                  <c:v>42510</c:v>
                </c:pt>
                <c:pt idx="50">
                  <c:v>42511</c:v>
                </c:pt>
                <c:pt idx="51">
                  <c:v>42512</c:v>
                </c:pt>
                <c:pt idx="52">
                  <c:v>42513</c:v>
                </c:pt>
                <c:pt idx="53">
                  <c:v>42514</c:v>
                </c:pt>
                <c:pt idx="54">
                  <c:v>42515</c:v>
                </c:pt>
                <c:pt idx="55">
                  <c:v>42516</c:v>
                </c:pt>
                <c:pt idx="56">
                  <c:v>42517</c:v>
                </c:pt>
                <c:pt idx="57">
                  <c:v>42518</c:v>
                </c:pt>
                <c:pt idx="58">
                  <c:v>42519</c:v>
                </c:pt>
                <c:pt idx="59">
                  <c:v>42520</c:v>
                </c:pt>
                <c:pt idx="60">
                  <c:v>42521</c:v>
                </c:pt>
                <c:pt idx="61">
                  <c:v>42522</c:v>
                </c:pt>
                <c:pt idx="62">
                  <c:v>42523</c:v>
                </c:pt>
                <c:pt idx="63">
                  <c:v>42524</c:v>
                </c:pt>
                <c:pt idx="64">
                  <c:v>42525</c:v>
                </c:pt>
                <c:pt idx="65">
                  <c:v>42526</c:v>
                </c:pt>
                <c:pt idx="66">
                  <c:v>42527</c:v>
                </c:pt>
                <c:pt idx="67">
                  <c:v>42528</c:v>
                </c:pt>
                <c:pt idx="68">
                  <c:v>42529</c:v>
                </c:pt>
                <c:pt idx="69">
                  <c:v>42530</c:v>
                </c:pt>
                <c:pt idx="70">
                  <c:v>42531</c:v>
                </c:pt>
                <c:pt idx="71">
                  <c:v>42532</c:v>
                </c:pt>
                <c:pt idx="72">
                  <c:v>42533</c:v>
                </c:pt>
                <c:pt idx="73">
                  <c:v>42534</c:v>
                </c:pt>
                <c:pt idx="74">
                  <c:v>42535</c:v>
                </c:pt>
                <c:pt idx="75">
                  <c:v>42536</c:v>
                </c:pt>
                <c:pt idx="76">
                  <c:v>42537</c:v>
                </c:pt>
                <c:pt idx="77">
                  <c:v>42538</c:v>
                </c:pt>
                <c:pt idx="78">
                  <c:v>42539</c:v>
                </c:pt>
                <c:pt idx="79">
                  <c:v>42540</c:v>
                </c:pt>
                <c:pt idx="80">
                  <c:v>42541</c:v>
                </c:pt>
                <c:pt idx="81">
                  <c:v>42542</c:v>
                </c:pt>
                <c:pt idx="82">
                  <c:v>42543</c:v>
                </c:pt>
                <c:pt idx="83">
                  <c:v>42544</c:v>
                </c:pt>
                <c:pt idx="84">
                  <c:v>42545</c:v>
                </c:pt>
                <c:pt idx="85">
                  <c:v>42546</c:v>
                </c:pt>
                <c:pt idx="86">
                  <c:v>42547</c:v>
                </c:pt>
                <c:pt idx="87">
                  <c:v>42548</c:v>
                </c:pt>
                <c:pt idx="88">
                  <c:v>42549</c:v>
                </c:pt>
                <c:pt idx="89">
                  <c:v>42550</c:v>
                </c:pt>
                <c:pt idx="90">
                  <c:v>42551</c:v>
                </c:pt>
                <c:pt idx="91">
                  <c:v>42552</c:v>
                </c:pt>
                <c:pt idx="92">
                  <c:v>42553</c:v>
                </c:pt>
                <c:pt idx="93">
                  <c:v>42554</c:v>
                </c:pt>
                <c:pt idx="94">
                  <c:v>42555</c:v>
                </c:pt>
                <c:pt idx="95">
                  <c:v>42556</c:v>
                </c:pt>
                <c:pt idx="96">
                  <c:v>42557</c:v>
                </c:pt>
                <c:pt idx="97">
                  <c:v>42558</c:v>
                </c:pt>
                <c:pt idx="98">
                  <c:v>42559</c:v>
                </c:pt>
                <c:pt idx="99">
                  <c:v>42560</c:v>
                </c:pt>
                <c:pt idx="100">
                  <c:v>42561</c:v>
                </c:pt>
                <c:pt idx="101">
                  <c:v>42562</c:v>
                </c:pt>
                <c:pt idx="102">
                  <c:v>42563</c:v>
                </c:pt>
                <c:pt idx="103">
                  <c:v>42564</c:v>
                </c:pt>
                <c:pt idx="104">
                  <c:v>42565</c:v>
                </c:pt>
                <c:pt idx="105">
                  <c:v>42566</c:v>
                </c:pt>
                <c:pt idx="106">
                  <c:v>42567</c:v>
                </c:pt>
                <c:pt idx="107">
                  <c:v>42568</c:v>
                </c:pt>
                <c:pt idx="108">
                  <c:v>42569</c:v>
                </c:pt>
                <c:pt idx="109">
                  <c:v>42570</c:v>
                </c:pt>
                <c:pt idx="110">
                  <c:v>42571</c:v>
                </c:pt>
                <c:pt idx="111">
                  <c:v>42572</c:v>
                </c:pt>
                <c:pt idx="112">
                  <c:v>42573</c:v>
                </c:pt>
                <c:pt idx="113">
                  <c:v>42574</c:v>
                </c:pt>
                <c:pt idx="114">
                  <c:v>42575</c:v>
                </c:pt>
                <c:pt idx="115">
                  <c:v>42576</c:v>
                </c:pt>
                <c:pt idx="116">
                  <c:v>42577</c:v>
                </c:pt>
                <c:pt idx="117">
                  <c:v>42578</c:v>
                </c:pt>
                <c:pt idx="118">
                  <c:v>42579</c:v>
                </c:pt>
                <c:pt idx="119">
                  <c:v>42580</c:v>
                </c:pt>
                <c:pt idx="120">
                  <c:v>42581</c:v>
                </c:pt>
                <c:pt idx="121">
                  <c:v>42582</c:v>
                </c:pt>
                <c:pt idx="122">
                  <c:v>42583</c:v>
                </c:pt>
                <c:pt idx="123">
                  <c:v>42584</c:v>
                </c:pt>
                <c:pt idx="124">
                  <c:v>42585</c:v>
                </c:pt>
                <c:pt idx="125">
                  <c:v>42586</c:v>
                </c:pt>
                <c:pt idx="126">
                  <c:v>42587</c:v>
                </c:pt>
                <c:pt idx="127">
                  <c:v>42588</c:v>
                </c:pt>
                <c:pt idx="128">
                  <c:v>42589</c:v>
                </c:pt>
                <c:pt idx="129">
                  <c:v>42590</c:v>
                </c:pt>
                <c:pt idx="130">
                  <c:v>42591</c:v>
                </c:pt>
                <c:pt idx="131">
                  <c:v>42592</c:v>
                </c:pt>
                <c:pt idx="132">
                  <c:v>42593</c:v>
                </c:pt>
                <c:pt idx="133">
                  <c:v>42594</c:v>
                </c:pt>
                <c:pt idx="134">
                  <c:v>42595</c:v>
                </c:pt>
                <c:pt idx="135">
                  <c:v>42596</c:v>
                </c:pt>
                <c:pt idx="136">
                  <c:v>42597</c:v>
                </c:pt>
                <c:pt idx="137">
                  <c:v>42598</c:v>
                </c:pt>
                <c:pt idx="138">
                  <c:v>42599</c:v>
                </c:pt>
                <c:pt idx="139">
                  <c:v>42600</c:v>
                </c:pt>
                <c:pt idx="140">
                  <c:v>42601</c:v>
                </c:pt>
                <c:pt idx="141">
                  <c:v>42602</c:v>
                </c:pt>
                <c:pt idx="142">
                  <c:v>42603</c:v>
                </c:pt>
                <c:pt idx="143">
                  <c:v>42604</c:v>
                </c:pt>
                <c:pt idx="144">
                  <c:v>42605</c:v>
                </c:pt>
                <c:pt idx="145">
                  <c:v>42606</c:v>
                </c:pt>
                <c:pt idx="146">
                  <c:v>42607</c:v>
                </c:pt>
                <c:pt idx="147">
                  <c:v>42608</c:v>
                </c:pt>
                <c:pt idx="148">
                  <c:v>42609</c:v>
                </c:pt>
                <c:pt idx="149">
                  <c:v>42610</c:v>
                </c:pt>
                <c:pt idx="150">
                  <c:v>42611</c:v>
                </c:pt>
                <c:pt idx="151">
                  <c:v>42612</c:v>
                </c:pt>
                <c:pt idx="152">
                  <c:v>42613</c:v>
                </c:pt>
                <c:pt idx="153">
                  <c:v>42614</c:v>
                </c:pt>
                <c:pt idx="154">
                  <c:v>42615</c:v>
                </c:pt>
                <c:pt idx="155">
                  <c:v>42616</c:v>
                </c:pt>
                <c:pt idx="156">
                  <c:v>42617</c:v>
                </c:pt>
                <c:pt idx="157">
                  <c:v>42618</c:v>
                </c:pt>
                <c:pt idx="158">
                  <c:v>42619</c:v>
                </c:pt>
                <c:pt idx="159">
                  <c:v>42620</c:v>
                </c:pt>
                <c:pt idx="160">
                  <c:v>42621</c:v>
                </c:pt>
                <c:pt idx="161">
                  <c:v>42622</c:v>
                </c:pt>
                <c:pt idx="162">
                  <c:v>42623</c:v>
                </c:pt>
                <c:pt idx="163">
                  <c:v>42624</c:v>
                </c:pt>
                <c:pt idx="164">
                  <c:v>42625</c:v>
                </c:pt>
                <c:pt idx="165">
                  <c:v>42626</c:v>
                </c:pt>
                <c:pt idx="166">
                  <c:v>42627</c:v>
                </c:pt>
                <c:pt idx="167">
                  <c:v>42628</c:v>
                </c:pt>
                <c:pt idx="168">
                  <c:v>42629</c:v>
                </c:pt>
                <c:pt idx="169">
                  <c:v>42630</c:v>
                </c:pt>
                <c:pt idx="170">
                  <c:v>42631</c:v>
                </c:pt>
                <c:pt idx="171">
                  <c:v>42632</c:v>
                </c:pt>
                <c:pt idx="172">
                  <c:v>42633</c:v>
                </c:pt>
                <c:pt idx="173">
                  <c:v>42634</c:v>
                </c:pt>
                <c:pt idx="174">
                  <c:v>42635</c:v>
                </c:pt>
                <c:pt idx="175">
                  <c:v>42636</c:v>
                </c:pt>
                <c:pt idx="176">
                  <c:v>42637</c:v>
                </c:pt>
                <c:pt idx="177">
                  <c:v>42638</c:v>
                </c:pt>
                <c:pt idx="178">
                  <c:v>42639</c:v>
                </c:pt>
                <c:pt idx="179">
                  <c:v>42640</c:v>
                </c:pt>
                <c:pt idx="180">
                  <c:v>42641</c:v>
                </c:pt>
                <c:pt idx="181">
                  <c:v>42642</c:v>
                </c:pt>
                <c:pt idx="182">
                  <c:v>42643</c:v>
                </c:pt>
                <c:pt idx="183">
                  <c:v>42644</c:v>
                </c:pt>
                <c:pt idx="184">
                  <c:v>42645</c:v>
                </c:pt>
                <c:pt idx="185">
                  <c:v>42646</c:v>
                </c:pt>
                <c:pt idx="186">
                  <c:v>42647</c:v>
                </c:pt>
                <c:pt idx="187">
                  <c:v>42648</c:v>
                </c:pt>
                <c:pt idx="188">
                  <c:v>42649</c:v>
                </c:pt>
                <c:pt idx="189">
                  <c:v>42650</c:v>
                </c:pt>
                <c:pt idx="190">
                  <c:v>42651</c:v>
                </c:pt>
                <c:pt idx="191">
                  <c:v>42652</c:v>
                </c:pt>
                <c:pt idx="192">
                  <c:v>42653</c:v>
                </c:pt>
                <c:pt idx="193">
                  <c:v>42654</c:v>
                </c:pt>
                <c:pt idx="194">
                  <c:v>42655</c:v>
                </c:pt>
                <c:pt idx="195">
                  <c:v>42656</c:v>
                </c:pt>
                <c:pt idx="196">
                  <c:v>42657</c:v>
                </c:pt>
                <c:pt idx="197">
                  <c:v>42658</c:v>
                </c:pt>
                <c:pt idx="198">
                  <c:v>42659</c:v>
                </c:pt>
                <c:pt idx="199">
                  <c:v>42660</c:v>
                </c:pt>
                <c:pt idx="200">
                  <c:v>42661</c:v>
                </c:pt>
                <c:pt idx="201">
                  <c:v>42662</c:v>
                </c:pt>
                <c:pt idx="202">
                  <c:v>42663</c:v>
                </c:pt>
                <c:pt idx="203">
                  <c:v>42664</c:v>
                </c:pt>
                <c:pt idx="204">
                  <c:v>42665</c:v>
                </c:pt>
                <c:pt idx="205">
                  <c:v>42666</c:v>
                </c:pt>
                <c:pt idx="206">
                  <c:v>42667</c:v>
                </c:pt>
                <c:pt idx="207">
                  <c:v>42668</c:v>
                </c:pt>
                <c:pt idx="208">
                  <c:v>42669</c:v>
                </c:pt>
                <c:pt idx="209">
                  <c:v>42670</c:v>
                </c:pt>
                <c:pt idx="210">
                  <c:v>42671</c:v>
                </c:pt>
                <c:pt idx="211">
                  <c:v>42672</c:v>
                </c:pt>
                <c:pt idx="212">
                  <c:v>42673</c:v>
                </c:pt>
                <c:pt idx="213">
                  <c:v>42674</c:v>
                </c:pt>
              </c:numCache>
            </c:numRef>
          </c:cat>
          <c:val>
            <c:numRef>
              <c:f>'[Chart in Microsoft PowerPoint]Whychus Data'!$B$2:$B$215</c:f>
              <c:numCache>
                <c:formatCode>General</c:formatCode>
                <c:ptCount val="214"/>
                <c:pt idx="0">
                  <c:v>34</c:v>
                </c:pt>
                <c:pt idx="1">
                  <c:v>44</c:v>
                </c:pt>
                <c:pt idx="2">
                  <c:v>65</c:v>
                </c:pt>
                <c:pt idx="3">
                  <c:v>57</c:v>
                </c:pt>
                <c:pt idx="4">
                  <c:v>41</c:v>
                </c:pt>
                <c:pt idx="5">
                  <c:v>34</c:v>
                </c:pt>
                <c:pt idx="6">
                  <c:v>34</c:v>
                </c:pt>
                <c:pt idx="7">
                  <c:v>42</c:v>
                </c:pt>
                <c:pt idx="8">
                  <c:v>50</c:v>
                </c:pt>
                <c:pt idx="9">
                  <c:v>61</c:v>
                </c:pt>
                <c:pt idx="10">
                  <c:v>65</c:v>
                </c:pt>
                <c:pt idx="11">
                  <c:v>73</c:v>
                </c:pt>
                <c:pt idx="12">
                  <c:v>63</c:v>
                </c:pt>
                <c:pt idx="13">
                  <c:v>54</c:v>
                </c:pt>
                <c:pt idx="14">
                  <c:v>46</c:v>
                </c:pt>
                <c:pt idx="15">
                  <c:v>39</c:v>
                </c:pt>
                <c:pt idx="16">
                  <c:v>42</c:v>
                </c:pt>
                <c:pt idx="17">
                  <c:v>45</c:v>
                </c:pt>
                <c:pt idx="18">
                  <c:v>58</c:v>
                </c:pt>
                <c:pt idx="19">
                  <c:v>74</c:v>
                </c:pt>
                <c:pt idx="20">
                  <c:v>83</c:v>
                </c:pt>
                <c:pt idx="21">
                  <c:v>85</c:v>
                </c:pt>
                <c:pt idx="22">
                  <c:v>76</c:v>
                </c:pt>
                <c:pt idx="23">
                  <c:v>74</c:v>
                </c:pt>
                <c:pt idx="24">
                  <c:v>57</c:v>
                </c:pt>
                <c:pt idx="25">
                  <c:v>46</c:v>
                </c:pt>
                <c:pt idx="26">
                  <c:v>40</c:v>
                </c:pt>
                <c:pt idx="27">
                  <c:v>37</c:v>
                </c:pt>
                <c:pt idx="28">
                  <c:v>39</c:v>
                </c:pt>
                <c:pt idx="29">
                  <c:v>31</c:v>
                </c:pt>
                <c:pt idx="30">
                  <c:v>36</c:v>
                </c:pt>
                <c:pt idx="31">
                  <c:v>38</c:v>
                </c:pt>
                <c:pt idx="32">
                  <c:v>36</c:v>
                </c:pt>
                <c:pt idx="33">
                  <c:v>44</c:v>
                </c:pt>
                <c:pt idx="34">
                  <c:v>55</c:v>
                </c:pt>
                <c:pt idx="35">
                  <c:v>62</c:v>
                </c:pt>
                <c:pt idx="36">
                  <c:v>68</c:v>
                </c:pt>
                <c:pt idx="37">
                  <c:v>111</c:v>
                </c:pt>
                <c:pt idx="38">
                  <c:v>86</c:v>
                </c:pt>
                <c:pt idx="39">
                  <c:v>58</c:v>
                </c:pt>
                <c:pt idx="40">
                  <c:v>48</c:v>
                </c:pt>
                <c:pt idx="41">
                  <c:v>56</c:v>
                </c:pt>
                <c:pt idx="42">
                  <c:v>71</c:v>
                </c:pt>
                <c:pt idx="43">
                  <c:v>70</c:v>
                </c:pt>
                <c:pt idx="44">
                  <c:v>61</c:v>
                </c:pt>
                <c:pt idx="45">
                  <c:v>50</c:v>
                </c:pt>
                <c:pt idx="46">
                  <c:v>51</c:v>
                </c:pt>
                <c:pt idx="47">
                  <c:v>60</c:v>
                </c:pt>
                <c:pt idx="48">
                  <c:v>72</c:v>
                </c:pt>
                <c:pt idx="49">
                  <c:v>46</c:v>
                </c:pt>
                <c:pt idx="50">
                  <c:v>39</c:v>
                </c:pt>
                <c:pt idx="51">
                  <c:v>30</c:v>
                </c:pt>
                <c:pt idx="52">
                  <c:v>27</c:v>
                </c:pt>
                <c:pt idx="53">
                  <c:v>28</c:v>
                </c:pt>
                <c:pt idx="54">
                  <c:v>27</c:v>
                </c:pt>
                <c:pt idx="55">
                  <c:v>30</c:v>
                </c:pt>
                <c:pt idx="56">
                  <c:v>29</c:v>
                </c:pt>
                <c:pt idx="57">
                  <c:v>28</c:v>
                </c:pt>
                <c:pt idx="58">
                  <c:v>34</c:v>
                </c:pt>
                <c:pt idx="59">
                  <c:v>39</c:v>
                </c:pt>
                <c:pt idx="60">
                  <c:v>43</c:v>
                </c:pt>
                <c:pt idx="61">
                  <c:v>40</c:v>
                </c:pt>
                <c:pt idx="62">
                  <c:v>51</c:v>
                </c:pt>
                <c:pt idx="63">
                  <c:v>80</c:v>
                </c:pt>
                <c:pt idx="64">
                  <c:v>94</c:v>
                </c:pt>
                <c:pt idx="65">
                  <c:v>118</c:v>
                </c:pt>
                <c:pt idx="66">
                  <c:v>140</c:v>
                </c:pt>
                <c:pt idx="67">
                  <c:v>156</c:v>
                </c:pt>
                <c:pt idx="68">
                  <c:v>166</c:v>
                </c:pt>
                <c:pt idx="69">
                  <c:v>121</c:v>
                </c:pt>
                <c:pt idx="70">
                  <c:v>86</c:v>
                </c:pt>
                <c:pt idx="71">
                  <c:v>58</c:v>
                </c:pt>
                <c:pt idx="72">
                  <c:v>44</c:v>
                </c:pt>
                <c:pt idx="73">
                  <c:v>47</c:v>
                </c:pt>
                <c:pt idx="74">
                  <c:v>45</c:v>
                </c:pt>
                <c:pt idx="75">
                  <c:v>29</c:v>
                </c:pt>
                <c:pt idx="76">
                  <c:v>26</c:v>
                </c:pt>
                <c:pt idx="77">
                  <c:v>31</c:v>
                </c:pt>
                <c:pt idx="78">
                  <c:v>36</c:v>
                </c:pt>
                <c:pt idx="79">
                  <c:v>31</c:v>
                </c:pt>
                <c:pt idx="80">
                  <c:v>30</c:v>
                </c:pt>
                <c:pt idx="81">
                  <c:v>32</c:v>
                </c:pt>
                <c:pt idx="82">
                  <c:v>30</c:v>
                </c:pt>
                <c:pt idx="83">
                  <c:v>38</c:v>
                </c:pt>
                <c:pt idx="84">
                  <c:v>45</c:v>
                </c:pt>
                <c:pt idx="85">
                  <c:v>31</c:v>
                </c:pt>
                <c:pt idx="86">
                  <c:v>37</c:v>
                </c:pt>
                <c:pt idx="87">
                  <c:v>44</c:v>
                </c:pt>
                <c:pt idx="88">
                  <c:v>51</c:v>
                </c:pt>
                <c:pt idx="89">
                  <c:v>49</c:v>
                </c:pt>
                <c:pt idx="90">
                  <c:v>46</c:v>
                </c:pt>
                <c:pt idx="91">
                  <c:v>38</c:v>
                </c:pt>
                <c:pt idx="92">
                  <c:v>39</c:v>
                </c:pt>
                <c:pt idx="93">
                  <c:v>52</c:v>
                </c:pt>
                <c:pt idx="94">
                  <c:v>47</c:v>
                </c:pt>
                <c:pt idx="95">
                  <c:v>31</c:v>
                </c:pt>
                <c:pt idx="96">
                  <c:v>31</c:v>
                </c:pt>
                <c:pt idx="97">
                  <c:v>28</c:v>
                </c:pt>
                <c:pt idx="98">
                  <c:v>40</c:v>
                </c:pt>
                <c:pt idx="99">
                  <c:v>46</c:v>
                </c:pt>
                <c:pt idx="100">
                  <c:v>31</c:v>
                </c:pt>
                <c:pt idx="101">
                  <c:v>24</c:v>
                </c:pt>
                <c:pt idx="102">
                  <c:v>26</c:v>
                </c:pt>
                <c:pt idx="103">
                  <c:v>25</c:v>
                </c:pt>
                <c:pt idx="104">
                  <c:v>24</c:v>
                </c:pt>
                <c:pt idx="105">
                  <c:v>26</c:v>
                </c:pt>
                <c:pt idx="106">
                  <c:v>30</c:v>
                </c:pt>
                <c:pt idx="107">
                  <c:v>34</c:v>
                </c:pt>
                <c:pt idx="108">
                  <c:v>29</c:v>
                </c:pt>
                <c:pt idx="109">
                  <c:v>29</c:v>
                </c:pt>
                <c:pt idx="110">
                  <c:v>26</c:v>
                </c:pt>
                <c:pt idx="111">
                  <c:v>31</c:v>
                </c:pt>
                <c:pt idx="112">
                  <c:v>31</c:v>
                </c:pt>
                <c:pt idx="113">
                  <c:v>32</c:v>
                </c:pt>
                <c:pt idx="114">
                  <c:v>32</c:v>
                </c:pt>
                <c:pt idx="115">
                  <c:v>27</c:v>
                </c:pt>
                <c:pt idx="116">
                  <c:v>28</c:v>
                </c:pt>
                <c:pt idx="117">
                  <c:v>29</c:v>
                </c:pt>
                <c:pt idx="118">
                  <c:v>27</c:v>
                </c:pt>
                <c:pt idx="119">
                  <c:v>29</c:v>
                </c:pt>
                <c:pt idx="120">
                  <c:v>27</c:v>
                </c:pt>
                <c:pt idx="121">
                  <c:v>25</c:v>
                </c:pt>
                <c:pt idx="122">
                  <c:v>26</c:v>
                </c:pt>
                <c:pt idx="123">
                  <c:v>23</c:v>
                </c:pt>
                <c:pt idx="124">
                  <c:v>18</c:v>
                </c:pt>
                <c:pt idx="125">
                  <c:v>22</c:v>
                </c:pt>
                <c:pt idx="126">
                  <c:v>28</c:v>
                </c:pt>
                <c:pt idx="127">
                  <c:v>25</c:v>
                </c:pt>
                <c:pt idx="128">
                  <c:v>24</c:v>
                </c:pt>
                <c:pt idx="129">
                  <c:v>23</c:v>
                </c:pt>
                <c:pt idx="130">
                  <c:v>21</c:v>
                </c:pt>
                <c:pt idx="131">
                  <c:v>19</c:v>
                </c:pt>
                <c:pt idx="132">
                  <c:v>22</c:v>
                </c:pt>
                <c:pt idx="133">
                  <c:v>20</c:v>
                </c:pt>
                <c:pt idx="134">
                  <c:v>24</c:v>
                </c:pt>
                <c:pt idx="135">
                  <c:v>28</c:v>
                </c:pt>
                <c:pt idx="136">
                  <c:v>21</c:v>
                </c:pt>
                <c:pt idx="137">
                  <c:v>20</c:v>
                </c:pt>
                <c:pt idx="138">
                  <c:v>22</c:v>
                </c:pt>
                <c:pt idx="139">
                  <c:v>22</c:v>
                </c:pt>
                <c:pt idx="140">
                  <c:v>21</c:v>
                </c:pt>
                <c:pt idx="141">
                  <c:v>21</c:v>
                </c:pt>
                <c:pt idx="142">
                  <c:v>25</c:v>
                </c:pt>
                <c:pt idx="143">
                  <c:v>22</c:v>
                </c:pt>
                <c:pt idx="144">
                  <c:v>20</c:v>
                </c:pt>
                <c:pt idx="145">
                  <c:v>20</c:v>
                </c:pt>
                <c:pt idx="146">
                  <c:v>19</c:v>
                </c:pt>
                <c:pt idx="147">
                  <c:v>19</c:v>
                </c:pt>
                <c:pt idx="148">
                  <c:v>20</c:v>
                </c:pt>
                <c:pt idx="149">
                  <c:v>24</c:v>
                </c:pt>
                <c:pt idx="150">
                  <c:v>18</c:v>
                </c:pt>
                <c:pt idx="151">
                  <c:v>17</c:v>
                </c:pt>
                <c:pt idx="152">
                  <c:v>14</c:v>
                </c:pt>
                <c:pt idx="153">
                  <c:v>18</c:v>
                </c:pt>
                <c:pt idx="154">
                  <c:v>20</c:v>
                </c:pt>
                <c:pt idx="155">
                  <c:v>19</c:v>
                </c:pt>
                <c:pt idx="156">
                  <c:v>20</c:v>
                </c:pt>
                <c:pt idx="157">
                  <c:v>18</c:v>
                </c:pt>
                <c:pt idx="158">
                  <c:v>17</c:v>
                </c:pt>
                <c:pt idx="159">
                  <c:v>17</c:v>
                </c:pt>
                <c:pt idx="160">
                  <c:v>16</c:v>
                </c:pt>
                <c:pt idx="161">
                  <c:v>18</c:v>
                </c:pt>
                <c:pt idx="162">
                  <c:v>18</c:v>
                </c:pt>
                <c:pt idx="163">
                  <c:v>21</c:v>
                </c:pt>
                <c:pt idx="164">
                  <c:v>18</c:v>
                </c:pt>
                <c:pt idx="165">
                  <c:v>17</c:v>
                </c:pt>
                <c:pt idx="166">
                  <c:v>17</c:v>
                </c:pt>
                <c:pt idx="167">
                  <c:v>17</c:v>
                </c:pt>
                <c:pt idx="168">
                  <c:v>17</c:v>
                </c:pt>
                <c:pt idx="169">
                  <c:v>16</c:v>
                </c:pt>
                <c:pt idx="170">
                  <c:v>23</c:v>
                </c:pt>
                <c:pt idx="171">
                  <c:v>17</c:v>
                </c:pt>
                <c:pt idx="172">
                  <c:v>17</c:v>
                </c:pt>
                <c:pt idx="173">
                  <c:v>16</c:v>
                </c:pt>
                <c:pt idx="174">
                  <c:v>14</c:v>
                </c:pt>
                <c:pt idx="175">
                  <c:v>18</c:v>
                </c:pt>
                <c:pt idx="176">
                  <c:v>16</c:v>
                </c:pt>
                <c:pt idx="177">
                  <c:v>15</c:v>
                </c:pt>
                <c:pt idx="178">
                  <c:v>17</c:v>
                </c:pt>
                <c:pt idx="179">
                  <c:v>16</c:v>
                </c:pt>
                <c:pt idx="180">
                  <c:v>18</c:v>
                </c:pt>
                <c:pt idx="181">
                  <c:v>15</c:v>
                </c:pt>
                <c:pt idx="182">
                  <c:v>18</c:v>
                </c:pt>
                <c:pt idx="183">
                  <c:v>21</c:v>
                </c:pt>
                <c:pt idx="184">
                  <c:v>29</c:v>
                </c:pt>
                <c:pt idx="185">
                  <c:v>26</c:v>
                </c:pt>
                <c:pt idx="186">
                  <c:v>18</c:v>
                </c:pt>
                <c:pt idx="187">
                  <c:v>20</c:v>
                </c:pt>
                <c:pt idx="188">
                  <c:v>20</c:v>
                </c:pt>
                <c:pt idx="189">
                  <c:v>21</c:v>
                </c:pt>
                <c:pt idx="190">
                  <c:v>17</c:v>
                </c:pt>
                <c:pt idx="191">
                  <c:v>20</c:v>
                </c:pt>
                <c:pt idx="192">
                  <c:v>21</c:v>
                </c:pt>
                <c:pt idx="193">
                  <c:v>16</c:v>
                </c:pt>
                <c:pt idx="194">
                  <c:v>18</c:v>
                </c:pt>
                <c:pt idx="195">
                  <c:v>58</c:v>
                </c:pt>
                <c:pt idx="196">
                  <c:v>165</c:v>
                </c:pt>
                <c:pt idx="197">
                  <c:v>153</c:v>
                </c:pt>
                <c:pt idx="198">
                  <c:v>150</c:v>
                </c:pt>
                <c:pt idx="199">
                  <c:v>89</c:v>
                </c:pt>
                <c:pt idx="200">
                  <c:v>51</c:v>
                </c:pt>
                <c:pt idx="201">
                  <c:v>44</c:v>
                </c:pt>
                <c:pt idx="202">
                  <c:v>93</c:v>
                </c:pt>
                <c:pt idx="203">
                  <c:v>166</c:v>
                </c:pt>
                <c:pt idx="204">
                  <c:v>101</c:v>
                </c:pt>
                <c:pt idx="205">
                  <c:v>110</c:v>
                </c:pt>
                <c:pt idx="206">
                  <c:v>100</c:v>
                </c:pt>
                <c:pt idx="207">
                  <c:v>93</c:v>
                </c:pt>
                <c:pt idx="208">
                  <c:v>104</c:v>
                </c:pt>
                <c:pt idx="209">
                  <c:v>84</c:v>
                </c:pt>
                <c:pt idx="210">
                  <c:v>67</c:v>
                </c:pt>
                <c:pt idx="211">
                  <c:v>107</c:v>
                </c:pt>
                <c:pt idx="212">
                  <c:v>109</c:v>
                </c:pt>
                <c:pt idx="213">
                  <c:v>72</c:v>
                </c:pt>
              </c:numCache>
            </c:numRef>
          </c:val>
          <c:smooth val="0"/>
          <c:extLst>
            <c:ext xmlns:c16="http://schemas.microsoft.com/office/drawing/2014/chart" uri="{C3380CC4-5D6E-409C-BE32-E72D297353CC}">
              <c16:uniqueId val="{00000000-EAF9-4457-91F0-210B5AC953BB}"/>
            </c:ext>
          </c:extLst>
        </c:ser>
        <c:ser>
          <c:idx val="2"/>
          <c:order val="1"/>
          <c:tx>
            <c:strRef>
              <c:f>'[Chart in Microsoft PowerPoint]Whychus Data'!$D$1</c:f>
              <c:strCache>
                <c:ptCount val="1"/>
                <c:pt idx="0">
                  <c:v>Paper Protected</c:v>
                </c:pt>
              </c:strCache>
            </c:strRef>
          </c:tx>
          <c:spPr>
            <a:ln w="28575" cap="rnd">
              <a:solidFill>
                <a:schemeClr val="accent6">
                  <a:lumMod val="75000"/>
                </a:schemeClr>
              </a:solidFill>
              <a:round/>
            </a:ln>
            <a:effectLst/>
          </c:spPr>
          <c:marker>
            <c:symbol val="none"/>
          </c:marker>
          <c:cat>
            <c:numRef>
              <c:f>'[Chart in Microsoft PowerPoint]Whychus Data'!$A$2:$A$215</c:f>
              <c:numCache>
                <c:formatCode>m/d/yyyy</c:formatCode>
                <c:ptCount val="214"/>
                <c:pt idx="0">
                  <c:v>42461</c:v>
                </c:pt>
                <c:pt idx="1">
                  <c:v>42462</c:v>
                </c:pt>
                <c:pt idx="2">
                  <c:v>42463</c:v>
                </c:pt>
                <c:pt idx="3">
                  <c:v>42464</c:v>
                </c:pt>
                <c:pt idx="4">
                  <c:v>42465</c:v>
                </c:pt>
                <c:pt idx="5">
                  <c:v>42466</c:v>
                </c:pt>
                <c:pt idx="6">
                  <c:v>42467</c:v>
                </c:pt>
                <c:pt idx="7">
                  <c:v>42468</c:v>
                </c:pt>
                <c:pt idx="8">
                  <c:v>42469</c:v>
                </c:pt>
                <c:pt idx="9">
                  <c:v>42470</c:v>
                </c:pt>
                <c:pt idx="10">
                  <c:v>42471</c:v>
                </c:pt>
                <c:pt idx="11">
                  <c:v>42472</c:v>
                </c:pt>
                <c:pt idx="12">
                  <c:v>42473</c:v>
                </c:pt>
                <c:pt idx="13">
                  <c:v>42474</c:v>
                </c:pt>
                <c:pt idx="14">
                  <c:v>42475</c:v>
                </c:pt>
                <c:pt idx="15">
                  <c:v>42476</c:v>
                </c:pt>
                <c:pt idx="16">
                  <c:v>42477</c:v>
                </c:pt>
                <c:pt idx="17">
                  <c:v>42478</c:v>
                </c:pt>
                <c:pt idx="18">
                  <c:v>42479</c:v>
                </c:pt>
                <c:pt idx="19">
                  <c:v>42480</c:v>
                </c:pt>
                <c:pt idx="20">
                  <c:v>42481</c:v>
                </c:pt>
                <c:pt idx="21">
                  <c:v>42482</c:v>
                </c:pt>
                <c:pt idx="22">
                  <c:v>42483</c:v>
                </c:pt>
                <c:pt idx="23">
                  <c:v>42484</c:v>
                </c:pt>
                <c:pt idx="24">
                  <c:v>42485</c:v>
                </c:pt>
                <c:pt idx="25">
                  <c:v>42486</c:v>
                </c:pt>
                <c:pt idx="26">
                  <c:v>42487</c:v>
                </c:pt>
                <c:pt idx="27">
                  <c:v>42488</c:v>
                </c:pt>
                <c:pt idx="28">
                  <c:v>42489</c:v>
                </c:pt>
                <c:pt idx="29">
                  <c:v>42490</c:v>
                </c:pt>
                <c:pt idx="30">
                  <c:v>42491</c:v>
                </c:pt>
                <c:pt idx="31">
                  <c:v>42492</c:v>
                </c:pt>
                <c:pt idx="32">
                  <c:v>42493</c:v>
                </c:pt>
                <c:pt idx="33">
                  <c:v>42494</c:v>
                </c:pt>
                <c:pt idx="34">
                  <c:v>42495</c:v>
                </c:pt>
                <c:pt idx="35">
                  <c:v>42496</c:v>
                </c:pt>
                <c:pt idx="36">
                  <c:v>42497</c:v>
                </c:pt>
                <c:pt idx="37">
                  <c:v>42498</c:v>
                </c:pt>
                <c:pt idx="38">
                  <c:v>42499</c:v>
                </c:pt>
                <c:pt idx="39">
                  <c:v>42500</c:v>
                </c:pt>
                <c:pt idx="40">
                  <c:v>42501</c:v>
                </c:pt>
                <c:pt idx="41">
                  <c:v>42502</c:v>
                </c:pt>
                <c:pt idx="42">
                  <c:v>42503</c:v>
                </c:pt>
                <c:pt idx="43">
                  <c:v>42504</c:v>
                </c:pt>
                <c:pt idx="44">
                  <c:v>42505</c:v>
                </c:pt>
                <c:pt idx="45">
                  <c:v>42506</c:v>
                </c:pt>
                <c:pt idx="46">
                  <c:v>42507</c:v>
                </c:pt>
                <c:pt idx="47">
                  <c:v>42508</c:v>
                </c:pt>
                <c:pt idx="48">
                  <c:v>42509</c:v>
                </c:pt>
                <c:pt idx="49">
                  <c:v>42510</c:v>
                </c:pt>
                <c:pt idx="50">
                  <c:v>42511</c:v>
                </c:pt>
                <c:pt idx="51">
                  <c:v>42512</c:v>
                </c:pt>
                <c:pt idx="52">
                  <c:v>42513</c:v>
                </c:pt>
                <c:pt idx="53">
                  <c:v>42514</c:v>
                </c:pt>
                <c:pt idx="54">
                  <c:v>42515</c:v>
                </c:pt>
                <c:pt idx="55">
                  <c:v>42516</c:v>
                </c:pt>
                <c:pt idx="56">
                  <c:v>42517</c:v>
                </c:pt>
                <c:pt idx="57">
                  <c:v>42518</c:v>
                </c:pt>
                <c:pt idx="58">
                  <c:v>42519</c:v>
                </c:pt>
                <c:pt idx="59">
                  <c:v>42520</c:v>
                </c:pt>
                <c:pt idx="60">
                  <c:v>42521</c:v>
                </c:pt>
                <c:pt idx="61">
                  <c:v>42522</c:v>
                </c:pt>
                <c:pt idx="62">
                  <c:v>42523</c:v>
                </c:pt>
                <c:pt idx="63">
                  <c:v>42524</c:v>
                </c:pt>
                <c:pt idx="64">
                  <c:v>42525</c:v>
                </c:pt>
                <c:pt idx="65">
                  <c:v>42526</c:v>
                </c:pt>
                <c:pt idx="66">
                  <c:v>42527</c:v>
                </c:pt>
                <c:pt idx="67">
                  <c:v>42528</c:v>
                </c:pt>
                <c:pt idx="68">
                  <c:v>42529</c:v>
                </c:pt>
                <c:pt idx="69">
                  <c:v>42530</c:v>
                </c:pt>
                <c:pt idx="70">
                  <c:v>42531</c:v>
                </c:pt>
                <c:pt idx="71">
                  <c:v>42532</c:v>
                </c:pt>
                <c:pt idx="72">
                  <c:v>42533</c:v>
                </c:pt>
                <c:pt idx="73">
                  <c:v>42534</c:v>
                </c:pt>
                <c:pt idx="74">
                  <c:v>42535</c:v>
                </c:pt>
                <c:pt idx="75">
                  <c:v>42536</c:v>
                </c:pt>
                <c:pt idx="76">
                  <c:v>42537</c:v>
                </c:pt>
                <c:pt idx="77">
                  <c:v>42538</c:v>
                </c:pt>
                <c:pt idx="78">
                  <c:v>42539</c:v>
                </c:pt>
                <c:pt idx="79">
                  <c:v>42540</c:v>
                </c:pt>
                <c:pt idx="80">
                  <c:v>42541</c:v>
                </c:pt>
                <c:pt idx="81">
                  <c:v>42542</c:v>
                </c:pt>
                <c:pt idx="82">
                  <c:v>42543</c:v>
                </c:pt>
                <c:pt idx="83">
                  <c:v>42544</c:v>
                </c:pt>
                <c:pt idx="84">
                  <c:v>42545</c:v>
                </c:pt>
                <c:pt idx="85">
                  <c:v>42546</c:v>
                </c:pt>
                <c:pt idx="86">
                  <c:v>42547</c:v>
                </c:pt>
                <c:pt idx="87">
                  <c:v>42548</c:v>
                </c:pt>
                <c:pt idx="88">
                  <c:v>42549</c:v>
                </c:pt>
                <c:pt idx="89">
                  <c:v>42550</c:v>
                </c:pt>
                <c:pt idx="90">
                  <c:v>42551</c:v>
                </c:pt>
                <c:pt idx="91">
                  <c:v>42552</c:v>
                </c:pt>
                <c:pt idx="92">
                  <c:v>42553</c:v>
                </c:pt>
                <c:pt idx="93">
                  <c:v>42554</c:v>
                </c:pt>
                <c:pt idx="94">
                  <c:v>42555</c:v>
                </c:pt>
                <c:pt idx="95">
                  <c:v>42556</c:v>
                </c:pt>
                <c:pt idx="96">
                  <c:v>42557</c:v>
                </c:pt>
                <c:pt idx="97">
                  <c:v>42558</c:v>
                </c:pt>
                <c:pt idx="98">
                  <c:v>42559</c:v>
                </c:pt>
                <c:pt idx="99">
                  <c:v>42560</c:v>
                </c:pt>
                <c:pt idx="100">
                  <c:v>42561</c:v>
                </c:pt>
                <c:pt idx="101">
                  <c:v>42562</c:v>
                </c:pt>
                <c:pt idx="102">
                  <c:v>42563</c:v>
                </c:pt>
                <c:pt idx="103">
                  <c:v>42564</c:v>
                </c:pt>
                <c:pt idx="104">
                  <c:v>42565</c:v>
                </c:pt>
                <c:pt idx="105">
                  <c:v>42566</c:v>
                </c:pt>
                <c:pt idx="106">
                  <c:v>42567</c:v>
                </c:pt>
                <c:pt idx="107">
                  <c:v>42568</c:v>
                </c:pt>
                <c:pt idx="108">
                  <c:v>42569</c:v>
                </c:pt>
                <c:pt idx="109">
                  <c:v>42570</c:v>
                </c:pt>
                <c:pt idx="110">
                  <c:v>42571</c:v>
                </c:pt>
                <c:pt idx="111">
                  <c:v>42572</c:v>
                </c:pt>
                <c:pt idx="112">
                  <c:v>42573</c:v>
                </c:pt>
                <c:pt idx="113">
                  <c:v>42574</c:v>
                </c:pt>
                <c:pt idx="114">
                  <c:v>42575</c:v>
                </c:pt>
                <c:pt idx="115">
                  <c:v>42576</c:v>
                </c:pt>
                <c:pt idx="116">
                  <c:v>42577</c:v>
                </c:pt>
                <c:pt idx="117">
                  <c:v>42578</c:v>
                </c:pt>
                <c:pt idx="118">
                  <c:v>42579</c:v>
                </c:pt>
                <c:pt idx="119">
                  <c:v>42580</c:v>
                </c:pt>
                <c:pt idx="120">
                  <c:v>42581</c:v>
                </c:pt>
                <c:pt idx="121">
                  <c:v>42582</c:v>
                </c:pt>
                <c:pt idx="122">
                  <c:v>42583</c:v>
                </c:pt>
                <c:pt idx="123">
                  <c:v>42584</c:v>
                </c:pt>
                <c:pt idx="124">
                  <c:v>42585</c:v>
                </c:pt>
                <c:pt idx="125">
                  <c:v>42586</c:v>
                </c:pt>
                <c:pt idx="126">
                  <c:v>42587</c:v>
                </c:pt>
                <c:pt idx="127">
                  <c:v>42588</c:v>
                </c:pt>
                <c:pt idx="128">
                  <c:v>42589</c:v>
                </c:pt>
                <c:pt idx="129">
                  <c:v>42590</c:v>
                </c:pt>
                <c:pt idx="130">
                  <c:v>42591</c:v>
                </c:pt>
                <c:pt idx="131">
                  <c:v>42592</c:v>
                </c:pt>
                <c:pt idx="132">
                  <c:v>42593</c:v>
                </c:pt>
                <c:pt idx="133">
                  <c:v>42594</c:v>
                </c:pt>
                <c:pt idx="134">
                  <c:v>42595</c:v>
                </c:pt>
                <c:pt idx="135">
                  <c:v>42596</c:v>
                </c:pt>
                <c:pt idx="136">
                  <c:v>42597</c:v>
                </c:pt>
                <c:pt idx="137">
                  <c:v>42598</c:v>
                </c:pt>
                <c:pt idx="138">
                  <c:v>42599</c:v>
                </c:pt>
                <c:pt idx="139">
                  <c:v>42600</c:v>
                </c:pt>
                <c:pt idx="140">
                  <c:v>42601</c:v>
                </c:pt>
                <c:pt idx="141">
                  <c:v>42602</c:v>
                </c:pt>
                <c:pt idx="142">
                  <c:v>42603</c:v>
                </c:pt>
                <c:pt idx="143">
                  <c:v>42604</c:v>
                </c:pt>
                <c:pt idx="144">
                  <c:v>42605</c:v>
                </c:pt>
                <c:pt idx="145">
                  <c:v>42606</c:v>
                </c:pt>
                <c:pt idx="146">
                  <c:v>42607</c:v>
                </c:pt>
                <c:pt idx="147">
                  <c:v>42608</c:v>
                </c:pt>
                <c:pt idx="148">
                  <c:v>42609</c:v>
                </c:pt>
                <c:pt idx="149">
                  <c:v>42610</c:v>
                </c:pt>
                <c:pt idx="150">
                  <c:v>42611</c:v>
                </c:pt>
                <c:pt idx="151">
                  <c:v>42612</c:v>
                </c:pt>
                <c:pt idx="152">
                  <c:v>42613</c:v>
                </c:pt>
                <c:pt idx="153">
                  <c:v>42614</c:v>
                </c:pt>
                <c:pt idx="154">
                  <c:v>42615</c:v>
                </c:pt>
                <c:pt idx="155">
                  <c:v>42616</c:v>
                </c:pt>
                <c:pt idx="156">
                  <c:v>42617</c:v>
                </c:pt>
                <c:pt idx="157">
                  <c:v>42618</c:v>
                </c:pt>
                <c:pt idx="158">
                  <c:v>42619</c:v>
                </c:pt>
                <c:pt idx="159">
                  <c:v>42620</c:v>
                </c:pt>
                <c:pt idx="160">
                  <c:v>42621</c:v>
                </c:pt>
                <c:pt idx="161">
                  <c:v>42622</c:v>
                </c:pt>
                <c:pt idx="162">
                  <c:v>42623</c:v>
                </c:pt>
                <c:pt idx="163">
                  <c:v>42624</c:v>
                </c:pt>
                <c:pt idx="164">
                  <c:v>42625</c:v>
                </c:pt>
                <c:pt idx="165">
                  <c:v>42626</c:v>
                </c:pt>
                <c:pt idx="166">
                  <c:v>42627</c:v>
                </c:pt>
                <c:pt idx="167">
                  <c:v>42628</c:v>
                </c:pt>
                <c:pt idx="168">
                  <c:v>42629</c:v>
                </c:pt>
                <c:pt idx="169">
                  <c:v>42630</c:v>
                </c:pt>
                <c:pt idx="170">
                  <c:v>42631</c:v>
                </c:pt>
                <c:pt idx="171">
                  <c:v>42632</c:v>
                </c:pt>
                <c:pt idx="172">
                  <c:v>42633</c:v>
                </c:pt>
                <c:pt idx="173">
                  <c:v>42634</c:v>
                </c:pt>
                <c:pt idx="174">
                  <c:v>42635</c:v>
                </c:pt>
                <c:pt idx="175">
                  <c:v>42636</c:v>
                </c:pt>
                <c:pt idx="176">
                  <c:v>42637</c:v>
                </c:pt>
                <c:pt idx="177">
                  <c:v>42638</c:v>
                </c:pt>
                <c:pt idx="178">
                  <c:v>42639</c:v>
                </c:pt>
                <c:pt idx="179">
                  <c:v>42640</c:v>
                </c:pt>
                <c:pt idx="180">
                  <c:v>42641</c:v>
                </c:pt>
                <c:pt idx="181">
                  <c:v>42642</c:v>
                </c:pt>
                <c:pt idx="182">
                  <c:v>42643</c:v>
                </c:pt>
                <c:pt idx="183">
                  <c:v>42644</c:v>
                </c:pt>
                <c:pt idx="184">
                  <c:v>42645</c:v>
                </c:pt>
                <c:pt idx="185">
                  <c:v>42646</c:v>
                </c:pt>
                <c:pt idx="186">
                  <c:v>42647</c:v>
                </c:pt>
                <c:pt idx="187">
                  <c:v>42648</c:v>
                </c:pt>
                <c:pt idx="188">
                  <c:v>42649</c:v>
                </c:pt>
                <c:pt idx="189">
                  <c:v>42650</c:v>
                </c:pt>
                <c:pt idx="190">
                  <c:v>42651</c:v>
                </c:pt>
                <c:pt idx="191">
                  <c:v>42652</c:v>
                </c:pt>
                <c:pt idx="192">
                  <c:v>42653</c:v>
                </c:pt>
                <c:pt idx="193">
                  <c:v>42654</c:v>
                </c:pt>
                <c:pt idx="194">
                  <c:v>42655</c:v>
                </c:pt>
                <c:pt idx="195">
                  <c:v>42656</c:v>
                </c:pt>
                <c:pt idx="196">
                  <c:v>42657</c:v>
                </c:pt>
                <c:pt idx="197">
                  <c:v>42658</c:v>
                </c:pt>
                <c:pt idx="198">
                  <c:v>42659</c:v>
                </c:pt>
                <c:pt idx="199">
                  <c:v>42660</c:v>
                </c:pt>
                <c:pt idx="200">
                  <c:v>42661</c:v>
                </c:pt>
                <c:pt idx="201">
                  <c:v>42662</c:v>
                </c:pt>
                <c:pt idx="202">
                  <c:v>42663</c:v>
                </c:pt>
                <c:pt idx="203">
                  <c:v>42664</c:v>
                </c:pt>
                <c:pt idx="204">
                  <c:v>42665</c:v>
                </c:pt>
                <c:pt idx="205">
                  <c:v>42666</c:v>
                </c:pt>
                <c:pt idx="206">
                  <c:v>42667</c:v>
                </c:pt>
                <c:pt idx="207">
                  <c:v>42668</c:v>
                </c:pt>
                <c:pt idx="208">
                  <c:v>42669</c:v>
                </c:pt>
                <c:pt idx="209">
                  <c:v>42670</c:v>
                </c:pt>
                <c:pt idx="210">
                  <c:v>42671</c:v>
                </c:pt>
                <c:pt idx="211">
                  <c:v>42672</c:v>
                </c:pt>
                <c:pt idx="212">
                  <c:v>42673</c:v>
                </c:pt>
                <c:pt idx="213">
                  <c:v>42674</c:v>
                </c:pt>
              </c:numCache>
            </c:numRef>
          </c:cat>
          <c:val>
            <c:numRef>
              <c:f>'[Chart in Microsoft PowerPoint]Whychus Data'!$D$2:$D$215</c:f>
              <c:numCache>
                <c:formatCode>General</c:formatCode>
                <c:ptCount val="214"/>
                <c:pt idx="0">
                  <c:v>39.999000000000009</c:v>
                </c:pt>
                <c:pt idx="1">
                  <c:v>39.999000000000009</c:v>
                </c:pt>
                <c:pt idx="2">
                  <c:v>39.999000000000009</c:v>
                </c:pt>
                <c:pt idx="3">
                  <c:v>39.999000000000009</c:v>
                </c:pt>
                <c:pt idx="4">
                  <c:v>39.999000000000009</c:v>
                </c:pt>
                <c:pt idx="5">
                  <c:v>39.999000000000009</c:v>
                </c:pt>
                <c:pt idx="6">
                  <c:v>39.999000000000009</c:v>
                </c:pt>
                <c:pt idx="7">
                  <c:v>39.999000000000009</c:v>
                </c:pt>
                <c:pt idx="8">
                  <c:v>39.999000000000002</c:v>
                </c:pt>
                <c:pt idx="9">
                  <c:v>39.999000000000009</c:v>
                </c:pt>
                <c:pt idx="10">
                  <c:v>39.999000000000002</c:v>
                </c:pt>
                <c:pt idx="11">
                  <c:v>39.999000000000009</c:v>
                </c:pt>
                <c:pt idx="12">
                  <c:v>39.999000000000009</c:v>
                </c:pt>
                <c:pt idx="13">
                  <c:v>39.999000000000009</c:v>
                </c:pt>
                <c:pt idx="14">
                  <c:v>41.609000000000009</c:v>
                </c:pt>
                <c:pt idx="15">
                  <c:v>41.609000000000009</c:v>
                </c:pt>
                <c:pt idx="16">
                  <c:v>41.609000000000009</c:v>
                </c:pt>
                <c:pt idx="17">
                  <c:v>41.609000000000009</c:v>
                </c:pt>
                <c:pt idx="18">
                  <c:v>41.609000000000009</c:v>
                </c:pt>
                <c:pt idx="19">
                  <c:v>41.609000000000009</c:v>
                </c:pt>
                <c:pt idx="20">
                  <c:v>41.609000000000009</c:v>
                </c:pt>
                <c:pt idx="21">
                  <c:v>41.609000000000009</c:v>
                </c:pt>
                <c:pt idx="22">
                  <c:v>41.609000000000009</c:v>
                </c:pt>
                <c:pt idx="23">
                  <c:v>41.609000000000002</c:v>
                </c:pt>
                <c:pt idx="24">
                  <c:v>41.609000000000002</c:v>
                </c:pt>
                <c:pt idx="25">
                  <c:v>41.609000000000002</c:v>
                </c:pt>
                <c:pt idx="26">
                  <c:v>41.609000000000009</c:v>
                </c:pt>
                <c:pt idx="27">
                  <c:v>41.609000000000009</c:v>
                </c:pt>
                <c:pt idx="28">
                  <c:v>41.609000000000009</c:v>
                </c:pt>
                <c:pt idx="29">
                  <c:v>41.609000000000009</c:v>
                </c:pt>
                <c:pt idx="30">
                  <c:v>41.609000000000009</c:v>
                </c:pt>
                <c:pt idx="31">
                  <c:v>41.609000000000009</c:v>
                </c:pt>
                <c:pt idx="32">
                  <c:v>41.609000000000009</c:v>
                </c:pt>
                <c:pt idx="33">
                  <c:v>41.609000000000009</c:v>
                </c:pt>
                <c:pt idx="34">
                  <c:v>41.609000000000009</c:v>
                </c:pt>
                <c:pt idx="35">
                  <c:v>41.609000000000009</c:v>
                </c:pt>
                <c:pt idx="36">
                  <c:v>41.609000000000009</c:v>
                </c:pt>
                <c:pt idx="37">
                  <c:v>41.609000000000009</c:v>
                </c:pt>
                <c:pt idx="38">
                  <c:v>41.609000000000009</c:v>
                </c:pt>
                <c:pt idx="39">
                  <c:v>41.609000000000009</c:v>
                </c:pt>
                <c:pt idx="40">
                  <c:v>41.609000000000009</c:v>
                </c:pt>
                <c:pt idx="41">
                  <c:v>41.609000000000009</c:v>
                </c:pt>
                <c:pt idx="42">
                  <c:v>41.609000000000009</c:v>
                </c:pt>
                <c:pt idx="43">
                  <c:v>41.609000000000009</c:v>
                </c:pt>
                <c:pt idx="44">
                  <c:v>41.609000000000009</c:v>
                </c:pt>
                <c:pt idx="45">
                  <c:v>41.259</c:v>
                </c:pt>
                <c:pt idx="46">
                  <c:v>41.259</c:v>
                </c:pt>
                <c:pt idx="47">
                  <c:v>41.259</c:v>
                </c:pt>
                <c:pt idx="48">
                  <c:v>41.259</c:v>
                </c:pt>
                <c:pt idx="49">
                  <c:v>41.259</c:v>
                </c:pt>
                <c:pt idx="50">
                  <c:v>41.259</c:v>
                </c:pt>
                <c:pt idx="51">
                  <c:v>41.259</c:v>
                </c:pt>
                <c:pt idx="52">
                  <c:v>41.259</c:v>
                </c:pt>
                <c:pt idx="53">
                  <c:v>41.259</c:v>
                </c:pt>
                <c:pt idx="54">
                  <c:v>41.259</c:v>
                </c:pt>
                <c:pt idx="55">
                  <c:v>41.259</c:v>
                </c:pt>
                <c:pt idx="56">
                  <c:v>41.259</c:v>
                </c:pt>
                <c:pt idx="57">
                  <c:v>41.259</c:v>
                </c:pt>
                <c:pt idx="58">
                  <c:v>41.259</c:v>
                </c:pt>
                <c:pt idx="59">
                  <c:v>41.259</c:v>
                </c:pt>
                <c:pt idx="60">
                  <c:v>41.259</c:v>
                </c:pt>
                <c:pt idx="61">
                  <c:v>41.259</c:v>
                </c:pt>
                <c:pt idx="62">
                  <c:v>41.259</c:v>
                </c:pt>
                <c:pt idx="63">
                  <c:v>41.259</c:v>
                </c:pt>
                <c:pt idx="64">
                  <c:v>41.259</c:v>
                </c:pt>
                <c:pt idx="65">
                  <c:v>41.259</c:v>
                </c:pt>
                <c:pt idx="66">
                  <c:v>41.259</c:v>
                </c:pt>
                <c:pt idx="67">
                  <c:v>41.259</c:v>
                </c:pt>
                <c:pt idx="68">
                  <c:v>41.259</c:v>
                </c:pt>
                <c:pt idx="69">
                  <c:v>41.259</c:v>
                </c:pt>
                <c:pt idx="70">
                  <c:v>41.259</c:v>
                </c:pt>
                <c:pt idx="71">
                  <c:v>41.259</c:v>
                </c:pt>
                <c:pt idx="72">
                  <c:v>41.259</c:v>
                </c:pt>
                <c:pt idx="73">
                  <c:v>41.259</c:v>
                </c:pt>
                <c:pt idx="74">
                  <c:v>41.259</c:v>
                </c:pt>
                <c:pt idx="75">
                  <c:v>41.259</c:v>
                </c:pt>
                <c:pt idx="76">
                  <c:v>41.259</c:v>
                </c:pt>
                <c:pt idx="77">
                  <c:v>41.259</c:v>
                </c:pt>
                <c:pt idx="78">
                  <c:v>41.259</c:v>
                </c:pt>
                <c:pt idx="79">
                  <c:v>41.259</c:v>
                </c:pt>
                <c:pt idx="80">
                  <c:v>41.259</c:v>
                </c:pt>
                <c:pt idx="81">
                  <c:v>41.259</c:v>
                </c:pt>
                <c:pt idx="82">
                  <c:v>41.259</c:v>
                </c:pt>
                <c:pt idx="83">
                  <c:v>41.259</c:v>
                </c:pt>
                <c:pt idx="84">
                  <c:v>41.259</c:v>
                </c:pt>
                <c:pt idx="85">
                  <c:v>41.259</c:v>
                </c:pt>
                <c:pt idx="86">
                  <c:v>41.259</c:v>
                </c:pt>
                <c:pt idx="87">
                  <c:v>42.002000000000002</c:v>
                </c:pt>
                <c:pt idx="88">
                  <c:v>42.002000000000002</c:v>
                </c:pt>
                <c:pt idx="89">
                  <c:v>42.002000000000002</c:v>
                </c:pt>
                <c:pt idx="90">
                  <c:v>42.002000000000002</c:v>
                </c:pt>
                <c:pt idx="91">
                  <c:v>42.002000000000002</c:v>
                </c:pt>
                <c:pt idx="92">
                  <c:v>41.616</c:v>
                </c:pt>
                <c:pt idx="93">
                  <c:v>41.616</c:v>
                </c:pt>
                <c:pt idx="94">
                  <c:v>41.616</c:v>
                </c:pt>
                <c:pt idx="95">
                  <c:v>39.32</c:v>
                </c:pt>
                <c:pt idx="96">
                  <c:v>39.32</c:v>
                </c:pt>
                <c:pt idx="97">
                  <c:v>39.32</c:v>
                </c:pt>
                <c:pt idx="98">
                  <c:v>39.32</c:v>
                </c:pt>
                <c:pt idx="99">
                  <c:v>39.32</c:v>
                </c:pt>
                <c:pt idx="100">
                  <c:v>40.18</c:v>
                </c:pt>
                <c:pt idx="101">
                  <c:v>40.18</c:v>
                </c:pt>
                <c:pt idx="102">
                  <c:v>40.18</c:v>
                </c:pt>
                <c:pt idx="103">
                  <c:v>40.18</c:v>
                </c:pt>
                <c:pt idx="104">
                  <c:v>40.18</c:v>
                </c:pt>
                <c:pt idx="105">
                  <c:v>40.18</c:v>
                </c:pt>
                <c:pt idx="106">
                  <c:v>40.18</c:v>
                </c:pt>
                <c:pt idx="107">
                  <c:v>40.18</c:v>
                </c:pt>
                <c:pt idx="108">
                  <c:v>40.18</c:v>
                </c:pt>
                <c:pt idx="109">
                  <c:v>40.18</c:v>
                </c:pt>
                <c:pt idx="110">
                  <c:v>40.18</c:v>
                </c:pt>
                <c:pt idx="111">
                  <c:v>40.18</c:v>
                </c:pt>
                <c:pt idx="112">
                  <c:v>40.18</c:v>
                </c:pt>
                <c:pt idx="113">
                  <c:v>40.18</c:v>
                </c:pt>
                <c:pt idx="114">
                  <c:v>40.18</c:v>
                </c:pt>
                <c:pt idx="115">
                  <c:v>40.18</c:v>
                </c:pt>
                <c:pt idx="116">
                  <c:v>40.18</c:v>
                </c:pt>
                <c:pt idx="117">
                  <c:v>40.18</c:v>
                </c:pt>
                <c:pt idx="118">
                  <c:v>40.18</c:v>
                </c:pt>
                <c:pt idx="119">
                  <c:v>40.18</c:v>
                </c:pt>
                <c:pt idx="120">
                  <c:v>40.18</c:v>
                </c:pt>
                <c:pt idx="121">
                  <c:v>40.18</c:v>
                </c:pt>
                <c:pt idx="122">
                  <c:v>40.18</c:v>
                </c:pt>
                <c:pt idx="123">
                  <c:v>40.18</c:v>
                </c:pt>
                <c:pt idx="124">
                  <c:v>40.18</c:v>
                </c:pt>
                <c:pt idx="125">
                  <c:v>40.18</c:v>
                </c:pt>
                <c:pt idx="126">
                  <c:v>40.18</c:v>
                </c:pt>
                <c:pt idx="127">
                  <c:v>40.18</c:v>
                </c:pt>
                <c:pt idx="128">
                  <c:v>40.18</c:v>
                </c:pt>
                <c:pt idx="129">
                  <c:v>40.18</c:v>
                </c:pt>
                <c:pt idx="130">
                  <c:v>40.18</c:v>
                </c:pt>
                <c:pt idx="131">
                  <c:v>40.18</c:v>
                </c:pt>
                <c:pt idx="132">
                  <c:v>40.18</c:v>
                </c:pt>
                <c:pt idx="133">
                  <c:v>40.18</c:v>
                </c:pt>
                <c:pt idx="134">
                  <c:v>40.18</c:v>
                </c:pt>
                <c:pt idx="135">
                  <c:v>40.18</c:v>
                </c:pt>
                <c:pt idx="136">
                  <c:v>40.18</c:v>
                </c:pt>
                <c:pt idx="137">
                  <c:v>40.18</c:v>
                </c:pt>
                <c:pt idx="138">
                  <c:v>40.18</c:v>
                </c:pt>
                <c:pt idx="139">
                  <c:v>40.18</c:v>
                </c:pt>
                <c:pt idx="140">
                  <c:v>40.18</c:v>
                </c:pt>
                <c:pt idx="141">
                  <c:v>40.18</c:v>
                </c:pt>
                <c:pt idx="142">
                  <c:v>40.18</c:v>
                </c:pt>
                <c:pt idx="143">
                  <c:v>40.18</c:v>
                </c:pt>
                <c:pt idx="144">
                  <c:v>40.18</c:v>
                </c:pt>
                <c:pt idx="145">
                  <c:v>40.18</c:v>
                </c:pt>
                <c:pt idx="146">
                  <c:v>40.18</c:v>
                </c:pt>
                <c:pt idx="147">
                  <c:v>40.18</c:v>
                </c:pt>
                <c:pt idx="148">
                  <c:v>40.18</c:v>
                </c:pt>
                <c:pt idx="149">
                  <c:v>40.18</c:v>
                </c:pt>
                <c:pt idx="150">
                  <c:v>40.18</c:v>
                </c:pt>
                <c:pt idx="151">
                  <c:v>40.18</c:v>
                </c:pt>
                <c:pt idx="152">
                  <c:v>40.18</c:v>
                </c:pt>
                <c:pt idx="153">
                  <c:v>40.18</c:v>
                </c:pt>
                <c:pt idx="154">
                  <c:v>40.18</c:v>
                </c:pt>
                <c:pt idx="155">
                  <c:v>40.18</c:v>
                </c:pt>
                <c:pt idx="156">
                  <c:v>40.18</c:v>
                </c:pt>
                <c:pt idx="157">
                  <c:v>40.18</c:v>
                </c:pt>
                <c:pt idx="158">
                  <c:v>40.18</c:v>
                </c:pt>
                <c:pt idx="159">
                  <c:v>40.18</c:v>
                </c:pt>
                <c:pt idx="160">
                  <c:v>40.18</c:v>
                </c:pt>
                <c:pt idx="161">
                  <c:v>40.18</c:v>
                </c:pt>
                <c:pt idx="162">
                  <c:v>40.18</c:v>
                </c:pt>
                <c:pt idx="163">
                  <c:v>40.18</c:v>
                </c:pt>
                <c:pt idx="164">
                  <c:v>40.18</c:v>
                </c:pt>
                <c:pt idx="165">
                  <c:v>40.18</c:v>
                </c:pt>
                <c:pt idx="166">
                  <c:v>40.18</c:v>
                </c:pt>
                <c:pt idx="167">
                  <c:v>40.18</c:v>
                </c:pt>
                <c:pt idx="168">
                  <c:v>40.18</c:v>
                </c:pt>
                <c:pt idx="169">
                  <c:v>40.18</c:v>
                </c:pt>
                <c:pt idx="170">
                  <c:v>40.18</c:v>
                </c:pt>
                <c:pt idx="171">
                  <c:v>40.18</c:v>
                </c:pt>
                <c:pt idx="172">
                  <c:v>40.18</c:v>
                </c:pt>
                <c:pt idx="173">
                  <c:v>40.18</c:v>
                </c:pt>
                <c:pt idx="174">
                  <c:v>40.18</c:v>
                </c:pt>
                <c:pt idx="175">
                  <c:v>40.18</c:v>
                </c:pt>
                <c:pt idx="176">
                  <c:v>40.18</c:v>
                </c:pt>
                <c:pt idx="177">
                  <c:v>40.18</c:v>
                </c:pt>
                <c:pt idx="178">
                  <c:v>40.18</c:v>
                </c:pt>
                <c:pt idx="179">
                  <c:v>40.18</c:v>
                </c:pt>
                <c:pt idx="180">
                  <c:v>40.18</c:v>
                </c:pt>
                <c:pt idx="181">
                  <c:v>40.18</c:v>
                </c:pt>
                <c:pt idx="182">
                  <c:v>40.18</c:v>
                </c:pt>
                <c:pt idx="183">
                  <c:v>40.18</c:v>
                </c:pt>
                <c:pt idx="184">
                  <c:v>40.18</c:v>
                </c:pt>
                <c:pt idx="185">
                  <c:v>40.18</c:v>
                </c:pt>
                <c:pt idx="186">
                  <c:v>40.18</c:v>
                </c:pt>
                <c:pt idx="187">
                  <c:v>40.18</c:v>
                </c:pt>
                <c:pt idx="188">
                  <c:v>40.18</c:v>
                </c:pt>
                <c:pt idx="189">
                  <c:v>40.18</c:v>
                </c:pt>
                <c:pt idx="190">
                  <c:v>38.317</c:v>
                </c:pt>
                <c:pt idx="191">
                  <c:v>38.317</c:v>
                </c:pt>
                <c:pt idx="192">
                  <c:v>38.317</c:v>
                </c:pt>
                <c:pt idx="193">
                  <c:v>38.317</c:v>
                </c:pt>
                <c:pt idx="194">
                  <c:v>38.317</c:v>
                </c:pt>
                <c:pt idx="195">
                  <c:v>38.317</c:v>
                </c:pt>
                <c:pt idx="196">
                  <c:v>38.317</c:v>
                </c:pt>
                <c:pt idx="197">
                  <c:v>38.317</c:v>
                </c:pt>
                <c:pt idx="198">
                  <c:v>37.057000000000002</c:v>
                </c:pt>
                <c:pt idx="199">
                  <c:v>37.057000000000002</c:v>
                </c:pt>
                <c:pt idx="200">
                  <c:v>37.057000000000002</c:v>
                </c:pt>
                <c:pt idx="201">
                  <c:v>37.057000000000002</c:v>
                </c:pt>
                <c:pt idx="202">
                  <c:v>37.057000000000002</c:v>
                </c:pt>
                <c:pt idx="203">
                  <c:v>37.057000000000002</c:v>
                </c:pt>
                <c:pt idx="204">
                  <c:v>37.057000000000002</c:v>
                </c:pt>
                <c:pt idx="205">
                  <c:v>37.057000000000002</c:v>
                </c:pt>
                <c:pt idx="206">
                  <c:v>36.822000000000003</c:v>
                </c:pt>
                <c:pt idx="207">
                  <c:v>36.822000000000003</c:v>
                </c:pt>
                <c:pt idx="208">
                  <c:v>36.822000000000003</c:v>
                </c:pt>
                <c:pt idx="209">
                  <c:v>36.822000000000003</c:v>
                </c:pt>
                <c:pt idx="210">
                  <c:v>36.822000000000003</c:v>
                </c:pt>
                <c:pt idx="211">
                  <c:v>36.822000000000003</c:v>
                </c:pt>
                <c:pt idx="212">
                  <c:v>36.822000000000003</c:v>
                </c:pt>
                <c:pt idx="213">
                  <c:v>36.822000000000003</c:v>
                </c:pt>
              </c:numCache>
            </c:numRef>
          </c:val>
          <c:smooth val="0"/>
          <c:extLst>
            <c:ext xmlns:c16="http://schemas.microsoft.com/office/drawing/2014/chart" uri="{C3380CC4-5D6E-409C-BE32-E72D297353CC}">
              <c16:uniqueId val="{00000001-EAF9-4457-91F0-210B5AC953BB}"/>
            </c:ext>
          </c:extLst>
        </c:ser>
        <c:ser>
          <c:idx val="1"/>
          <c:order val="2"/>
          <c:tx>
            <c:strRef>
              <c:f>'[Chart in Microsoft PowerPoint]Whychus Data'!$C$1</c:f>
              <c:strCache>
                <c:ptCount val="1"/>
                <c:pt idx="0">
                  <c:v>ODFW Target</c:v>
                </c:pt>
              </c:strCache>
            </c:strRef>
          </c:tx>
          <c:spPr>
            <a:ln w="38100" cap="rnd">
              <a:solidFill>
                <a:srgbClr val="00B050"/>
              </a:solidFill>
              <a:prstDash val="sysDash"/>
              <a:round/>
            </a:ln>
            <a:effectLst/>
          </c:spPr>
          <c:marker>
            <c:symbol val="none"/>
          </c:marker>
          <c:cat>
            <c:numRef>
              <c:f>'[Chart in Microsoft PowerPoint]Whychus Data'!$A$2:$A$215</c:f>
              <c:numCache>
                <c:formatCode>m/d/yyyy</c:formatCode>
                <c:ptCount val="214"/>
                <c:pt idx="0">
                  <c:v>42461</c:v>
                </c:pt>
                <c:pt idx="1">
                  <c:v>42462</c:v>
                </c:pt>
                <c:pt idx="2">
                  <c:v>42463</c:v>
                </c:pt>
                <c:pt idx="3">
                  <c:v>42464</c:v>
                </c:pt>
                <c:pt idx="4">
                  <c:v>42465</c:v>
                </c:pt>
                <c:pt idx="5">
                  <c:v>42466</c:v>
                </c:pt>
                <c:pt idx="6">
                  <c:v>42467</c:v>
                </c:pt>
                <c:pt idx="7">
                  <c:v>42468</c:v>
                </c:pt>
                <c:pt idx="8">
                  <c:v>42469</c:v>
                </c:pt>
                <c:pt idx="9">
                  <c:v>42470</c:v>
                </c:pt>
                <c:pt idx="10">
                  <c:v>42471</c:v>
                </c:pt>
                <c:pt idx="11">
                  <c:v>42472</c:v>
                </c:pt>
                <c:pt idx="12">
                  <c:v>42473</c:v>
                </c:pt>
                <c:pt idx="13">
                  <c:v>42474</c:v>
                </c:pt>
                <c:pt idx="14">
                  <c:v>42475</c:v>
                </c:pt>
                <c:pt idx="15">
                  <c:v>42476</c:v>
                </c:pt>
                <c:pt idx="16">
                  <c:v>42477</c:v>
                </c:pt>
                <c:pt idx="17">
                  <c:v>42478</c:v>
                </c:pt>
                <c:pt idx="18">
                  <c:v>42479</c:v>
                </c:pt>
                <c:pt idx="19">
                  <c:v>42480</c:v>
                </c:pt>
                <c:pt idx="20">
                  <c:v>42481</c:v>
                </c:pt>
                <c:pt idx="21">
                  <c:v>42482</c:v>
                </c:pt>
                <c:pt idx="22">
                  <c:v>42483</c:v>
                </c:pt>
                <c:pt idx="23">
                  <c:v>42484</c:v>
                </c:pt>
                <c:pt idx="24">
                  <c:v>42485</c:v>
                </c:pt>
                <c:pt idx="25">
                  <c:v>42486</c:v>
                </c:pt>
                <c:pt idx="26">
                  <c:v>42487</c:v>
                </c:pt>
                <c:pt idx="27">
                  <c:v>42488</c:v>
                </c:pt>
                <c:pt idx="28">
                  <c:v>42489</c:v>
                </c:pt>
                <c:pt idx="29">
                  <c:v>42490</c:v>
                </c:pt>
                <c:pt idx="30">
                  <c:v>42491</c:v>
                </c:pt>
                <c:pt idx="31">
                  <c:v>42492</c:v>
                </c:pt>
                <c:pt idx="32">
                  <c:v>42493</c:v>
                </c:pt>
                <c:pt idx="33">
                  <c:v>42494</c:v>
                </c:pt>
                <c:pt idx="34">
                  <c:v>42495</c:v>
                </c:pt>
                <c:pt idx="35">
                  <c:v>42496</c:v>
                </c:pt>
                <c:pt idx="36">
                  <c:v>42497</c:v>
                </c:pt>
                <c:pt idx="37">
                  <c:v>42498</c:v>
                </c:pt>
                <c:pt idx="38">
                  <c:v>42499</c:v>
                </c:pt>
                <c:pt idx="39">
                  <c:v>42500</c:v>
                </c:pt>
                <c:pt idx="40">
                  <c:v>42501</c:v>
                </c:pt>
                <c:pt idx="41">
                  <c:v>42502</c:v>
                </c:pt>
                <c:pt idx="42">
                  <c:v>42503</c:v>
                </c:pt>
                <c:pt idx="43">
                  <c:v>42504</c:v>
                </c:pt>
                <c:pt idx="44">
                  <c:v>42505</c:v>
                </c:pt>
                <c:pt idx="45">
                  <c:v>42506</c:v>
                </c:pt>
                <c:pt idx="46">
                  <c:v>42507</c:v>
                </c:pt>
                <c:pt idx="47">
                  <c:v>42508</c:v>
                </c:pt>
                <c:pt idx="48">
                  <c:v>42509</c:v>
                </c:pt>
                <c:pt idx="49">
                  <c:v>42510</c:v>
                </c:pt>
                <c:pt idx="50">
                  <c:v>42511</c:v>
                </c:pt>
                <c:pt idx="51">
                  <c:v>42512</c:v>
                </c:pt>
                <c:pt idx="52">
                  <c:v>42513</c:v>
                </c:pt>
                <c:pt idx="53">
                  <c:v>42514</c:v>
                </c:pt>
                <c:pt idx="54">
                  <c:v>42515</c:v>
                </c:pt>
                <c:pt idx="55">
                  <c:v>42516</c:v>
                </c:pt>
                <c:pt idx="56">
                  <c:v>42517</c:v>
                </c:pt>
                <c:pt idx="57">
                  <c:v>42518</c:v>
                </c:pt>
                <c:pt idx="58">
                  <c:v>42519</c:v>
                </c:pt>
                <c:pt idx="59">
                  <c:v>42520</c:v>
                </c:pt>
                <c:pt idx="60">
                  <c:v>42521</c:v>
                </c:pt>
                <c:pt idx="61">
                  <c:v>42522</c:v>
                </c:pt>
                <c:pt idx="62">
                  <c:v>42523</c:v>
                </c:pt>
                <c:pt idx="63">
                  <c:v>42524</c:v>
                </c:pt>
                <c:pt idx="64">
                  <c:v>42525</c:v>
                </c:pt>
                <c:pt idx="65">
                  <c:v>42526</c:v>
                </c:pt>
                <c:pt idx="66">
                  <c:v>42527</c:v>
                </c:pt>
                <c:pt idx="67">
                  <c:v>42528</c:v>
                </c:pt>
                <c:pt idx="68">
                  <c:v>42529</c:v>
                </c:pt>
                <c:pt idx="69">
                  <c:v>42530</c:v>
                </c:pt>
                <c:pt idx="70">
                  <c:v>42531</c:v>
                </c:pt>
                <c:pt idx="71">
                  <c:v>42532</c:v>
                </c:pt>
                <c:pt idx="72">
                  <c:v>42533</c:v>
                </c:pt>
                <c:pt idx="73">
                  <c:v>42534</c:v>
                </c:pt>
                <c:pt idx="74">
                  <c:v>42535</c:v>
                </c:pt>
                <c:pt idx="75">
                  <c:v>42536</c:v>
                </c:pt>
                <c:pt idx="76">
                  <c:v>42537</c:v>
                </c:pt>
                <c:pt idx="77">
                  <c:v>42538</c:v>
                </c:pt>
                <c:pt idx="78">
                  <c:v>42539</c:v>
                </c:pt>
                <c:pt idx="79">
                  <c:v>42540</c:v>
                </c:pt>
                <c:pt idx="80">
                  <c:v>42541</c:v>
                </c:pt>
                <c:pt idx="81">
                  <c:v>42542</c:v>
                </c:pt>
                <c:pt idx="82">
                  <c:v>42543</c:v>
                </c:pt>
                <c:pt idx="83">
                  <c:v>42544</c:v>
                </c:pt>
                <c:pt idx="84">
                  <c:v>42545</c:v>
                </c:pt>
                <c:pt idx="85">
                  <c:v>42546</c:v>
                </c:pt>
                <c:pt idx="86">
                  <c:v>42547</c:v>
                </c:pt>
                <c:pt idx="87">
                  <c:v>42548</c:v>
                </c:pt>
                <c:pt idx="88">
                  <c:v>42549</c:v>
                </c:pt>
                <c:pt idx="89">
                  <c:v>42550</c:v>
                </c:pt>
                <c:pt idx="90">
                  <c:v>42551</c:v>
                </c:pt>
                <c:pt idx="91">
                  <c:v>42552</c:v>
                </c:pt>
                <c:pt idx="92">
                  <c:v>42553</c:v>
                </c:pt>
                <c:pt idx="93">
                  <c:v>42554</c:v>
                </c:pt>
                <c:pt idx="94">
                  <c:v>42555</c:v>
                </c:pt>
                <c:pt idx="95">
                  <c:v>42556</c:v>
                </c:pt>
                <c:pt idx="96">
                  <c:v>42557</c:v>
                </c:pt>
                <c:pt idx="97">
                  <c:v>42558</c:v>
                </c:pt>
                <c:pt idx="98">
                  <c:v>42559</c:v>
                </c:pt>
                <c:pt idx="99">
                  <c:v>42560</c:v>
                </c:pt>
                <c:pt idx="100">
                  <c:v>42561</c:v>
                </c:pt>
                <c:pt idx="101">
                  <c:v>42562</c:v>
                </c:pt>
                <c:pt idx="102">
                  <c:v>42563</c:v>
                </c:pt>
                <c:pt idx="103">
                  <c:v>42564</c:v>
                </c:pt>
                <c:pt idx="104">
                  <c:v>42565</c:v>
                </c:pt>
                <c:pt idx="105">
                  <c:v>42566</c:v>
                </c:pt>
                <c:pt idx="106">
                  <c:v>42567</c:v>
                </c:pt>
                <c:pt idx="107">
                  <c:v>42568</c:v>
                </c:pt>
                <c:pt idx="108">
                  <c:v>42569</c:v>
                </c:pt>
                <c:pt idx="109">
                  <c:v>42570</c:v>
                </c:pt>
                <c:pt idx="110">
                  <c:v>42571</c:v>
                </c:pt>
                <c:pt idx="111">
                  <c:v>42572</c:v>
                </c:pt>
                <c:pt idx="112">
                  <c:v>42573</c:v>
                </c:pt>
                <c:pt idx="113">
                  <c:v>42574</c:v>
                </c:pt>
                <c:pt idx="114">
                  <c:v>42575</c:v>
                </c:pt>
                <c:pt idx="115">
                  <c:v>42576</c:v>
                </c:pt>
                <c:pt idx="116">
                  <c:v>42577</c:v>
                </c:pt>
                <c:pt idx="117">
                  <c:v>42578</c:v>
                </c:pt>
                <c:pt idx="118">
                  <c:v>42579</c:v>
                </c:pt>
                <c:pt idx="119">
                  <c:v>42580</c:v>
                </c:pt>
                <c:pt idx="120">
                  <c:v>42581</c:v>
                </c:pt>
                <c:pt idx="121">
                  <c:v>42582</c:v>
                </c:pt>
                <c:pt idx="122">
                  <c:v>42583</c:v>
                </c:pt>
                <c:pt idx="123">
                  <c:v>42584</c:v>
                </c:pt>
                <c:pt idx="124">
                  <c:v>42585</c:v>
                </c:pt>
                <c:pt idx="125">
                  <c:v>42586</c:v>
                </c:pt>
                <c:pt idx="126">
                  <c:v>42587</c:v>
                </c:pt>
                <c:pt idx="127">
                  <c:v>42588</c:v>
                </c:pt>
                <c:pt idx="128">
                  <c:v>42589</c:v>
                </c:pt>
                <c:pt idx="129">
                  <c:v>42590</c:v>
                </c:pt>
                <c:pt idx="130">
                  <c:v>42591</c:v>
                </c:pt>
                <c:pt idx="131">
                  <c:v>42592</c:v>
                </c:pt>
                <c:pt idx="132">
                  <c:v>42593</c:v>
                </c:pt>
                <c:pt idx="133">
                  <c:v>42594</c:v>
                </c:pt>
                <c:pt idx="134">
                  <c:v>42595</c:v>
                </c:pt>
                <c:pt idx="135">
                  <c:v>42596</c:v>
                </c:pt>
                <c:pt idx="136">
                  <c:v>42597</c:v>
                </c:pt>
                <c:pt idx="137">
                  <c:v>42598</c:v>
                </c:pt>
                <c:pt idx="138">
                  <c:v>42599</c:v>
                </c:pt>
                <c:pt idx="139">
                  <c:v>42600</c:v>
                </c:pt>
                <c:pt idx="140">
                  <c:v>42601</c:v>
                </c:pt>
                <c:pt idx="141">
                  <c:v>42602</c:v>
                </c:pt>
                <c:pt idx="142">
                  <c:v>42603</c:v>
                </c:pt>
                <c:pt idx="143">
                  <c:v>42604</c:v>
                </c:pt>
                <c:pt idx="144">
                  <c:v>42605</c:v>
                </c:pt>
                <c:pt idx="145">
                  <c:v>42606</c:v>
                </c:pt>
                <c:pt idx="146">
                  <c:v>42607</c:v>
                </c:pt>
                <c:pt idx="147">
                  <c:v>42608</c:v>
                </c:pt>
                <c:pt idx="148">
                  <c:v>42609</c:v>
                </c:pt>
                <c:pt idx="149">
                  <c:v>42610</c:v>
                </c:pt>
                <c:pt idx="150">
                  <c:v>42611</c:v>
                </c:pt>
                <c:pt idx="151">
                  <c:v>42612</c:v>
                </c:pt>
                <c:pt idx="152">
                  <c:v>42613</c:v>
                </c:pt>
                <c:pt idx="153">
                  <c:v>42614</c:v>
                </c:pt>
                <c:pt idx="154">
                  <c:v>42615</c:v>
                </c:pt>
                <c:pt idx="155">
                  <c:v>42616</c:v>
                </c:pt>
                <c:pt idx="156">
                  <c:v>42617</c:v>
                </c:pt>
                <c:pt idx="157">
                  <c:v>42618</c:v>
                </c:pt>
                <c:pt idx="158">
                  <c:v>42619</c:v>
                </c:pt>
                <c:pt idx="159">
                  <c:v>42620</c:v>
                </c:pt>
                <c:pt idx="160">
                  <c:v>42621</c:v>
                </c:pt>
                <c:pt idx="161">
                  <c:v>42622</c:v>
                </c:pt>
                <c:pt idx="162">
                  <c:v>42623</c:v>
                </c:pt>
                <c:pt idx="163">
                  <c:v>42624</c:v>
                </c:pt>
                <c:pt idx="164">
                  <c:v>42625</c:v>
                </c:pt>
                <c:pt idx="165">
                  <c:v>42626</c:v>
                </c:pt>
                <c:pt idx="166">
                  <c:v>42627</c:v>
                </c:pt>
                <c:pt idx="167">
                  <c:v>42628</c:v>
                </c:pt>
                <c:pt idx="168">
                  <c:v>42629</c:v>
                </c:pt>
                <c:pt idx="169">
                  <c:v>42630</c:v>
                </c:pt>
                <c:pt idx="170">
                  <c:v>42631</c:v>
                </c:pt>
                <c:pt idx="171">
                  <c:v>42632</c:v>
                </c:pt>
                <c:pt idx="172">
                  <c:v>42633</c:v>
                </c:pt>
                <c:pt idx="173">
                  <c:v>42634</c:v>
                </c:pt>
                <c:pt idx="174">
                  <c:v>42635</c:v>
                </c:pt>
                <c:pt idx="175">
                  <c:v>42636</c:v>
                </c:pt>
                <c:pt idx="176">
                  <c:v>42637</c:v>
                </c:pt>
                <c:pt idx="177">
                  <c:v>42638</c:v>
                </c:pt>
                <c:pt idx="178">
                  <c:v>42639</c:v>
                </c:pt>
                <c:pt idx="179">
                  <c:v>42640</c:v>
                </c:pt>
                <c:pt idx="180">
                  <c:v>42641</c:v>
                </c:pt>
                <c:pt idx="181">
                  <c:v>42642</c:v>
                </c:pt>
                <c:pt idx="182">
                  <c:v>42643</c:v>
                </c:pt>
                <c:pt idx="183">
                  <c:v>42644</c:v>
                </c:pt>
                <c:pt idx="184">
                  <c:v>42645</c:v>
                </c:pt>
                <c:pt idx="185">
                  <c:v>42646</c:v>
                </c:pt>
                <c:pt idx="186">
                  <c:v>42647</c:v>
                </c:pt>
                <c:pt idx="187">
                  <c:v>42648</c:v>
                </c:pt>
                <c:pt idx="188">
                  <c:v>42649</c:v>
                </c:pt>
                <c:pt idx="189">
                  <c:v>42650</c:v>
                </c:pt>
                <c:pt idx="190">
                  <c:v>42651</c:v>
                </c:pt>
                <c:pt idx="191">
                  <c:v>42652</c:v>
                </c:pt>
                <c:pt idx="192">
                  <c:v>42653</c:v>
                </c:pt>
                <c:pt idx="193">
                  <c:v>42654</c:v>
                </c:pt>
                <c:pt idx="194">
                  <c:v>42655</c:v>
                </c:pt>
                <c:pt idx="195">
                  <c:v>42656</c:v>
                </c:pt>
                <c:pt idx="196">
                  <c:v>42657</c:v>
                </c:pt>
                <c:pt idx="197">
                  <c:v>42658</c:v>
                </c:pt>
                <c:pt idx="198">
                  <c:v>42659</c:v>
                </c:pt>
                <c:pt idx="199">
                  <c:v>42660</c:v>
                </c:pt>
                <c:pt idx="200">
                  <c:v>42661</c:v>
                </c:pt>
                <c:pt idx="201">
                  <c:v>42662</c:v>
                </c:pt>
                <c:pt idx="202">
                  <c:v>42663</c:v>
                </c:pt>
                <c:pt idx="203">
                  <c:v>42664</c:v>
                </c:pt>
                <c:pt idx="204">
                  <c:v>42665</c:v>
                </c:pt>
                <c:pt idx="205">
                  <c:v>42666</c:v>
                </c:pt>
                <c:pt idx="206">
                  <c:v>42667</c:v>
                </c:pt>
                <c:pt idx="207">
                  <c:v>42668</c:v>
                </c:pt>
                <c:pt idx="208">
                  <c:v>42669</c:v>
                </c:pt>
                <c:pt idx="209">
                  <c:v>42670</c:v>
                </c:pt>
                <c:pt idx="210">
                  <c:v>42671</c:v>
                </c:pt>
                <c:pt idx="211">
                  <c:v>42672</c:v>
                </c:pt>
                <c:pt idx="212">
                  <c:v>42673</c:v>
                </c:pt>
                <c:pt idx="213">
                  <c:v>42674</c:v>
                </c:pt>
              </c:numCache>
            </c:numRef>
          </c:cat>
          <c:val>
            <c:numRef>
              <c:f>'[Chart in Microsoft PowerPoint]Whychus Data'!$C$2:$C$215</c:f>
              <c:numCache>
                <c:formatCode>General</c:formatCode>
                <c:ptCount val="214"/>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pt idx="61">
                  <c:v>33</c:v>
                </c:pt>
                <c:pt idx="62">
                  <c:v>33</c:v>
                </c:pt>
                <c:pt idx="63">
                  <c:v>33</c:v>
                </c:pt>
                <c:pt idx="64">
                  <c:v>33</c:v>
                </c:pt>
                <c:pt idx="65">
                  <c:v>33</c:v>
                </c:pt>
                <c:pt idx="66">
                  <c:v>33</c:v>
                </c:pt>
                <c:pt idx="67">
                  <c:v>33</c:v>
                </c:pt>
                <c:pt idx="68">
                  <c:v>33</c:v>
                </c:pt>
                <c:pt idx="69">
                  <c:v>33</c:v>
                </c:pt>
                <c:pt idx="70">
                  <c:v>33</c:v>
                </c:pt>
                <c:pt idx="71">
                  <c:v>33</c:v>
                </c:pt>
                <c:pt idx="72">
                  <c:v>33</c:v>
                </c:pt>
                <c:pt idx="73">
                  <c:v>33</c:v>
                </c:pt>
                <c:pt idx="74">
                  <c:v>33</c:v>
                </c:pt>
                <c:pt idx="75">
                  <c:v>33</c:v>
                </c:pt>
                <c:pt idx="76">
                  <c:v>33</c:v>
                </c:pt>
                <c:pt idx="77">
                  <c:v>33</c:v>
                </c:pt>
                <c:pt idx="78">
                  <c:v>33</c:v>
                </c:pt>
                <c:pt idx="79">
                  <c:v>33</c:v>
                </c:pt>
                <c:pt idx="80">
                  <c:v>33</c:v>
                </c:pt>
                <c:pt idx="81">
                  <c:v>33</c:v>
                </c:pt>
                <c:pt idx="82">
                  <c:v>33</c:v>
                </c:pt>
                <c:pt idx="83">
                  <c:v>33</c:v>
                </c:pt>
                <c:pt idx="84">
                  <c:v>33</c:v>
                </c:pt>
                <c:pt idx="85">
                  <c:v>33</c:v>
                </c:pt>
                <c:pt idx="86">
                  <c:v>33</c:v>
                </c:pt>
                <c:pt idx="87">
                  <c:v>33</c:v>
                </c:pt>
                <c:pt idx="88">
                  <c:v>33</c:v>
                </c:pt>
                <c:pt idx="89">
                  <c:v>33</c:v>
                </c:pt>
                <c:pt idx="90">
                  <c:v>33</c:v>
                </c:pt>
                <c:pt idx="91">
                  <c:v>33</c:v>
                </c:pt>
                <c:pt idx="92">
                  <c:v>33</c:v>
                </c:pt>
                <c:pt idx="93">
                  <c:v>33</c:v>
                </c:pt>
                <c:pt idx="94">
                  <c:v>33</c:v>
                </c:pt>
                <c:pt idx="95">
                  <c:v>33</c:v>
                </c:pt>
                <c:pt idx="96">
                  <c:v>33</c:v>
                </c:pt>
                <c:pt idx="97">
                  <c:v>33</c:v>
                </c:pt>
                <c:pt idx="98">
                  <c:v>33</c:v>
                </c:pt>
                <c:pt idx="99">
                  <c:v>33</c:v>
                </c:pt>
                <c:pt idx="100">
                  <c:v>33</c:v>
                </c:pt>
                <c:pt idx="101">
                  <c:v>33</c:v>
                </c:pt>
                <c:pt idx="102">
                  <c:v>33</c:v>
                </c:pt>
                <c:pt idx="103">
                  <c:v>33</c:v>
                </c:pt>
                <c:pt idx="104">
                  <c:v>33</c:v>
                </c:pt>
                <c:pt idx="105">
                  <c:v>33</c:v>
                </c:pt>
                <c:pt idx="106">
                  <c:v>33</c:v>
                </c:pt>
                <c:pt idx="107">
                  <c:v>33</c:v>
                </c:pt>
                <c:pt idx="108">
                  <c:v>33</c:v>
                </c:pt>
                <c:pt idx="109">
                  <c:v>33</c:v>
                </c:pt>
                <c:pt idx="110">
                  <c:v>33</c:v>
                </c:pt>
                <c:pt idx="111">
                  <c:v>33</c:v>
                </c:pt>
                <c:pt idx="112">
                  <c:v>33</c:v>
                </c:pt>
                <c:pt idx="113">
                  <c:v>33</c:v>
                </c:pt>
                <c:pt idx="114">
                  <c:v>33</c:v>
                </c:pt>
                <c:pt idx="115">
                  <c:v>33</c:v>
                </c:pt>
                <c:pt idx="116">
                  <c:v>33</c:v>
                </c:pt>
                <c:pt idx="117">
                  <c:v>33</c:v>
                </c:pt>
                <c:pt idx="118">
                  <c:v>33</c:v>
                </c:pt>
                <c:pt idx="119">
                  <c:v>33</c:v>
                </c:pt>
                <c:pt idx="120">
                  <c:v>33</c:v>
                </c:pt>
                <c:pt idx="121">
                  <c:v>33</c:v>
                </c:pt>
                <c:pt idx="122">
                  <c:v>33</c:v>
                </c:pt>
                <c:pt idx="123">
                  <c:v>33</c:v>
                </c:pt>
                <c:pt idx="124">
                  <c:v>33</c:v>
                </c:pt>
                <c:pt idx="125">
                  <c:v>33</c:v>
                </c:pt>
                <c:pt idx="126">
                  <c:v>33</c:v>
                </c:pt>
                <c:pt idx="127">
                  <c:v>33</c:v>
                </c:pt>
                <c:pt idx="128">
                  <c:v>33</c:v>
                </c:pt>
                <c:pt idx="129">
                  <c:v>33</c:v>
                </c:pt>
                <c:pt idx="130">
                  <c:v>33</c:v>
                </c:pt>
                <c:pt idx="131">
                  <c:v>33</c:v>
                </c:pt>
                <c:pt idx="132">
                  <c:v>33</c:v>
                </c:pt>
                <c:pt idx="133">
                  <c:v>33</c:v>
                </c:pt>
                <c:pt idx="134">
                  <c:v>33</c:v>
                </c:pt>
                <c:pt idx="135">
                  <c:v>33</c:v>
                </c:pt>
                <c:pt idx="136">
                  <c:v>33</c:v>
                </c:pt>
                <c:pt idx="137">
                  <c:v>33</c:v>
                </c:pt>
                <c:pt idx="138">
                  <c:v>33</c:v>
                </c:pt>
                <c:pt idx="139">
                  <c:v>33</c:v>
                </c:pt>
                <c:pt idx="140">
                  <c:v>33</c:v>
                </c:pt>
                <c:pt idx="141">
                  <c:v>33</c:v>
                </c:pt>
                <c:pt idx="142">
                  <c:v>33</c:v>
                </c:pt>
                <c:pt idx="143">
                  <c:v>33</c:v>
                </c:pt>
                <c:pt idx="144">
                  <c:v>33</c:v>
                </c:pt>
                <c:pt idx="145">
                  <c:v>33</c:v>
                </c:pt>
                <c:pt idx="146">
                  <c:v>33</c:v>
                </c:pt>
                <c:pt idx="147">
                  <c:v>33</c:v>
                </c:pt>
                <c:pt idx="148">
                  <c:v>33</c:v>
                </c:pt>
                <c:pt idx="149">
                  <c:v>33</c:v>
                </c:pt>
                <c:pt idx="150">
                  <c:v>33</c:v>
                </c:pt>
                <c:pt idx="151">
                  <c:v>33</c:v>
                </c:pt>
                <c:pt idx="152">
                  <c:v>33</c:v>
                </c:pt>
                <c:pt idx="153">
                  <c:v>33</c:v>
                </c:pt>
                <c:pt idx="154">
                  <c:v>33</c:v>
                </c:pt>
                <c:pt idx="155">
                  <c:v>33</c:v>
                </c:pt>
                <c:pt idx="156">
                  <c:v>33</c:v>
                </c:pt>
                <c:pt idx="157">
                  <c:v>33</c:v>
                </c:pt>
                <c:pt idx="158">
                  <c:v>33</c:v>
                </c:pt>
                <c:pt idx="159">
                  <c:v>33</c:v>
                </c:pt>
                <c:pt idx="160">
                  <c:v>33</c:v>
                </c:pt>
                <c:pt idx="161">
                  <c:v>33</c:v>
                </c:pt>
                <c:pt idx="162">
                  <c:v>33</c:v>
                </c:pt>
                <c:pt idx="163">
                  <c:v>33</c:v>
                </c:pt>
                <c:pt idx="164">
                  <c:v>33</c:v>
                </c:pt>
                <c:pt idx="165">
                  <c:v>33</c:v>
                </c:pt>
                <c:pt idx="166">
                  <c:v>33</c:v>
                </c:pt>
                <c:pt idx="167">
                  <c:v>33</c:v>
                </c:pt>
                <c:pt idx="168">
                  <c:v>33</c:v>
                </c:pt>
                <c:pt idx="169">
                  <c:v>33</c:v>
                </c:pt>
                <c:pt idx="170">
                  <c:v>33</c:v>
                </c:pt>
                <c:pt idx="171">
                  <c:v>33</c:v>
                </c:pt>
                <c:pt idx="172">
                  <c:v>33</c:v>
                </c:pt>
                <c:pt idx="173">
                  <c:v>33</c:v>
                </c:pt>
                <c:pt idx="174">
                  <c:v>33</c:v>
                </c:pt>
                <c:pt idx="175">
                  <c:v>33</c:v>
                </c:pt>
                <c:pt idx="176">
                  <c:v>33</c:v>
                </c:pt>
                <c:pt idx="177">
                  <c:v>33</c:v>
                </c:pt>
                <c:pt idx="178">
                  <c:v>33</c:v>
                </c:pt>
                <c:pt idx="179">
                  <c:v>33</c:v>
                </c:pt>
                <c:pt idx="180">
                  <c:v>33</c:v>
                </c:pt>
                <c:pt idx="181">
                  <c:v>33</c:v>
                </c:pt>
                <c:pt idx="182">
                  <c:v>33</c:v>
                </c:pt>
                <c:pt idx="183">
                  <c:v>33</c:v>
                </c:pt>
                <c:pt idx="184">
                  <c:v>33</c:v>
                </c:pt>
                <c:pt idx="185">
                  <c:v>33</c:v>
                </c:pt>
                <c:pt idx="186">
                  <c:v>33</c:v>
                </c:pt>
                <c:pt idx="187">
                  <c:v>33</c:v>
                </c:pt>
                <c:pt idx="188">
                  <c:v>33</c:v>
                </c:pt>
                <c:pt idx="189">
                  <c:v>33</c:v>
                </c:pt>
                <c:pt idx="190">
                  <c:v>33</c:v>
                </c:pt>
                <c:pt idx="191">
                  <c:v>33</c:v>
                </c:pt>
                <c:pt idx="192">
                  <c:v>33</c:v>
                </c:pt>
                <c:pt idx="193">
                  <c:v>33</c:v>
                </c:pt>
                <c:pt idx="194">
                  <c:v>33</c:v>
                </c:pt>
                <c:pt idx="195">
                  <c:v>33</c:v>
                </c:pt>
                <c:pt idx="196">
                  <c:v>33</c:v>
                </c:pt>
                <c:pt idx="197">
                  <c:v>33</c:v>
                </c:pt>
                <c:pt idx="198">
                  <c:v>33</c:v>
                </c:pt>
                <c:pt idx="199">
                  <c:v>33</c:v>
                </c:pt>
                <c:pt idx="200">
                  <c:v>33</c:v>
                </c:pt>
                <c:pt idx="201">
                  <c:v>33</c:v>
                </c:pt>
                <c:pt idx="202">
                  <c:v>33</c:v>
                </c:pt>
                <c:pt idx="203">
                  <c:v>33</c:v>
                </c:pt>
                <c:pt idx="204">
                  <c:v>33</c:v>
                </c:pt>
                <c:pt idx="205">
                  <c:v>33</c:v>
                </c:pt>
                <c:pt idx="206">
                  <c:v>33</c:v>
                </c:pt>
                <c:pt idx="207">
                  <c:v>33</c:v>
                </c:pt>
                <c:pt idx="208">
                  <c:v>33</c:v>
                </c:pt>
                <c:pt idx="209">
                  <c:v>33</c:v>
                </c:pt>
                <c:pt idx="210">
                  <c:v>33</c:v>
                </c:pt>
                <c:pt idx="211">
                  <c:v>33</c:v>
                </c:pt>
                <c:pt idx="212">
                  <c:v>33</c:v>
                </c:pt>
                <c:pt idx="213">
                  <c:v>33</c:v>
                </c:pt>
              </c:numCache>
            </c:numRef>
          </c:val>
          <c:smooth val="0"/>
          <c:extLst>
            <c:ext xmlns:c16="http://schemas.microsoft.com/office/drawing/2014/chart" uri="{C3380CC4-5D6E-409C-BE32-E72D297353CC}">
              <c16:uniqueId val="{00000002-EAF9-4457-91F0-210B5AC953BB}"/>
            </c:ext>
          </c:extLst>
        </c:ser>
        <c:dLbls>
          <c:showLegendKey val="0"/>
          <c:showVal val="0"/>
          <c:showCatName val="0"/>
          <c:showSerName val="0"/>
          <c:showPercent val="0"/>
          <c:showBubbleSize val="0"/>
        </c:dLbls>
        <c:smooth val="0"/>
        <c:axId val="208729392"/>
        <c:axId val="208725080"/>
      </c:lineChart>
      <c:dateAx>
        <c:axId val="208729392"/>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725080"/>
        <c:crosses val="autoZero"/>
        <c:auto val="1"/>
        <c:lblOffset val="100"/>
        <c:baseTimeUnit val="days"/>
        <c:majorUnit val="10"/>
        <c:majorTimeUnit val="days"/>
      </c:dateAx>
      <c:valAx>
        <c:axId val="208725080"/>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729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807338-22C5-4A88-90B8-862CB155CC86}" type="datetimeFigureOut">
              <a:rPr lang="en-US" smtClean="0"/>
              <a:t>9/16/2017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633166-9E74-4582-B84C-0E1C66D0FDDE}" type="slidenum">
              <a:rPr lang="en-US" smtClean="0"/>
              <a:t>‹#›</a:t>
            </a:fld>
            <a:endParaRPr lang="en-US"/>
          </a:p>
        </p:txBody>
      </p:sp>
    </p:spTree>
    <p:extLst>
      <p:ext uri="{BB962C8B-B14F-4D97-AF65-F5344CB8AC3E}">
        <p14:creationId xmlns:p14="http://schemas.microsoft.com/office/powerpoint/2010/main" val="168652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a:p>
            <a:pPr marL="171450" indent="-171450">
              <a:buFontTx/>
              <a:buChar char="-"/>
            </a:pPr>
            <a:r>
              <a:rPr lang="en-US" dirty="0"/>
              <a:t>Mention that colleagues presented on </a:t>
            </a:r>
            <a:r>
              <a:rPr lang="en-US" dirty="0" err="1"/>
              <a:t>Whychus</a:t>
            </a:r>
            <a:r>
              <a:rPr lang="en-US" dirty="0"/>
              <a:t> at this conference 10 years ago</a:t>
            </a:r>
          </a:p>
          <a:p>
            <a:pPr marL="171450" indent="-171450">
              <a:buFontTx/>
              <a:buChar char="-"/>
            </a:pPr>
            <a:r>
              <a:rPr lang="en-US" dirty="0"/>
              <a:t>Update international </a:t>
            </a:r>
            <a:r>
              <a:rPr lang="en-US" dirty="0" err="1"/>
              <a:t>eflow</a:t>
            </a:r>
            <a:r>
              <a:rPr lang="en-US" dirty="0"/>
              <a:t> community on progress in </a:t>
            </a:r>
            <a:r>
              <a:rPr lang="en-US" dirty="0" err="1"/>
              <a:t>Whychus</a:t>
            </a:r>
            <a:r>
              <a:rPr lang="en-US" dirty="0"/>
              <a:t> since then</a:t>
            </a:r>
          </a:p>
        </p:txBody>
      </p:sp>
      <p:sp>
        <p:nvSpPr>
          <p:cNvPr id="4" name="Slide Number Placeholder 3"/>
          <p:cNvSpPr>
            <a:spLocks noGrp="1"/>
          </p:cNvSpPr>
          <p:nvPr>
            <p:ph type="sldNum" sz="quarter" idx="10"/>
          </p:nvPr>
        </p:nvSpPr>
        <p:spPr/>
        <p:txBody>
          <a:bodyPr/>
          <a:lstStyle/>
          <a:p>
            <a:fld id="{82633166-9E74-4582-B84C-0E1C66D0FDDE}" type="slidenum">
              <a:rPr lang="en-US" smtClean="0"/>
              <a:t>1</a:t>
            </a:fld>
            <a:endParaRPr lang="en-US"/>
          </a:p>
        </p:txBody>
      </p:sp>
    </p:spTree>
    <p:extLst>
      <p:ext uri="{BB962C8B-B14F-4D97-AF65-F5344CB8AC3E}">
        <p14:creationId xmlns:p14="http://schemas.microsoft.com/office/powerpoint/2010/main" val="2855947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we’ve had a great</a:t>
            </a:r>
            <a:r>
              <a:rPr lang="en-US" baseline="0" dirty="0"/>
              <a:t> deal of success on </a:t>
            </a:r>
            <a:r>
              <a:rPr lang="en-US" baseline="0" dirty="0" err="1"/>
              <a:t>Whychus</a:t>
            </a:r>
            <a:r>
              <a:rPr lang="en-US" baseline="0" dirty="0"/>
              <a:t> and on paper, we’ve exceeded our goal of 33 </a:t>
            </a:r>
            <a:r>
              <a:rPr lang="en-US" baseline="0" dirty="0" err="1"/>
              <a:t>cfs</a:t>
            </a:r>
            <a:r>
              <a:rPr lang="en-US" baseline="0" dirty="0"/>
              <a:t> or .9 </a:t>
            </a:r>
            <a:r>
              <a:rPr lang="en-US" baseline="0" dirty="0" err="1"/>
              <a:t>cms</a:t>
            </a:r>
            <a:r>
              <a:rPr lang="en-US" baseline="0" dirty="0"/>
              <a:t> in certificated instream water rights. </a:t>
            </a:r>
            <a:r>
              <a:rPr lang="en-US" dirty="0"/>
              <a:t>So, why are we</a:t>
            </a:r>
            <a:r>
              <a:rPr lang="en-US" baseline="0" dirty="0"/>
              <a:t> still working here? What’s left to do.</a:t>
            </a:r>
          </a:p>
          <a:p>
            <a:endParaRPr lang="en-US" dirty="0"/>
          </a:p>
        </p:txBody>
      </p:sp>
      <p:sp>
        <p:nvSpPr>
          <p:cNvPr id="4" name="Slide Number Placeholder 3"/>
          <p:cNvSpPr>
            <a:spLocks noGrp="1"/>
          </p:cNvSpPr>
          <p:nvPr>
            <p:ph type="sldNum" sz="quarter" idx="10"/>
          </p:nvPr>
        </p:nvSpPr>
        <p:spPr/>
        <p:txBody>
          <a:bodyPr/>
          <a:lstStyle/>
          <a:p>
            <a:fld id="{82633166-9E74-4582-B84C-0E1C66D0FDDE}" type="slidenum">
              <a:rPr lang="en-US" smtClean="0"/>
              <a:t>10</a:t>
            </a:fld>
            <a:endParaRPr lang="en-US"/>
          </a:p>
        </p:txBody>
      </p:sp>
    </p:spTree>
    <p:extLst>
      <p:ext uri="{BB962C8B-B14F-4D97-AF65-F5344CB8AC3E}">
        <p14:creationId xmlns:p14="http://schemas.microsoft.com/office/powerpoint/2010/main" val="2688199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some of you may have guessed, while gaging shows that streamflow is indeed increasing-this is median discharge at the City of Sisters gage for August, one of the hottest months showing a dramatic increase over 16 year.</a:t>
            </a:r>
            <a:endParaRPr lang="en-US" dirty="0"/>
          </a:p>
        </p:txBody>
      </p:sp>
      <p:sp>
        <p:nvSpPr>
          <p:cNvPr id="4" name="Slide Number Placeholder 3"/>
          <p:cNvSpPr>
            <a:spLocks noGrp="1"/>
          </p:cNvSpPr>
          <p:nvPr>
            <p:ph type="sldNum" sz="quarter" idx="10"/>
          </p:nvPr>
        </p:nvSpPr>
        <p:spPr/>
        <p:txBody>
          <a:bodyPr/>
          <a:lstStyle/>
          <a:p>
            <a:fld id="{82633166-9E74-4582-B84C-0E1C66D0FDDE}" type="slidenum">
              <a:rPr lang="en-US" smtClean="0"/>
              <a:t>11</a:t>
            </a:fld>
            <a:endParaRPr lang="en-US"/>
          </a:p>
        </p:txBody>
      </p:sp>
    </p:spTree>
    <p:extLst>
      <p:ext uri="{BB962C8B-B14F-4D97-AF65-F5344CB8AC3E}">
        <p14:creationId xmlns:p14="http://schemas.microsoft.com/office/powerpoint/2010/main" val="1988516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are still not reaching our target. </a:t>
            </a:r>
          </a:p>
          <a:p>
            <a:endParaRPr lang="en-US" baseline="0" dirty="0"/>
          </a:p>
          <a:p>
            <a:r>
              <a:rPr lang="en-US" baseline="0" dirty="0"/>
              <a:t>You can see here that while our instream water right certificates are well above the ODFW target for much of the irrigation season, actual streamflow fails to meet this target, particularly in the later part of the season as snowmelt begins to taper off.</a:t>
            </a:r>
          </a:p>
        </p:txBody>
      </p:sp>
      <p:sp>
        <p:nvSpPr>
          <p:cNvPr id="4" name="Slide Number Placeholder 3"/>
          <p:cNvSpPr>
            <a:spLocks noGrp="1"/>
          </p:cNvSpPr>
          <p:nvPr>
            <p:ph type="sldNum" sz="quarter" idx="10"/>
          </p:nvPr>
        </p:nvSpPr>
        <p:spPr/>
        <p:txBody>
          <a:bodyPr/>
          <a:lstStyle/>
          <a:p>
            <a:fld id="{82633166-9E74-4582-B84C-0E1C66D0FDDE}" type="slidenum">
              <a:rPr lang="en-US" smtClean="0"/>
              <a:t>12</a:t>
            </a:fld>
            <a:endParaRPr lang="en-US"/>
          </a:p>
        </p:txBody>
      </p:sp>
    </p:spTree>
    <p:extLst>
      <p:ext uri="{BB962C8B-B14F-4D97-AF65-F5344CB8AC3E}">
        <p14:creationId xmlns:p14="http://schemas.microsoft.com/office/powerpoint/2010/main" val="3968008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a:t>
            </a:r>
            <a:r>
              <a:rPr lang="en-US" baseline="0" dirty="0"/>
              <a:t> level of security of water rights. While some have high priority or security, meaning they are served nearly 100% of the time, you can see that the bulk of our instream rights are moderate security, meaning that they are served with less reliability.</a:t>
            </a:r>
            <a:endParaRPr lang="en-US" dirty="0"/>
          </a:p>
        </p:txBody>
      </p:sp>
      <p:sp>
        <p:nvSpPr>
          <p:cNvPr id="4" name="Slide Number Placeholder 3"/>
          <p:cNvSpPr>
            <a:spLocks noGrp="1"/>
          </p:cNvSpPr>
          <p:nvPr>
            <p:ph type="sldNum" sz="quarter" idx="10"/>
          </p:nvPr>
        </p:nvSpPr>
        <p:spPr/>
        <p:txBody>
          <a:bodyPr/>
          <a:lstStyle/>
          <a:p>
            <a:fld id="{82633166-9E74-4582-B84C-0E1C66D0FDDE}" type="slidenum">
              <a:rPr lang="en-US" smtClean="0"/>
              <a:t>13</a:t>
            </a:fld>
            <a:endParaRPr lang="en-US"/>
          </a:p>
        </p:txBody>
      </p:sp>
    </p:spTree>
    <p:extLst>
      <p:ext uri="{BB962C8B-B14F-4D97-AF65-F5344CB8AC3E}">
        <p14:creationId xmlns:p14="http://schemas.microsoft.com/office/powerpoint/2010/main" val="1247755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graph of the reliability of 1895 water right in a median year. You can see that from about mid May through</a:t>
            </a:r>
            <a:r>
              <a:rPr lang="en-US" baseline="0" dirty="0"/>
              <a:t> mid July, they are served with 100% reliability but that quickly decrease on either side of these months.</a:t>
            </a:r>
            <a:endParaRPr lang="en-US" dirty="0"/>
          </a:p>
          <a:p>
            <a:endParaRPr lang="en-US" dirty="0"/>
          </a:p>
          <a:p>
            <a:r>
              <a:rPr lang="en-US" dirty="0"/>
              <a:t>On</a:t>
            </a:r>
            <a:r>
              <a:rPr lang="en-US" baseline="0" dirty="0"/>
              <a:t> average, our 1895 instream water rights (</a:t>
            </a:r>
            <a:r>
              <a:rPr lang="en-US" baseline="0" dirty="0" err="1"/>
              <a:t>cfs</a:t>
            </a:r>
            <a:r>
              <a:rPr lang="en-US" baseline="0" dirty="0"/>
              <a:t>, </a:t>
            </a:r>
            <a:r>
              <a:rPr lang="en-US" baseline="0" dirty="0" err="1"/>
              <a:t>cms</a:t>
            </a:r>
            <a:r>
              <a:rPr lang="en-US" baseline="0" dirty="0"/>
              <a:t>) are served about 50% of the time. </a:t>
            </a:r>
          </a:p>
          <a:p>
            <a:endParaRPr lang="en-US" baseline="0" dirty="0"/>
          </a:p>
          <a:p>
            <a:r>
              <a:rPr lang="en-US" baseline="0" dirty="0"/>
              <a:t>Based on this information, we may need to secure substantially more water rights to consistently meet our flow target of 33cfs in the city of Sisters.</a:t>
            </a:r>
          </a:p>
        </p:txBody>
      </p:sp>
      <p:sp>
        <p:nvSpPr>
          <p:cNvPr id="4" name="Slide Number Placeholder 3"/>
          <p:cNvSpPr>
            <a:spLocks noGrp="1"/>
          </p:cNvSpPr>
          <p:nvPr>
            <p:ph type="sldNum" sz="quarter" idx="10"/>
          </p:nvPr>
        </p:nvSpPr>
        <p:spPr/>
        <p:txBody>
          <a:bodyPr/>
          <a:lstStyle/>
          <a:p>
            <a:fld id="{82633166-9E74-4582-B84C-0E1C66D0FDDE}" type="slidenum">
              <a:rPr lang="en-US" smtClean="0"/>
              <a:t>14</a:t>
            </a:fld>
            <a:endParaRPr lang="en-US"/>
          </a:p>
        </p:txBody>
      </p:sp>
    </p:spTree>
    <p:extLst>
      <p:ext uri="{BB962C8B-B14F-4D97-AF65-F5344CB8AC3E}">
        <p14:creationId xmlns:p14="http://schemas.microsoft.com/office/powerpoint/2010/main" val="279893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factor affecting our</a:t>
            </a:r>
            <a:r>
              <a:rPr lang="en-US" baseline="0" dirty="0"/>
              <a:t> need for environmental water is water quality parameters, specifically water temperature.</a:t>
            </a:r>
          </a:p>
          <a:p>
            <a:r>
              <a:rPr lang="en-US" dirty="0"/>
              <a:t>Our partners, the Upper Deschutes Watershed Council has been conducted extensive and long term water quality monitoring on </a:t>
            </a:r>
            <a:r>
              <a:rPr lang="en-US" dirty="0" err="1"/>
              <a:t>Whychus</a:t>
            </a:r>
            <a:r>
              <a:rPr lang="en-US" dirty="0"/>
              <a:t> Creek that definitively shows that 33 </a:t>
            </a:r>
            <a:r>
              <a:rPr lang="en-US" dirty="0" err="1"/>
              <a:t>cfs</a:t>
            </a:r>
            <a:r>
              <a:rPr lang="en-US" dirty="0"/>
              <a:t> of instream flow during the irrigation season does not result in stream temperature that meets DEQ’s water quality standard of 18 degrees Celsius. UDWC’s analyses of this temperature data indicates that mid-summer flows exceeding 40-50 </a:t>
            </a:r>
            <a:r>
              <a:rPr lang="en-US" dirty="0" err="1"/>
              <a:t>cfs</a:t>
            </a:r>
            <a:r>
              <a:rPr lang="en-US" dirty="0"/>
              <a:t> (1.13 – 1.4 </a:t>
            </a:r>
            <a:r>
              <a:rPr lang="en-US" dirty="0" err="1"/>
              <a:t>cms</a:t>
            </a:r>
            <a:r>
              <a:rPr lang="en-US" dirty="0"/>
              <a:t>) would be required to meet temperature standards.</a:t>
            </a:r>
          </a:p>
        </p:txBody>
      </p:sp>
      <p:sp>
        <p:nvSpPr>
          <p:cNvPr id="4" name="Slide Number Placeholder 3"/>
          <p:cNvSpPr>
            <a:spLocks noGrp="1"/>
          </p:cNvSpPr>
          <p:nvPr>
            <p:ph type="sldNum" sz="quarter" idx="10"/>
          </p:nvPr>
        </p:nvSpPr>
        <p:spPr/>
        <p:txBody>
          <a:bodyPr/>
          <a:lstStyle/>
          <a:p>
            <a:fld id="{82633166-9E74-4582-B84C-0E1C66D0FDDE}" type="slidenum">
              <a:rPr lang="en-US" smtClean="0"/>
              <a:t>15</a:t>
            </a:fld>
            <a:endParaRPr lang="en-US"/>
          </a:p>
        </p:txBody>
      </p:sp>
    </p:spTree>
    <p:extLst>
      <p:ext uri="{BB962C8B-B14F-4D97-AF65-F5344CB8AC3E}">
        <p14:creationId xmlns:p14="http://schemas.microsoft.com/office/powerpoint/2010/main" val="2999180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we are turning to less traditional tools and looking at contractual fixes. </a:t>
            </a:r>
          </a:p>
        </p:txBody>
      </p:sp>
      <p:sp>
        <p:nvSpPr>
          <p:cNvPr id="4" name="Slide Number Placeholder 3"/>
          <p:cNvSpPr>
            <a:spLocks noGrp="1"/>
          </p:cNvSpPr>
          <p:nvPr>
            <p:ph type="sldNum" sz="quarter" idx="10"/>
          </p:nvPr>
        </p:nvSpPr>
        <p:spPr/>
        <p:txBody>
          <a:bodyPr/>
          <a:lstStyle/>
          <a:p>
            <a:fld id="{82633166-9E74-4582-B84C-0E1C66D0FDDE}" type="slidenum">
              <a:rPr lang="en-US" smtClean="0"/>
              <a:t>16</a:t>
            </a:fld>
            <a:endParaRPr lang="en-US"/>
          </a:p>
        </p:txBody>
      </p:sp>
    </p:spTree>
    <p:extLst>
      <p:ext uri="{BB962C8B-B14F-4D97-AF65-F5344CB8AC3E}">
        <p14:creationId xmlns:p14="http://schemas.microsoft.com/office/powerpoint/2010/main" val="303396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Orient audience.</a:t>
            </a:r>
          </a:p>
          <a:p>
            <a:pPr marL="171450" indent="-171450">
              <a:buFontTx/>
              <a:buChar char="-"/>
            </a:pPr>
            <a:r>
              <a:rPr lang="en-US" baseline="0" dirty="0"/>
              <a:t>The </a:t>
            </a:r>
            <a:r>
              <a:rPr lang="en-US" baseline="0" dirty="0" err="1"/>
              <a:t>Deschtues</a:t>
            </a:r>
            <a:r>
              <a:rPr lang="en-US" baseline="0" dirty="0"/>
              <a:t> River Conservancy restores streamflow and improves water quality in the Deschutes Basin, an approximately 17,000 </a:t>
            </a:r>
            <a:r>
              <a:rPr lang="en-US" baseline="0" dirty="0" err="1"/>
              <a:t>sqkm</a:t>
            </a:r>
            <a:r>
              <a:rPr lang="en-US" baseline="0" dirty="0"/>
              <a:t> catchment located in the north central part of the state of Oregon in the U.S. </a:t>
            </a:r>
          </a:p>
          <a:p>
            <a:pPr marL="171450" indent="-171450">
              <a:buFontTx/>
              <a:buChar char="-"/>
            </a:pPr>
            <a:r>
              <a:rPr lang="en-US" baseline="0" dirty="0"/>
              <a:t>Defining feature of the basin is the </a:t>
            </a:r>
            <a:r>
              <a:rPr lang="en-US" baseline="0" dirty="0" err="1"/>
              <a:t>Deschues</a:t>
            </a:r>
            <a:r>
              <a:rPr lang="en-US" baseline="0" dirty="0"/>
              <a:t> River, which runs north from its headwaters to it’s confluence with the Columbia River.</a:t>
            </a:r>
          </a:p>
          <a:p>
            <a:pPr marL="171450" indent="-171450">
              <a:buFontTx/>
              <a:buChar char="-"/>
            </a:pPr>
            <a:r>
              <a:rPr lang="en-US" dirty="0"/>
              <a:t>although works restores streamflow throughout the basin, projects primarily based in the upper watersheds.</a:t>
            </a:r>
          </a:p>
          <a:p>
            <a:pPr marL="171450" indent="-171450">
              <a:buFontTx/>
              <a:buChar char="-"/>
            </a:pPr>
            <a:r>
              <a:rPr lang="en-US" dirty="0"/>
              <a:t>today, I will focus on our streamflow restoration work on </a:t>
            </a:r>
            <a:r>
              <a:rPr lang="en-US" dirty="0" err="1"/>
              <a:t>Whychus</a:t>
            </a:r>
            <a:r>
              <a:rPr lang="en-US" dirty="0"/>
              <a:t> Creek, a tributary to the Deschutes River</a:t>
            </a:r>
          </a:p>
          <a:p>
            <a:endParaRPr lang="en-US" dirty="0"/>
          </a:p>
        </p:txBody>
      </p:sp>
      <p:sp>
        <p:nvSpPr>
          <p:cNvPr id="4" name="Slide Number Placeholder 3"/>
          <p:cNvSpPr>
            <a:spLocks noGrp="1"/>
          </p:cNvSpPr>
          <p:nvPr>
            <p:ph type="sldNum" sz="quarter" idx="10"/>
          </p:nvPr>
        </p:nvSpPr>
        <p:spPr/>
        <p:txBody>
          <a:bodyPr/>
          <a:lstStyle/>
          <a:p>
            <a:fld id="{82633166-9E74-4582-B84C-0E1C66D0FDDE}" type="slidenum">
              <a:rPr lang="en-US" smtClean="0"/>
              <a:t>2</a:t>
            </a:fld>
            <a:endParaRPr lang="en-US"/>
          </a:p>
        </p:txBody>
      </p:sp>
    </p:spTree>
    <p:extLst>
      <p:ext uri="{BB962C8B-B14F-4D97-AF65-F5344CB8AC3E}">
        <p14:creationId xmlns:p14="http://schemas.microsoft.com/office/powerpoint/2010/main" val="342220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roadmap…</a:t>
            </a:r>
          </a:p>
        </p:txBody>
      </p:sp>
      <p:sp>
        <p:nvSpPr>
          <p:cNvPr id="4" name="Slide Number Placeholder 3"/>
          <p:cNvSpPr>
            <a:spLocks noGrp="1"/>
          </p:cNvSpPr>
          <p:nvPr>
            <p:ph type="sldNum" sz="quarter" idx="10"/>
          </p:nvPr>
        </p:nvSpPr>
        <p:spPr/>
        <p:txBody>
          <a:bodyPr/>
          <a:lstStyle/>
          <a:p>
            <a:fld id="{82633166-9E74-4582-B84C-0E1C66D0FDDE}" type="slidenum">
              <a:rPr lang="en-US" smtClean="0"/>
              <a:t>3</a:t>
            </a:fld>
            <a:endParaRPr lang="en-US"/>
          </a:p>
        </p:txBody>
      </p:sp>
    </p:spTree>
    <p:extLst>
      <p:ext uri="{BB962C8B-B14F-4D97-AF65-F5344CB8AC3E}">
        <p14:creationId xmlns:p14="http://schemas.microsoft.com/office/powerpoint/2010/main" val="135046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overview of </a:t>
            </a:r>
            <a:r>
              <a:rPr lang="en-US" dirty="0" err="1"/>
              <a:t>Whychus</a:t>
            </a:r>
            <a:r>
              <a:rPr lang="en-US" dirty="0"/>
              <a:t> Creek hydrology:</a:t>
            </a:r>
          </a:p>
          <a:p>
            <a:pPr marL="171450" indent="-171450">
              <a:buFontTx/>
              <a:buChar char="-"/>
            </a:pPr>
            <a:r>
              <a:rPr lang="en-US" dirty="0"/>
              <a:t>The </a:t>
            </a:r>
            <a:r>
              <a:rPr lang="en-US" dirty="0" err="1"/>
              <a:t>Whychus</a:t>
            </a:r>
            <a:r>
              <a:rPr lang="en-US" dirty="0"/>
              <a:t> watershed is a snowpack driven system, typical of many watersheds in the western US.</a:t>
            </a:r>
          </a:p>
          <a:p>
            <a:pPr marL="171450" indent="-171450">
              <a:buFontTx/>
              <a:buChar char="-"/>
            </a:pPr>
            <a:r>
              <a:rPr lang="en-US" dirty="0"/>
              <a:t>Streamflow</a:t>
            </a:r>
            <a:r>
              <a:rPr lang="en-US" baseline="0" dirty="0"/>
              <a:t> peaks in the late spring/early summer with the increase in snowmelt from the creek’s headwaters in the Cascade mountains and then drops to base flows by end of September.</a:t>
            </a:r>
          </a:p>
          <a:p>
            <a:pPr marL="171450" indent="-171450">
              <a:buFontTx/>
              <a:buChar char="-"/>
            </a:pPr>
            <a:r>
              <a:rPr lang="en-US" baseline="0" dirty="0"/>
              <a:t>This graph represents a normal year, the 50% exceedance and dry year, 80% exceedance.</a:t>
            </a:r>
            <a:endParaRPr lang="en-US" dirty="0"/>
          </a:p>
        </p:txBody>
      </p:sp>
      <p:sp>
        <p:nvSpPr>
          <p:cNvPr id="4" name="Slide Number Placeholder 3"/>
          <p:cNvSpPr>
            <a:spLocks noGrp="1"/>
          </p:cNvSpPr>
          <p:nvPr>
            <p:ph type="sldNum" sz="quarter" idx="10"/>
          </p:nvPr>
        </p:nvSpPr>
        <p:spPr/>
        <p:txBody>
          <a:bodyPr/>
          <a:lstStyle/>
          <a:p>
            <a:fld id="{82633166-9E74-4582-B84C-0E1C66D0FDDE}" type="slidenum">
              <a:rPr lang="en-US" smtClean="0"/>
              <a:t>4</a:t>
            </a:fld>
            <a:endParaRPr lang="en-US"/>
          </a:p>
        </p:txBody>
      </p:sp>
    </p:spTree>
    <p:extLst>
      <p:ext uri="{BB962C8B-B14F-4D97-AF65-F5344CB8AC3E}">
        <p14:creationId xmlns:p14="http://schemas.microsoft.com/office/powerpoint/2010/main" val="911964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simplified illustration of water use</a:t>
            </a:r>
            <a:r>
              <a:rPr lang="en-US" baseline="0" dirty="0"/>
              <a:t> on the creek</a:t>
            </a:r>
            <a:endParaRPr lang="en-US" dirty="0"/>
          </a:p>
          <a:p>
            <a:pPr marL="171450" indent="-171450">
              <a:buFontTx/>
              <a:buChar char="-"/>
            </a:pPr>
            <a:r>
              <a:rPr lang="en-US" dirty="0"/>
              <a:t>Water allocation is based on a system of prior appropriation (for those unfamiliar: this is a system where older rights are served first in</a:t>
            </a:r>
            <a:r>
              <a:rPr lang="en-US" baseline="0" dirty="0"/>
              <a:t> </a:t>
            </a:r>
            <a:r>
              <a:rPr lang="en-US" dirty="0"/>
              <a:t>times of water shortage to the detriment of newer rights)</a:t>
            </a:r>
          </a:p>
          <a:p>
            <a:pPr marL="171450" indent="-171450">
              <a:buFontTx/>
              <a:buChar char="-"/>
            </a:pPr>
            <a:r>
              <a:rPr lang="en-US" dirty="0"/>
              <a:t>Run through graphic: about 5 </a:t>
            </a:r>
            <a:r>
              <a:rPr lang="en-US" dirty="0" err="1"/>
              <a:t>cms</a:t>
            </a:r>
            <a:r>
              <a:rPr lang="en-US" dirty="0"/>
              <a:t> coming into system from snowmelt high in the system; most of this water is diverted for irrigation by Three Sisters Irrigation District, the major water user on the creek, leaving very little streamflow through the town of Sisters (the gaging point for our flow targets) before some springs supplement the flow to the mouth.</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2633166-9E74-4582-B84C-0E1C66D0FDDE}" type="slidenum">
              <a:rPr lang="en-US" smtClean="0"/>
              <a:t>5</a:t>
            </a:fld>
            <a:endParaRPr lang="en-US"/>
          </a:p>
        </p:txBody>
      </p:sp>
    </p:spTree>
    <p:extLst>
      <p:ext uri="{BB962C8B-B14F-4D97-AF65-F5344CB8AC3E}">
        <p14:creationId xmlns:p14="http://schemas.microsoft.com/office/powerpoint/2010/main" val="2932610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state of Oregon, under the Instream Water Rights Act passed in 1987, select state agencies can apply for instream water rights. They are however junior in priority. ODFW applied for instream water rights on </a:t>
            </a:r>
            <a:r>
              <a:rPr lang="en-US" dirty="0" err="1"/>
              <a:t>Whychus</a:t>
            </a:r>
            <a:r>
              <a:rPr lang="en-US" dirty="0"/>
              <a:t> Creek in 1991.</a:t>
            </a:r>
          </a:p>
          <a:p>
            <a:pPr marL="171450" indent="-171450">
              <a:buFontTx/>
              <a:buChar char="-"/>
            </a:pPr>
            <a:r>
              <a:rPr lang="en-US" dirty="0"/>
              <a:t>DRC uses these instream water rights as a starting point for its flow targets as they are based on biological indicators and specifically for </a:t>
            </a:r>
            <a:r>
              <a:rPr lang="en-US" dirty="0" err="1"/>
              <a:t>redband</a:t>
            </a:r>
            <a:r>
              <a:rPr lang="en-US" dirty="0"/>
              <a:t> trout for </a:t>
            </a:r>
            <a:r>
              <a:rPr lang="en-US" dirty="0" err="1"/>
              <a:t>Whychus</a:t>
            </a:r>
            <a:r>
              <a:rPr lang="en-US" dirty="0"/>
              <a:t>. </a:t>
            </a:r>
          </a:p>
          <a:p>
            <a:pPr marL="171450" indent="-171450">
              <a:buFontTx/>
              <a:buChar char="-"/>
            </a:pPr>
            <a:r>
              <a:rPr lang="en-US" dirty="0"/>
              <a:t>ODFW estimated the amount of water needed in a stream to support the spawning, rearing and migration of native </a:t>
            </a:r>
            <a:r>
              <a:rPr lang="en-US" dirty="0" err="1"/>
              <a:t>redband</a:t>
            </a:r>
            <a:r>
              <a:rPr lang="en-US" dirty="0"/>
              <a:t> trout based on the physical characteristics of the stream.</a:t>
            </a:r>
          </a:p>
          <a:p>
            <a:pPr marL="171450" indent="-171450">
              <a:buFontTx/>
              <a:buChar char="-"/>
            </a:pPr>
            <a:r>
              <a:rPr lang="en-US" dirty="0" err="1"/>
              <a:t>Whychus</a:t>
            </a:r>
            <a:r>
              <a:rPr lang="en-US" dirty="0"/>
              <a:t> Creek has two instream water rights, one for the upper creek and one for the lower creek. While DRC aims to provide enough flow to meet both rights, we have essentially adopted the lower creek right as the flow target as it is higher in all but one month and meeting it will require protecting more water upstream. </a:t>
            </a:r>
          </a:p>
        </p:txBody>
      </p:sp>
      <p:sp>
        <p:nvSpPr>
          <p:cNvPr id="4" name="Slide Number Placeholder 3"/>
          <p:cNvSpPr>
            <a:spLocks noGrp="1"/>
          </p:cNvSpPr>
          <p:nvPr>
            <p:ph type="sldNum" sz="quarter" idx="10"/>
          </p:nvPr>
        </p:nvSpPr>
        <p:spPr/>
        <p:txBody>
          <a:bodyPr/>
          <a:lstStyle/>
          <a:p>
            <a:fld id="{82633166-9E74-4582-B84C-0E1C66D0FDDE}" type="slidenum">
              <a:rPr lang="en-US" smtClean="0"/>
              <a:t>6</a:t>
            </a:fld>
            <a:endParaRPr lang="en-US"/>
          </a:p>
        </p:txBody>
      </p:sp>
    </p:spTree>
    <p:extLst>
      <p:ext uri="{BB962C8B-B14F-4D97-AF65-F5344CB8AC3E}">
        <p14:creationId xmlns:p14="http://schemas.microsoft.com/office/powerpoint/2010/main" val="2699587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DRC has used administrative or traditional flow restoration tools so far that allow us to put irrigation water rights instream under the priority date of the originating water right. </a:t>
            </a:r>
          </a:p>
          <a:p>
            <a:pPr marL="171450" indent="-171450">
              <a:buFontTx/>
              <a:buChar char="-"/>
            </a:pPr>
            <a:r>
              <a:rPr lang="en-US" dirty="0"/>
              <a:t>We began in 1997 with our instream transfers program. </a:t>
            </a:r>
          </a:p>
          <a:p>
            <a:pPr marL="171450" indent="-171450">
              <a:buFontTx/>
              <a:buChar char="-"/>
            </a:pPr>
            <a:r>
              <a:rPr lang="en-US" dirty="0"/>
              <a:t>Transferring water requires the permanent drying up of acreage</a:t>
            </a:r>
            <a:r>
              <a:rPr lang="en-US" baseline="0" dirty="0"/>
              <a:t>. </a:t>
            </a:r>
            <a:r>
              <a:rPr lang="en-US" dirty="0"/>
              <a:t>Transfers to date primarily involve water right holders outside of the irrigation district. Currently we hold about 8.5 </a:t>
            </a:r>
            <a:r>
              <a:rPr lang="en-US" dirty="0" err="1"/>
              <a:t>cfs</a:t>
            </a:r>
            <a:r>
              <a:rPr lang="en-US" dirty="0"/>
              <a:t> or .24 </a:t>
            </a:r>
            <a:r>
              <a:rPr lang="en-US" dirty="0" err="1"/>
              <a:t>cms</a:t>
            </a:r>
            <a:r>
              <a:rPr lang="en-US" dirty="0"/>
              <a:t> or 4.45 gl.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We began leasing in earnest</a:t>
            </a:r>
            <a:r>
              <a:rPr lang="en-US" baseline="0" dirty="0"/>
              <a:t> in </a:t>
            </a:r>
            <a:r>
              <a:rPr lang="en-US" baseline="0" dirty="0" err="1"/>
              <a:t>Whychus</a:t>
            </a:r>
            <a:r>
              <a:rPr lang="en-US" baseline="0" dirty="0"/>
              <a:t> in 2002. </a:t>
            </a:r>
            <a:r>
              <a:rPr lang="en-US" dirty="0"/>
              <a:t>Leasing requires the drying up of acreage either for a full or partial irrigation season. DRC can statutorily lease up to 5 years, although we can renew indefinitely. We primarily lease annually within the Three Sisters Irrigation District at an average rate of 4.5 </a:t>
            </a:r>
            <a:r>
              <a:rPr lang="en-US" dirty="0" err="1"/>
              <a:t>cfs</a:t>
            </a:r>
            <a:r>
              <a:rPr lang="en-US" dirty="0"/>
              <a:t> or .13 </a:t>
            </a:r>
            <a:r>
              <a:rPr lang="en-US" dirty="0" err="1"/>
              <a:t>cms</a:t>
            </a:r>
            <a:r>
              <a:rPr lang="en-US" dirty="0"/>
              <a:t> or 2.35 </a:t>
            </a:r>
            <a:r>
              <a:rPr lang="en-US" dirty="0" err="1"/>
              <a:t>gigaliters</a:t>
            </a:r>
            <a:endParaRPr lang="en-US" dirty="0"/>
          </a:p>
          <a:p>
            <a:pPr marL="171450" indent="-171450">
              <a:buFontTx/>
              <a:buChar char="-"/>
            </a:pPr>
            <a:r>
              <a:rPr lang="en-US" dirty="0"/>
              <a:t>Most of our environmental flow comes from conservation measures, namely piping leaky ditches. In Deschutes Basin, we have very volcanic, porous soil and unlined ditches can lose up to 50% of water to seepage. Piping these ditches allows that seepage water to remain in the Creek. To date, we’ve restored 30 </a:t>
            </a:r>
            <a:r>
              <a:rPr lang="en-US" dirty="0" err="1"/>
              <a:t>cfs</a:t>
            </a:r>
            <a:r>
              <a:rPr lang="en-US" dirty="0"/>
              <a:t> or .8 </a:t>
            </a:r>
            <a:r>
              <a:rPr lang="en-US" dirty="0" err="1"/>
              <a:t>cms</a:t>
            </a:r>
            <a:r>
              <a:rPr lang="en-US" dirty="0"/>
              <a:t> or 15.7 gl.</a:t>
            </a:r>
          </a:p>
        </p:txBody>
      </p:sp>
      <p:sp>
        <p:nvSpPr>
          <p:cNvPr id="4" name="Slide Number Placeholder 3"/>
          <p:cNvSpPr>
            <a:spLocks noGrp="1"/>
          </p:cNvSpPr>
          <p:nvPr>
            <p:ph type="sldNum" sz="quarter" idx="10"/>
          </p:nvPr>
        </p:nvSpPr>
        <p:spPr/>
        <p:txBody>
          <a:bodyPr/>
          <a:lstStyle/>
          <a:p>
            <a:fld id="{82633166-9E74-4582-B84C-0E1C66D0FDDE}" type="slidenum">
              <a:rPr lang="en-US" smtClean="0"/>
              <a:t>7</a:t>
            </a:fld>
            <a:endParaRPr lang="en-US"/>
          </a:p>
        </p:txBody>
      </p:sp>
    </p:spTree>
    <p:extLst>
      <p:ext uri="{BB962C8B-B14F-4D97-AF65-F5344CB8AC3E}">
        <p14:creationId xmlns:p14="http://schemas.microsoft.com/office/powerpoint/2010/main" val="4085641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administrative tools over time have led to a gradual, yet significant increase in the amount of instream water rights on </a:t>
            </a:r>
            <a:r>
              <a:rPr lang="en-US" baseline="0" dirty="0" err="1"/>
              <a:t>Whychus</a:t>
            </a:r>
            <a:r>
              <a:rPr lang="en-US" baseline="0" dirty="0"/>
              <a:t> Creek</a:t>
            </a:r>
            <a:endParaRPr lang="en-US" dirty="0"/>
          </a:p>
        </p:txBody>
      </p:sp>
      <p:sp>
        <p:nvSpPr>
          <p:cNvPr id="4" name="Slide Number Placeholder 3"/>
          <p:cNvSpPr>
            <a:spLocks noGrp="1"/>
          </p:cNvSpPr>
          <p:nvPr>
            <p:ph type="sldNum" sz="quarter" idx="10"/>
          </p:nvPr>
        </p:nvSpPr>
        <p:spPr/>
        <p:txBody>
          <a:bodyPr/>
          <a:lstStyle/>
          <a:p>
            <a:fld id="{82633166-9E74-4582-B84C-0E1C66D0FDDE}" type="slidenum">
              <a:rPr lang="en-US" smtClean="0"/>
              <a:t>8</a:t>
            </a:fld>
            <a:endParaRPr lang="en-US"/>
          </a:p>
        </p:txBody>
      </p:sp>
    </p:spTree>
    <p:extLst>
      <p:ext uri="{BB962C8B-B14F-4D97-AF65-F5344CB8AC3E}">
        <p14:creationId xmlns:p14="http://schemas.microsoft.com/office/powerpoint/2010/main" val="1084109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demonstrates the length</a:t>
            </a:r>
            <a:r>
              <a:rPr lang="en-US" baseline="0" dirty="0"/>
              <a:t> of the terms of our instream transactions. You can see that the majority of our transactions are permanent, owing in large part to the irrigation efficiency projects we have helped implement since 2005. 1-5 year terms represent instream leasing.</a:t>
            </a:r>
            <a:endParaRPr lang="en-US" dirty="0"/>
          </a:p>
        </p:txBody>
      </p:sp>
      <p:sp>
        <p:nvSpPr>
          <p:cNvPr id="4" name="Slide Number Placeholder 3"/>
          <p:cNvSpPr>
            <a:spLocks noGrp="1"/>
          </p:cNvSpPr>
          <p:nvPr>
            <p:ph type="sldNum" sz="quarter" idx="10"/>
          </p:nvPr>
        </p:nvSpPr>
        <p:spPr/>
        <p:txBody>
          <a:bodyPr/>
          <a:lstStyle/>
          <a:p>
            <a:fld id="{82633166-9E74-4582-B84C-0E1C66D0FDDE}" type="slidenum">
              <a:rPr lang="en-US" smtClean="0"/>
              <a:t>9</a:t>
            </a:fld>
            <a:endParaRPr lang="en-US"/>
          </a:p>
        </p:txBody>
      </p:sp>
    </p:spTree>
    <p:extLst>
      <p:ext uri="{BB962C8B-B14F-4D97-AF65-F5344CB8AC3E}">
        <p14:creationId xmlns:p14="http://schemas.microsoft.com/office/powerpoint/2010/main" val="301594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16/09/2017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16/09/2017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16/09/2017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0B1A135-09F9-4448-88E4-941A8325BA88}" type="datetimeFigureOut">
              <a:rPr lang="en-US" smtClean="0"/>
              <a:pPr/>
              <a:t>9/16/2017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1403BE9-905B-43FC-84C0-F9A25291C7D3}"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50271024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0B1A135-09F9-4448-88E4-941A8325BA88}" type="datetimeFigureOut">
              <a:rPr lang="en-US" smtClean="0">
                <a:solidFill>
                  <a:srgbClr val="775F55"/>
                </a:solidFill>
              </a:rPr>
              <a:pPr/>
              <a:t>9/16/2017</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1403BE9-905B-43FC-84C0-F9A25291C7D3}"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96065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90B1A135-09F9-4448-88E4-941A8325BA88}" type="datetimeFigureOut">
              <a:rPr lang="en-US" smtClean="0">
                <a:solidFill>
                  <a:srgbClr val="775F55"/>
                </a:solidFill>
              </a:rPr>
              <a:pPr/>
              <a:t>9/16/2017</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1403BE9-905B-43FC-84C0-F9A25291C7D3}"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281061359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0B1A135-09F9-4448-88E4-941A8325BA88}" type="datetimeFigureOut">
              <a:rPr lang="en-US" smtClean="0">
                <a:solidFill>
                  <a:srgbClr val="775F55"/>
                </a:solidFill>
              </a:rPr>
              <a:pPr/>
              <a:t>9/16/2017</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D1403BE9-905B-43FC-84C0-F9A25291C7D3}"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1699803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90B1A135-09F9-4448-88E4-941A8325BA88}" type="datetimeFigureOut">
              <a:rPr lang="en-US" smtClean="0">
                <a:solidFill>
                  <a:srgbClr val="775F55"/>
                </a:solidFill>
              </a:rPr>
              <a:pPr/>
              <a:t>9/16/2017</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D1403BE9-905B-43FC-84C0-F9A25291C7D3}"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4215903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0B1A135-09F9-4448-88E4-941A8325BA88}" type="datetimeFigureOut">
              <a:rPr lang="en-US" smtClean="0">
                <a:solidFill>
                  <a:srgbClr val="775F55"/>
                </a:solidFill>
              </a:rPr>
              <a:pPr/>
              <a:t>9/16/2017</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1403BE9-905B-43FC-84C0-F9A25291C7D3}" type="slidenum">
              <a:rPr lang="en-US" smtClean="0"/>
              <a:pPr/>
              <a:t>‹#›</a:t>
            </a:fld>
            <a:endParaRPr lang="en-US"/>
          </a:p>
        </p:txBody>
      </p:sp>
    </p:spTree>
    <p:extLst>
      <p:ext uri="{BB962C8B-B14F-4D97-AF65-F5344CB8AC3E}">
        <p14:creationId xmlns:p14="http://schemas.microsoft.com/office/powerpoint/2010/main" val="3325146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B1A135-09F9-4448-88E4-941A8325BA88}" type="datetimeFigureOut">
              <a:rPr lang="en-US" smtClean="0">
                <a:solidFill>
                  <a:srgbClr val="775F55"/>
                </a:solidFill>
              </a:rPr>
              <a:pPr/>
              <a:t>9/16/2017</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1403BE9-905B-43FC-84C0-F9A25291C7D3}"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616622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90B1A135-09F9-4448-88E4-941A8325BA88}" type="datetimeFigureOut">
              <a:rPr lang="en-US" smtClean="0">
                <a:solidFill>
                  <a:srgbClr val="775F55"/>
                </a:solidFill>
              </a:rPr>
              <a:pPr/>
              <a:t>9/16/2017</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1403BE9-905B-43FC-84C0-F9A25291C7D3}"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56527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16/09/2017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90B1A135-09F9-4448-88E4-941A8325BA88}" type="datetimeFigureOut">
              <a:rPr lang="en-US" smtClean="0">
                <a:solidFill>
                  <a:srgbClr val="775F55"/>
                </a:solidFill>
              </a:rPr>
              <a:pPr/>
              <a:t>9/16/2017</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1403BE9-905B-43FC-84C0-F9A25291C7D3}"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88992059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B1A135-09F9-4448-88E4-941A8325BA88}" type="datetimeFigureOut">
              <a:rPr lang="en-US" smtClean="0">
                <a:solidFill>
                  <a:srgbClr val="775F55"/>
                </a:solidFill>
              </a:rPr>
              <a:pPr/>
              <a:t>9/16/2017</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D1403BE9-905B-43FC-84C0-F9A25291C7D3}" type="slidenum">
              <a:rPr lang="en-US" smtClean="0"/>
              <a:pPr/>
              <a:t>‹#›</a:t>
            </a:fld>
            <a:endParaRPr lang="en-US"/>
          </a:p>
        </p:txBody>
      </p:sp>
    </p:spTree>
    <p:extLst>
      <p:ext uri="{BB962C8B-B14F-4D97-AF65-F5344CB8AC3E}">
        <p14:creationId xmlns:p14="http://schemas.microsoft.com/office/powerpoint/2010/main" val="3168607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0B1A135-09F9-4448-88E4-941A8325BA88}" type="datetimeFigureOut">
              <a:rPr lang="en-US" smtClean="0">
                <a:solidFill>
                  <a:srgbClr val="775F55"/>
                </a:solidFill>
              </a:rPr>
              <a:pPr/>
              <a:t>9/16/2017</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D1403BE9-905B-43FC-84C0-F9A25291C7D3}" type="slidenum">
              <a:rPr lang="en-US" smtClean="0"/>
              <a:pPr/>
              <a:t>‹#›</a:t>
            </a:fld>
            <a:endParaRPr lang="en-US"/>
          </a:p>
        </p:txBody>
      </p:sp>
    </p:spTree>
    <p:extLst>
      <p:ext uri="{BB962C8B-B14F-4D97-AF65-F5344CB8AC3E}">
        <p14:creationId xmlns:p14="http://schemas.microsoft.com/office/powerpoint/2010/main" val="227121661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16/09/2017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16/09/2017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16/09/2017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16/09/2017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16/09/2017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16/09/2017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16/09/2017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16/09/2017</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defTabSz="914400"/>
            <a:fld id="{90B1A135-09F9-4448-88E4-941A8325BA88}" type="datetimeFigureOut">
              <a:rPr lang="en-US" smtClean="0">
                <a:solidFill>
                  <a:srgbClr val="775F55"/>
                </a:solidFill>
              </a:rPr>
              <a:pPr defTabSz="914400"/>
              <a:t>9/16/2017</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defTabSz="914400"/>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914400"/>
            <a:fld id="{D1403BE9-905B-43FC-84C0-F9A25291C7D3}" type="slidenum">
              <a:rPr lang="en-US" smtClean="0"/>
              <a:pPr defTabSz="914400"/>
              <a:t>‹#›</a:t>
            </a:fld>
            <a:endParaRPr lang="en-US"/>
          </a:p>
        </p:txBody>
      </p:sp>
    </p:spTree>
    <p:extLst>
      <p:ext uri="{BB962C8B-B14F-4D97-AF65-F5344CB8AC3E}">
        <p14:creationId xmlns:p14="http://schemas.microsoft.com/office/powerpoint/2010/main" val="48849946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7.emf"/><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18" Type="http://schemas.openxmlformats.org/officeDocument/2006/relationships/image" Target="../media/image22.emf"/><Relationship Id="rId3" Type="http://schemas.openxmlformats.org/officeDocument/2006/relationships/image" Target="../media/image7.emf"/><Relationship Id="rId21" Type="http://schemas.openxmlformats.org/officeDocument/2006/relationships/image" Target="../media/image25.emf"/><Relationship Id="rId7" Type="http://schemas.openxmlformats.org/officeDocument/2006/relationships/image" Target="../media/image11.emf"/><Relationship Id="rId12" Type="http://schemas.openxmlformats.org/officeDocument/2006/relationships/image" Target="../media/image16.emf"/><Relationship Id="rId17" Type="http://schemas.openxmlformats.org/officeDocument/2006/relationships/image" Target="../media/image21.emf"/><Relationship Id="rId2" Type="http://schemas.openxmlformats.org/officeDocument/2006/relationships/notesSlide" Target="../notesSlides/notesSlide2.xml"/><Relationship Id="rId16" Type="http://schemas.openxmlformats.org/officeDocument/2006/relationships/image" Target="../media/image20.emf"/><Relationship Id="rId20" Type="http://schemas.openxmlformats.org/officeDocument/2006/relationships/image" Target="../media/image24.emf"/><Relationship Id="rId1" Type="http://schemas.openxmlformats.org/officeDocument/2006/relationships/slideLayout" Target="../slideLayouts/slideLayout18.xml"/><Relationship Id="rId6" Type="http://schemas.openxmlformats.org/officeDocument/2006/relationships/image" Target="../media/image10.emf"/><Relationship Id="rId11" Type="http://schemas.openxmlformats.org/officeDocument/2006/relationships/image" Target="../media/image15.emf"/><Relationship Id="rId24" Type="http://schemas.openxmlformats.org/officeDocument/2006/relationships/image" Target="../media/image28.emf"/><Relationship Id="rId5" Type="http://schemas.openxmlformats.org/officeDocument/2006/relationships/image" Target="../media/image9.emf"/><Relationship Id="rId15" Type="http://schemas.openxmlformats.org/officeDocument/2006/relationships/image" Target="../media/image19.emf"/><Relationship Id="rId23" Type="http://schemas.openxmlformats.org/officeDocument/2006/relationships/image" Target="../media/image27.emf"/><Relationship Id="rId10" Type="http://schemas.openxmlformats.org/officeDocument/2006/relationships/image" Target="../media/image14.emf"/><Relationship Id="rId19" Type="http://schemas.openxmlformats.org/officeDocument/2006/relationships/image" Target="../media/image23.emf"/><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emf"/><Relationship Id="rId22" Type="http://schemas.openxmlformats.org/officeDocument/2006/relationships/image" Target="../media/image26.emf"/></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jpeg"/><Relationship Id="rId7" Type="http://schemas.openxmlformats.org/officeDocument/2006/relationships/hyperlink" Target="https://www.google.com/imgres?imgurl=https://upload.wikimedia.org/wikipedia/commons/thumb/d/d0/US-DOI-BureauOfReclamation-Seal.svg/2000px-US-DOI-BureauOfReclamation-Seal.svg.png&amp;imgrefurl=https://commons.wikimedia.org/wiki/File:US-DOI-BureauOfReclamation-Seal.svg&amp;docid=-en_xo1MSwTBZM&amp;tbnid=ytT6MEpydqYNMM:&amp;vet=10ahUKEwjG7Iqu16LVAhUM92MKHeCXCtUQMwg9KAAwAA..i&amp;w=2000&amp;h=903&amp;bih=525&amp;biw=1113&amp;q=bureau%20of%20reclamation%20logo&amp;ved=0ahUKEwjG7Iqu16LVAhUM92MKHeCXCtUQMwg9KAAwAA&amp;iact=mrc&amp;uact=8"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49.png"/><Relationship Id="rId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hyperlink" Target="mailto:Natasha@deschutesriver.org" TargetMode="External"/><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5.emf"/><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sp>
        <p:nvSpPr>
          <p:cNvPr id="3" name="TextBox 2"/>
          <p:cNvSpPr txBox="1"/>
          <p:nvPr/>
        </p:nvSpPr>
        <p:spPr>
          <a:xfrm>
            <a:off x="1371603" y="1299746"/>
            <a:ext cx="5803897" cy="1384995"/>
          </a:xfrm>
          <a:prstGeom prst="rect">
            <a:avLst/>
          </a:prstGeom>
          <a:noFill/>
        </p:spPr>
        <p:txBody>
          <a:bodyPr wrap="square" rtlCol="0">
            <a:spAutoFit/>
          </a:bodyPr>
          <a:lstStyle/>
          <a:p>
            <a:pPr algn="ctr"/>
            <a:r>
              <a:rPr lang="en-US" sz="2400" dirty="0"/>
              <a:t>Evolution of Environmental Flows on </a:t>
            </a:r>
            <a:r>
              <a:rPr lang="en-US" sz="2400" dirty="0" err="1"/>
              <a:t>Whychus</a:t>
            </a:r>
            <a:r>
              <a:rPr lang="en-US" sz="2400" dirty="0"/>
              <a:t> Creek in the Deschutes Basin, USA</a:t>
            </a:r>
          </a:p>
          <a:p>
            <a:pPr algn="ctr"/>
            <a:r>
              <a:rPr lang="en-US" dirty="0"/>
              <a:t>Natasha Bellis, Program Manager</a:t>
            </a:r>
          </a:p>
          <a:p>
            <a:endParaRPr lang="en-US" dirty="0"/>
          </a:p>
        </p:txBody>
      </p:sp>
      <p:pic>
        <p:nvPicPr>
          <p:cNvPr id="12" name="Picture 11" descr="S:\DRC\Communications\I. Logo and Graphics\5. New DRC Logo\DRC_Logo_for_Word.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7310848" y="193936"/>
            <a:ext cx="1196686" cy="816011"/>
          </a:xfrm>
          <a:prstGeom prst="rect">
            <a:avLst/>
          </a:prstGeom>
          <a:noFill/>
          <a:ln>
            <a:noFill/>
          </a:ln>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1417" y="2459736"/>
            <a:ext cx="7672916" cy="3615097"/>
          </a:xfrm>
          <a:prstGeom prst="rect">
            <a:avLst/>
          </a:prstGeom>
        </p:spPr>
      </p:pic>
    </p:spTree>
    <p:extLst>
      <p:ext uri="{BB962C8B-B14F-4D97-AF65-F5344CB8AC3E}">
        <p14:creationId xmlns:p14="http://schemas.microsoft.com/office/powerpoint/2010/main" val="300944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12" name="Picture 11" descr="S:\DRC\Communications\I. Logo and Graphics\5. New DRC Logo\DRC_Logo_for_Word.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0848" y="193936"/>
            <a:ext cx="1196686" cy="816011"/>
          </a:xfrm>
          <a:prstGeom prst="rect">
            <a:avLst/>
          </a:prstGeom>
          <a:noFill/>
          <a:ln>
            <a:noFill/>
          </a:ln>
        </p:spPr>
      </p:pic>
      <p:sp>
        <p:nvSpPr>
          <p:cNvPr id="15" name="TextBox 14"/>
          <p:cNvSpPr txBox="1"/>
          <p:nvPr/>
        </p:nvSpPr>
        <p:spPr>
          <a:xfrm>
            <a:off x="3469945" y="1164167"/>
            <a:ext cx="2173003" cy="369332"/>
          </a:xfrm>
          <a:prstGeom prst="rect">
            <a:avLst/>
          </a:prstGeom>
          <a:noFill/>
        </p:spPr>
        <p:txBody>
          <a:bodyPr wrap="none" rtlCol="0">
            <a:spAutoFit/>
          </a:bodyPr>
          <a:lstStyle/>
          <a:p>
            <a:pPr algn="ctr"/>
            <a:r>
              <a:rPr lang="en-US" dirty="0"/>
              <a:t>Future E Flows: Need</a:t>
            </a:r>
          </a:p>
        </p:txBody>
      </p:sp>
      <p:graphicFrame>
        <p:nvGraphicFramePr>
          <p:cNvPr id="10" name="Chart 9">
            <a:extLst>
              <a:ext uri="{FF2B5EF4-FFF2-40B4-BE49-F238E27FC236}">
                <a16:creationId xmlns:a16="http://schemas.microsoft.com/office/drawing/2014/main" id="{D9528C56-3FB5-4BD9-B828-47625C8AE548}"/>
              </a:ext>
            </a:extLst>
          </p:cNvPr>
          <p:cNvGraphicFramePr>
            <a:graphicFrameLocks/>
          </p:cNvGraphicFramePr>
          <p:nvPr>
            <p:extLst>
              <p:ext uri="{D42A27DB-BD31-4B8C-83A1-F6EECF244321}">
                <p14:modId xmlns:p14="http://schemas.microsoft.com/office/powerpoint/2010/main" val="684945313"/>
              </p:ext>
            </p:extLst>
          </p:nvPr>
        </p:nvGraphicFramePr>
        <p:xfrm>
          <a:off x="1027611" y="1846216"/>
          <a:ext cx="6871063" cy="43978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96416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12" name="Picture 11" descr="S:\DRC\Communications\I. Logo and Graphics\5. New DRC Logo\DRC_Logo_for_Word.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0848" y="193936"/>
            <a:ext cx="1196686" cy="816011"/>
          </a:xfrm>
          <a:prstGeom prst="rect">
            <a:avLst/>
          </a:prstGeom>
          <a:noFill/>
          <a:ln>
            <a:noFill/>
          </a:ln>
        </p:spPr>
      </p:pic>
      <p:grpSp>
        <p:nvGrpSpPr>
          <p:cNvPr id="13" name="Group 12"/>
          <p:cNvGrpSpPr/>
          <p:nvPr/>
        </p:nvGrpSpPr>
        <p:grpSpPr>
          <a:xfrm>
            <a:off x="573774" y="1613263"/>
            <a:ext cx="7970011" cy="4922726"/>
            <a:chOff x="228600" y="999652"/>
            <a:chExt cx="3823580" cy="2743201"/>
          </a:xfrm>
        </p:grpSpPr>
        <p:pic>
          <p:nvPicPr>
            <p:cNvPr id="15" name="Picture 14"/>
            <p:cNvPicPr>
              <a:picLocks noChangeAspect="1"/>
            </p:cNvPicPr>
            <p:nvPr/>
          </p:nvPicPr>
          <p:blipFill rotWithShape="1">
            <a:blip r:embed="rId5" cstate="email">
              <a:extLst>
                <a:ext uri="{28A0092B-C50C-407E-A947-70E740481C1C}">
                  <a14:useLocalDpi xmlns:a14="http://schemas.microsoft.com/office/drawing/2010/main"/>
                </a:ext>
              </a:extLst>
            </a:blip>
            <a:srcRect l="1805" t="871" r="276" b="2355"/>
            <a:stretch/>
          </p:blipFill>
          <p:spPr>
            <a:xfrm>
              <a:off x="228600" y="999652"/>
              <a:ext cx="3823580" cy="2743201"/>
            </a:xfrm>
            <a:prstGeom prst="rect">
              <a:avLst/>
            </a:prstGeom>
          </p:spPr>
        </p:pic>
        <p:sp>
          <p:nvSpPr>
            <p:cNvPr id="17" name="Right Arrow 16"/>
            <p:cNvSpPr/>
            <p:nvPr/>
          </p:nvSpPr>
          <p:spPr>
            <a:xfrm rot="20600633">
              <a:off x="587363" y="2281559"/>
              <a:ext cx="3350719" cy="1308214"/>
            </a:xfrm>
            <a:prstGeom prst="rightArrow">
              <a:avLst>
                <a:gd name="adj1" fmla="val 57030"/>
                <a:gd name="adj2" fmla="val 50000"/>
              </a:avLst>
            </a:prstGeom>
            <a:solidFill>
              <a:schemeClr val="accent5">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18" name="TextBox 17"/>
          <p:cNvSpPr txBox="1"/>
          <p:nvPr/>
        </p:nvSpPr>
        <p:spPr>
          <a:xfrm>
            <a:off x="3470829" y="1164167"/>
            <a:ext cx="2171236" cy="369332"/>
          </a:xfrm>
          <a:prstGeom prst="rect">
            <a:avLst/>
          </a:prstGeom>
          <a:noFill/>
        </p:spPr>
        <p:txBody>
          <a:bodyPr wrap="none" rtlCol="0">
            <a:spAutoFit/>
          </a:bodyPr>
          <a:lstStyle/>
          <a:p>
            <a:pPr algn="ctr"/>
            <a:r>
              <a:rPr lang="en-US" dirty="0"/>
              <a:t>Future E Flows: Need</a:t>
            </a:r>
          </a:p>
        </p:txBody>
      </p:sp>
    </p:spTree>
    <p:extLst>
      <p:ext uri="{BB962C8B-B14F-4D97-AF65-F5344CB8AC3E}">
        <p14:creationId xmlns:p14="http://schemas.microsoft.com/office/powerpoint/2010/main" val="1650698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12" name="Picture 11" descr="S:\DRC\Communications\I. Logo and Graphics\5. New DRC Logo\DRC_Logo_for_Word.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0848" y="193936"/>
            <a:ext cx="1196686" cy="816011"/>
          </a:xfrm>
          <a:prstGeom prst="rect">
            <a:avLst/>
          </a:prstGeom>
          <a:noFill/>
          <a:ln>
            <a:noFill/>
          </a:ln>
        </p:spPr>
      </p:pic>
      <p:graphicFrame>
        <p:nvGraphicFramePr>
          <p:cNvPr id="10" name="Content Placeholder 3">
            <a:extLst>
              <a:ext uri="{FF2B5EF4-FFF2-40B4-BE49-F238E27FC236}">
                <a16:creationId xmlns:a16="http://schemas.microsoft.com/office/drawing/2014/main" id="{7CA3B112-B6E0-477A-86E9-B46B70DC8B9E}"/>
              </a:ext>
            </a:extLst>
          </p:cNvPr>
          <p:cNvGraphicFramePr>
            <a:graphicFrameLocks/>
          </p:cNvGraphicFramePr>
          <p:nvPr>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3469945" y="1164167"/>
            <a:ext cx="2173003" cy="369332"/>
          </a:xfrm>
          <a:prstGeom prst="rect">
            <a:avLst/>
          </a:prstGeom>
          <a:noFill/>
        </p:spPr>
        <p:txBody>
          <a:bodyPr wrap="none" rtlCol="0">
            <a:spAutoFit/>
          </a:bodyPr>
          <a:lstStyle/>
          <a:p>
            <a:pPr algn="ctr"/>
            <a:r>
              <a:rPr lang="en-US" dirty="0"/>
              <a:t>Future E Flows: Need</a:t>
            </a:r>
          </a:p>
        </p:txBody>
      </p:sp>
    </p:spTree>
    <p:extLst>
      <p:ext uri="{BB962C8B-B14F-4D97-AF65-F5344CB8AC3E}">
        <p14:creationId xmlns:p14="http://schemas.microsoft.com/office/powerpoint/2010/main" val="3311258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12" name="Picture 11" descr="S:\DRC\Communications\I. Logo and Graphics\5. New DRC Logo\DRC_Logo_for_Word.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0848" y="193936"/>
            <a:ext cx="1196686" cy="816011"/>
          </a:xfrm>
          <a:prstGeom prst="rect">
            <a:avLst/>
          </a:prstGeom>
          <a:noFill/>
          <a:ln>
            <a:noFill/>
          </a:ln>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t="12117"/>
          <a:stretch/>
        </p:blipFill>
        <p:spPr>
          <a:xfrm>
            <a:off x="914400" y="1839626"/>
            <a:ext cx="7543800" cy="4834882"/>
          </a:xfrm>
          <a:prstGeom prst="rect">
            <a:avLst/>
          </a:prstGeom>
        </p:spPr>
      </p:pic>
      <p:sp>
        <p:nvSpPr>
          <p:cNvPr id="15" name="TextBox 14"/>
          <p:cNvSpPr txBox="1"/>
          <p:nvPr/>
        </p:nvSpPr>
        <p:spPr>
          <a:xfrm>
            <a:off x="3328828" y="1164167"/>
            <a:ext cx="2455232" cy="369332"/>
          </a:xfrm>
          <a:prstGeom prst="rect">
            <a:avLst/>
          </a:prstGeom>
          <a:noFill/>
        </p:spPr>
        <p:txBody>
          <a:bodyPr wrap="none" rtlCol="0">
            <a:spAutoFit/>
          </a:bodyPr>
          <a:lstStyle/>
          <a:p>
            <a:pPr algn="ctr"/>
            <a:r>
              <a:rPr lang="en-US" dirty="0"/>
              <a:t>E Flows To Date: Results</a:t>
            </a:r>
          </a:p>
        </p:txBody>
      </p:sp>
    </p:spTree>
    <p:extLst>
      <p:ext uri="{BB962C8B-B14F-4D97-AF65-F5344CB8AC3E}">
        <p14:creationId xmlns:p14="http://schemas.microsoft.com/office/powerpoint/2010/main" val="41639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12" name="Picture 11" descr="S:\DRC\Communications\I. Logo and Graphics\5. New DRC Logo\DRC_Logo_for_Word.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0848" y="193936"/>
            <a:ext cx="1196686" cy="816011"/>
          </a:xfrm>
          <a:prstGeom prst="rect">
            <a:avLst/>
          </a:prstGeom>
          <a:noFill/>
          <a:ln>
            <a:noFill/>
          </a:ln>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4800" y="1600200"/>
            <a:ext cx="8534401" cy="5258741"/>
          </a:xfrm>
          <a:prstGeom prst="rect">
            <a:avLst/>
          </a:prstGeom>
        </p:spPr>
      </p:pic>
      <p:sp>
        <p:nvSpPr>
          <p:cNvPr id="13" name="TextBox 12"/>
          <p:cNvSpPr txBox="1"/>
          <p:nvPr/>
        </p:nvSpPr>
        <p:spPr>
          <a:xfrm>
            <a:off x="3469945" y="1164167"/>
            <a:ext cx="2173003" cy="369332"/>
          </a:xfrm>
          <a:prstGeom prst="rect">
            <a:avLst/>
          </a:prstGeom>
          <a:noFill/>
        </p:spPr>
        <p:txBody>
          <a:bodyPr wrap="none" rtlCol="0">
            <a:spAutoFit/>
          </a:bodyPr>
          <a:lstStyle/>
          <a:p>
            <a:pPr algn="ctr"/>
            <a:r>
              <a:rPr lang="en-US" dirty="0"/>
              <a:t>Future E Flows: Need</a:t>
            </a:r>
          </a:p>
        </p:txBody>
      </p:sp>
    </p:spTree>
    <p:extLst>
      <p:ext uri="{BB962C8B-B14F-4D97-AF65-F5344CB8AC3E}">
        <p14:creationId xmlns:p14="http://schemas.microsoft.com/office/powerpoint/2010/main" val="3311258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12" name="Picture 11" descr="S:\DRC\Communications\I. Logo and Graphics\5. New DRC Logo\DRC_Logo_for_Word.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0848" y="193936"/>
            <a:ext cx="1196686" cy="816011"/>
          </a:xfrm>
          <a:prstGeom prst="rect">
            <a:avLst/>
          </a:prstGeom>
          <a:noFill/>
          <a:ln>
            <a:noFill/>
          </a:ln>
        </p:spPr>
      </p:pic>
      <p:pic>
        <p:nvPicPr>
          <p:cNvPr id="18" name="Picture 17"/>
          <p:cNvPicPr>
            <a:picLocks noChangeAspect="1"/>
          </p:cNvPicPr>
          <p:nvPr/>
        </p:nvPicPr>
        <p:blipFill>
          <a:blip r:embed="rId5"/>
          <a:stretch>
            <a:fillRect/>
          </a:stretch>
        </p:blipFill>
        <p:spPr>
          <a:xfrm>
            <a:off x="457200" y="1527861"/>
            <a:ext cx="8287793" cy="5007663"/>
          </a:xfrm>
          <a:prstGeom prst="rect">
            <a:avLst/>
          </a:prstGeom>
        </p:spPr>
      </p:pic>
      <p:sp>
        <p:nvSpPr>
          <p:cNvPr id="19" name="TextBox 18"/>
          <p:cNvSpPr txBox="1"/>
          <p:nvPr/>
        </p:nvSpPr>
        <p:spPr>
          <a:xfrm>
            <a:off x="3470829" y="1164167"/>
            <a:ext cx="2171236" cy="369332"/>
          </a:xfrm>
          <a:prstGeom prst="rect">
            <a:avLst/>
          </a:prstGeom>
          <a:noFill/>
        </p:spPr>
        <p:txBody>
          <a:bodyPr wrap="none" rtlCol="0">
            <a:spAutoFit/>
          </a:bodyPr>
          <a:lstStyle/>
          <a:p>
            <a:pPr algn="ctr"/>
            <a:r>
              <a:rPr lang="en-US" dirty="0"/>
              <a:t>Future E Flows: Need</a:t>
            </a:r>
          </a:p>
        </p:txBody>
      </p:sp>
    </p:spTree>
    <p:extLst>
      <p:ext uri="{BB962C8B-B14F-4D97-AF65-F5344CB8AC3E}">
        <p14:creationId xmlns:p14="http://schemas.microsoft.com/office/powerpoint/2010/main" val="1650698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12" name="Picture 11" descr="S:\DRC\Communications\I. Logo and Graphics\5. New DRC Logo\DRC_Logo_for_Word.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0848" y="193936"/>
            <a:ext cx="1196686" cy="816011"/>
          </a:xfrm>
          <a:prstGeom prst="rect">
            <a:avLst/>
          </a:prstGeom>
          <a:noFill/>
          <a:ln>
            <a:noFill/>
          </a:ln>
        </p:spPr>
      </p:pic>
      <p:sp>
        <p:nvSpPr>
          <p:cNvPr id="13" name="object 3"/>
          <p:cNvSpPr/>
          <p:nvPr/>
        </p:nvSpPr>
        <p:spPr>
          <a:xfrm>
            <a:off x="4243917" y="1926166"/>
            <a:ext cx="4595560" cy="4529668"/>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Content Placeholder 2"/>
          <p:cNvSpPr txBox="1">
            <a:spLocks/>
          </p:cNvSpPr>
          <p:nvPr/>
        </p:nvSpPr>
        <p:spPr>
          <a:xfrm>
            <a:off x="316316" y="1928283"/>
            <a:ext cx="3768852" cy="48115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Management Agreement</a:t>
            </a:r>
          </a:p>
          <a:p>
            <a:pPr marL="800100" lvl="1" indent="-342900" algn="l">
              <a:lnSpc>
                <a:spcPct val="150000"/>
              </a:lnSpc>
              <a:buFont typeface="Wingdings" panose="05000000000000000000" pitchFamily="2" charset="2"/>
              <a:buChar char="ü"/>
            </a:pPr>
            <a:r>
              <a:rPr lang="en-US" dirty="0"/>
              <a:t>Minimum Flow</a:t>
            </a:r>
          </a:p>
          <a:p>
            <a:pPr marL="800100" lvl="1" indent="-342900" algn="l">
              <a:lnSpc>
                <a:spcPct val="100000"/>
              </a:lnSpc>
              <a:buFont typeface="Wingdings" panose="05000000000000000000" pitchFamily="2" charset="2"/>
              <a:buChar char="ü"/>
            </a:pPr>
            <a:r>
              <a:rPr lang="en-US" dirty="0"/>
              <a:t>Mimics State Instream Flows initially</a:t>
            </a:r>
          </a:p>
          <a:p>
            <a:pPr algn="l"/>
            <a:r>
              <a:rPr lang="en-US" dirty="0"/>
              <a:t>Irrigation Efficiencies</a:t>
            </a:r>
          </a:p>
          <a:p>
            <a:pPr marL="800100" lvl="1" indent="-342900" algn="l">
              <a:lnSpc>
                <a:spcPct val="150000"/>
              </a:lnSpc>
              <a:buFont typeface="Wingdings" panose="05000000000000000000" pitchFamily="2" charset="2"/>
              <a:buChar char="ü"/>
            </a:pPr>
            <a:r>
              <a:rPr lang="en-US" dirty="0"/>
              <a:t>Pipe laterals</a:t>
            </a:r>
          </a:p>
          <a:p>
            <a:pPr marL="800100" lvl="1" indent="-342900" algn="l">
              <a:lnSpc>
                <a:spcPct val="100000"/>
              </a:lnSpc>
              <a:buFont typeface="Wingdings" panose="05000000000000000000" pitchFamily="2" charset="2"/>
              <a:buChar char="ü"/>
            </a:pPr>
            <a:r>
              <a:rPr lang="en-US" dirty="0"/>
              <a:t>Install automated </a:t>
            </a:r>
            <a:r>
              <a:rPr lang="en-US" dirty="0" err="1"/>
              <a:t>headgate</a:t>
            </a:r>
            <a:r>
              <a:rPr lang="en-US" dirty="0"/>
              <a:t> and software</a:t>
            </a:r>
          </a:p>
          <a:p>
            <a:pPr algn="l">
              <a:lnSpc>
                <a:spcPct val="100000"/>
              </a:lnSpc>
            </a:pPr>
            <a:r>
              <a:rPr lang="en-US" dirty="0"/>
              <a:t>Habitat Conservation Plan</a:t>
            </a:r>
          </a:p>
          <a:p>
            <a:pPr marL="800100" lvl="1" indent="-342900" algn="l">
              <a:lnSpc>
                <a:spcPct val="100000"/>
              </a:lnSpc>
              <a:buFont typeface="Wingdings" panose="05000000000000000000" pitchFamily="2" charset="2"/>
              <a:buChar char="ü"/>
            </a:pPr>
            <a:r>
              <a:rPr lang="en-US" dirty="0"/>
              <a:t>Limits liability under ESA</a:t>
            </a:r>
          </a:p>
          <a:p>
            <a:pPr marL="800100" lvl="1" indent="-342900" algn="l">
              <a:lnSpc>
                <a:spcPct val="100000"/>
              </a:lnSpc>
              <a:buFont typeface="Wingdings" panose="05000000000000000000" pitchFamily="2" charset="2"/>
              <a:buChar char="ü"/>
            </a:pPr>
            <a:r>
              <a:rPr lang="en-US" dirty="0"/>
              <a:t>Powerful persuasion tool</a:t>
            </a:r>
          </a:p>
          <a:p>
            <a:pPr marL="800100" lvl="1" indent="-342900" algn="l">
              <a:lnSpc>
                <a:spcPct val="150000"/>
              </a:lnSpc>
              <a:buFont typeface="Arial"/>
              <a:buChar char="•"/>
            </a:pPr>
            <a:endParaRPr lang="en-US" dirty="0"/>
          </a:p>
          <a:p>
            <a:pPr algn="l"/>
            <a:endParaRPr lang="en-US" dirty="0"/>
          </a:p>
          <a:p>
            <a:pPr marL="800100" lvl="1" indent="-342900" algn="l">
              <a:buFont typeface="Wingdings" charset="2"/>
              <a:buChar char="ü"/>
            </a:pPr>
            <a:endParaRPr lang="en-US" sz="1600" dirty="0"/>
          </a:p>
          <a:p>
            <a:pPr marL="285750" indent="-285750" algn="l">
              <a:buFont typeface="Arial"/>
              <a:buChar char="•"/>
            </a:pPr>
            <a:endParaRPr lang="en-US" sz="1800" dirty="0"/>
          </a:p>
        </p:txBody>
      </p:sp>
      <p:sp>
        <p:nvSpPr>
          <p:cNvPr id="15" name="TextBox 14"/>
          <p:cNvSpPr txBox="1"/>
          <p:nvPr/>
        </p:nvSpPr>
        <p:spPr>
          <a:xfrm>
            <a:off x="3456244" y="1164167"/>
            <a:ext cx="2200410" cy="369332"/>
          </a:xfrm>
          <a:prstGeom prst="rect">
            <a:avLst/>
          </a:prstGeom>
          <a:noFill/>
        </p:spPr>
        <p:txBody>
          <a:bodyPr wrap="none" rtlCol="0">
            <a:spAutoFit/>
          </a:bodyPr>
          <a:lstStyle/>
          <a:p>
            <a:pPr algn="ctr"/>
            <a:r>
              <a:rPr lang="en-US" dirty="0"/>
              <a:t>Future E Flows: Tools </a:t>
            </a:r>
          </a:p>
        </p:txBody>
      </p:sp>
    </p:spTree>
    <p:extLst>
      <p:ext uri="{BB962C8B-B14F-4D97-AF65-F5344CB8AC3E}">
        <p14:creationId xmlns:p14="http://schemas.microsoft.com/office/powerpoint/2010/main" val="331125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12" name="Picture 11" descr="S:\DRC\Communications\I. Logo and Graphics\5. New DRC Logo\DRC_Logo_for_Word.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0848" y="193936"/>
            <a:ext cx="1196686" cy="816011"/>
          </a:xfrm>
          <a:prstGeom prst="rect">
            <a:avLst/>
          </a:prstGeom>
          <a:noFill/>
          <a:ln>
            <a:noFill/>
          </a:ln>
        </p:spPr>
      </p:pic>
      <p:sp>
        <p:nvSpPr>
          <p:cNvPr id="13" name="Content Placeholder 2"/>
          <p:cNvSpPr txBox="1">
            <a:spLocks/>
          </p:cNvSpPr>
          <p:nvPr/>
        </p:nvSpPr>
        <p:spPr>
          <a:xfrm>
            <a:off x="654980" y="1346200"/>
            <a:ext cx="8044519" cy="25802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Lessons Learned</a:t>
            </a:r>
          </a:p>
          <a:p>
            <a:pPr marL="800100" lvl="1" indent="-342900" algn="l">
              <a:lnSpc>
                <a:spcPct val="150000"/>
              </a:lnSpc>
              <a:buFont typeface="Wingdings" charset="2"/>
              <a:buChar char="ü"/>
            </a:pPr>
            <a:r>
              <a:rPr lang="en-US" dirty="0"/>
              <a:t>Slow + steady = solid base</a:t>
            </a:r>
          </a:p>
          <a:p>
            <a:pPr algn="l"/>
            <a:endParaRPr lang="en-US" dirty="0"/>
          </a:p>
          <a:p>
            <a:pPr marL="800100" lvl="1" indent="-342900" algn="l">
              <a:buFont typeface="Wingdings" charset="2"/>
              <a:buChar char="ü"/>
            </a:pPr>
            <a:endParaRPr lang="en-US" sz="1600" dirty="0"/>
          </a:p>
          <a:p>
            <a:pPr marL="285750" indent="-285750" algn="l">
              <a:buFont typeface="Arial"/>
              <a:buChar char="•"/>
            </a:pPr>
            <a:endParaRPr lang="en-US" sz="1800" dirty="0"/>
          </a:p>
        </p:txBody>
      </p:sp>
      <p:pic>
        <p:nvPicPr>
          <p:cNvPr id="15" name="Content Placeholder 3" descr="UDWC-Camp-Polk-2-e140804383188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98499" y="3534834"/>
            <a:ext cx="7598834" cy="3037416"/>
          </a:xfrm>
          <a:prstGeom prst="rect">
            <a:avLst/>
          </a:prstGeom>
        </p:spPr>
      </p:pic>
    </p:spTree>
    <p:extLst>
      <p:ext uri="{BB962C8B-B14F-4D97-AF65-F5344CB8AC3E}">
        <p14:creationId xmlns:p14="http://schemas.microsoft.com/office/powerpoint/2010/main" val="54844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12" name="Picture 11" descr="S:\DRC\Communications\I. Logo and Graphics\5. New DRC Logo\DRC_Logo_for_Word.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0848" y="193936"/>
            <a:ext cx="1196686" cy="816011"/>
          </a:xfrm>
          <a:prstGeom prst="rect">
            <a:avLst/>
          </a:prstGeom>
          <a:noFill/>
          <a:ln>
            <a:noFill/>
          </a:ln>
        </p:spPr>
      </p:pic>
      <p:pic>
        <p:nvPicPr>
          <p:cNvPr id="10" name="Picture 9" descr="T:\DRC\D. Digital Photos\Reaches\Whychus Creek\Squaw CK blw Sisters.jpg">
            <a:extLst>
              <a:ext uri="{FF2B5EF4-FFF2-40B4-BE49-F238E27FC236}">
                <a16:creationId xmlns:a16="http://schemas.microsoft.com/office/drawing/2014/main" id="{155E00E5-DDD0-4030-B260-485EA22115DE}"/>
              </a:ext>
            </a:extLst>
          </p:cNvPr>
          <p:cNvPicPr>
            <a:picLocks noGrp="1" noChangeAspect="1" noChangeArrowheads="1"/>
          </p:cNvPicPr>
          <p:nvPr/>
        </p:nvPicPr>
        <p:blipFill>
          <a:blip r:embed="rId4" cstate="print"/>
          <a:srcRect/>
          <a:stretch>
            <a:fillRect/>
          </a:stretch>
        </p:blipFill>
        <p:spPr bwMode="auto">
          <a:xfrm>
            <a:off x="464507" y="1419498"/>
            <a:ext cx="4038600" cy="3810000"/>
          </a:xfrm>
          <a:prstGeom prst="rect">
            <a:avLst/>
          </a:prstGeom>
          <a:noFill/>
        </p:spPr>
      </p:pic>
      <p:pic>
        <p:nvPicPr>
          <p:cNvPr id="14" name="Picture 13" descr="SC at Hwy20 (20 cfs)3.jpg">
            <a:extLst>
              <a:ext uri="{FF2B5EF4-FFF2-40B4-BE49-F238E27FC236}">
                <a16:creationId xmlns:a16="http://schemas.microsoft.com/office/drawing/2014/main" id="{84D1FF29-8202-4B2D-9EE1-FAB49E91F8D1}"/>
              </a:ext>
            </a:extLst>
          </p:cNvPr>
          <p:cNvPicPr>
            <a:picLocks noChangeAspect="1"/>
          </p:cNvPicPr>
          <p:nvPr/>
        </p:nvPicPr>
        <p:blipFill>
          <a:blip r:embed="rId5" cstate="print">
            <a:lum bright="11000" contrast="22000"/>
          </a:blip>
          <a:stretch>
            <a:fillRect/>
          </a:stretch>
        </p:blipFill>
        <p:spPr>
          <a:xfrm>
            <a:off x="4655456" y="1419498"/>
            <a:ext cx="4064000" cy="3810000"/>
          </a:xfrm>
          <a:prstGeom prst="rect">
            <a:avLst/>
          </a:prstGeom>
          <a:ln w="19050">
            <a:solidFill>
              <a:schemeClr val="bg1">
                <a:lumMod val="75000"/>
              </a:schemeClr>
            </a:solidFill>
          </a:ln>
        </p:spPr>
      </p:pic>
      <p:sp>
        <p:nvSpPr>
          <p:cNvPr id="16" name="TextBox 5">
            <a:extLst>
              <a:ext uri="{FF2B5EF4-FFF2-40B4-BE49-F238E27FC236}">
                <a16:creationId xmlns:a16="http://schemas.microsoft.com/office/drawing/2014/main" id="{65B5268B-A6A7-4FF9-8208-2930C94554A1}"/>
              </a:ext>
            </a:extLst>
          </p:cNvPr>
          <p:cNvSpPr txBox="1"/>
          <p:nvPr/>
        </p:nvSpPr>
        <p:spPr>
          <a:xfrm>
            <a:off x="1926771" y="5401437"/>
            <a:ext cx="13716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1997</a:t>
            </a:r>
          </a:p>
        </p:txBody>
      </p:sp>
      <p:sp>
        <p:nvSpPr>
          <p:cNvPr id="17" name="TextBox 6">
            <a:extLst>
              <a:ext uri="{FF2B5EF4-FFF2-40B4-BE49-F238E27FC236}">
                <a16:creationId xmlns:a16="http://schemas.microsoft.com/office/drawing/2014/main" id="{99D7DE14-4DF1-4447-816B-09BFD4E0BE72}"/>
              </a:ext>
            </a:extLst>
          </p:cNvPr>
          <p:cNvSpPr txBox="1"/>
          <p:nvPr/>
        </p:nvSpPr>
        <p:spPr>
          <a:xfrm>
            <a:off x="6176555" y="5401437"/>
            <a:ext cx="13716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2012</a:t>
            </a:r>
          </a:p>
        </p:txBody>
      </p:sp>
    </p:spTree>
    <p:extLst>
      <p:ext uri="{BB962C8B-B14F-4D97-AF65-F5344CB8AC3E}">
        <p14:creationId xmlns:p14="http://schemas.microsoft.com/office/powerpoint/2010/main" val="4223445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12" name="Picture 11" descr="S:\DRC\Communications\I. Logo and Graphics\5. New DRC Logo\DRC_Logo_for_Word.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0848" y="193936"/>
            <a:ext cx="1196686" cy="816011"/>
          </a:xfrm>
          <a:prstGeom prst="rect">
            <a:avLst/>
          </a:prstGeom>
          <a:noFill/>
          <a:ln>
            <a:noFill/>
          </a:ln>
        </p:spPr>
      </p:pic>
      <p:sp>
        <p:nvSpPr>
          <p:cNvPr id="13" name="Content Placeholder 2"/>
          <p:cNvSpPr txBox="1">
            <a:spLocks/>
          </p:cNvSpPr>
          <p:nvPr/>
        </p:nvSpPr>
        <p:spPr>
          <a:xfrm>
            <a:off x="654980" y="1346200"/>
            <a:ext cx="8044519" cy="25802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Lessons Learned</a:t>
            </a:r>
          </a:p>
          <a:p>
            <a:pPr marL="800100" lvl="1" indent="-342900" algn="l">
              <a:lnSpc>
                <a:spcPct val="150000"/>
              </a:lnSpc>
              <a:buFont typeface="Wingdings" charset="2"/>
              <a:buChar char="ü"/>
            </a:pPr>
            <a:r>
              <a:rPr lang="en-US" dirty="0"/>
              <a:t>Slow + steady = solid base</a:t>
            </a:r>
          </a:p>
          <a:p>
            <a:pPr marL="800100" lvl="1" indent="-342900" algn="l">
              <a:lnSpc>
                <a:spcPct val="150000"/>
              </a:lnSpc>
              <a:buFont typeface="Wingdings" charset="2"/>
              <a:buChar char="ü"/>
            </a:pPr>
            <a:r>
              <a:rPr lang="en-US" dirty="0"/>
              <a:t>Manage adaptively</a:t>
            </a:r>
          </a:p>
          <a:p>
            <a:pPr marL="800100" lvl="1" indent="-342900" algn="l">
              <a:lnSpc>
                <a:spcPct val="150000"/>
              </a:lnSpc>
              <a:buFont typeface="Wingdings" charset="2"/>
              <a:buChar char="ü"/>
            </a:pPr>
            <a:r>
              <a:rPr lang="en-US" dirty="0"/>
              <a:t>Partnerships are key</a:t>
            </a:r>
          </a:p>
          <a:p>
            <a:pPr marL="342900" indent="-342900" algn="l">
              <a:buFont typeface="Wingdings" charset="2"/>
              <a:buChar char="ü"/>
            </a:pPr>
            <a:endParaRPr lang="en-US" dirty="0"/>
          </a:p>
          <a:p>
            <a:pPr marL="800100" lvl="1" indent="-342900" algn="l">
              <a:buFont typeface="Wingdings" charset="2"/>
              <a:buChar char="ü"/>
            </a:pPr>
            <a:endParaRPr lang="en-US" sz="1600" dirty="0"/>
          </a:p>
          <a:p>
            <a:pPr marL="285750" indent="-285750" algn="l">
              <a:buFont typeface="Arial"/>
              <a:buChar char="•"/>
            </a:pPr>
            <a:endParaRPr lang="en-US" sz="1800" dirty="0"/>
          </a:p>
        </p:txBody>
      </p:sp>
      <p:pic>
        <p:nvPicPr>
          <p:cNvPr id="15" name="Content Placeholder 3" descr="UDWC-Camp-Polk-2-e140804383188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98499" y="3534834"/>
            <a:ext cx="7598834" cy="3037416"/>
          </a:xfrm>
          <a:prstGeom prst="rect">
            <a:avLst/>
          </a:prstGeom>
        </p:spPr>
      </p:pic>
    </p:spTree>
    <p:extLst>
      <p:ext uri="{BB962C8B-B14F-4D97-AF65-F5344CB8AC3E}">
        <p14:creationId xmlns:p14="http://schemas.microsoft.com/office/powerpoint/2010/main" val="254260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098498" y="2560212"/>
            <a:ext cx="2057400" cy="4165600"/>
          </a:xfrm>
          <a:prstGeom prst="rect">
            <a:avLst/>
          </a:prstGeom>
        </p:spPr>
      </p:pic>
      <p:pic>
        <p:nvPicPr>
          <p:cNvPr id="13" name="Picture 12"/>
          <p:cNvPicPr>
            <a:picLocks noChangeAspect="1"/>
          </p:cNvPicPr>
          <p:nvPr/>
        </p:nvPicPr>
        <p:blipFill>
          <a:blip r:embed="rId4"/>
          <a:stretch>
            <a:fillRect/>
          </a:stretch>
        </p:blipFill>
        <p:spPr>
          <a:xfrm>
            <a:off x="3796503" y="2965920"/>
            <a:ext cx="3517900" cy="3060700"/>
          </a:xfrm>
          <a:prstGeom prst="rect">
            <a:avLst/>
          </a:prstGeom>
        </p:spPr>
      </p:pic>
      <p:pic>
        <p:nvPicPr>
          <p:cNvPr id="14" name="Picture 13"/>
          <p:cNvPicPr>
            <a:picLocks noChangeAspect="1"/>
          </p:cNvPicPr>
          <p:nvPr/>
        </p:nvPicPr>
        <p:blipFill>
          <a:blip r:embed="rId5"/>
          <a:stretch>
            <a:fillRect/>
          </a:stretch>
        </p:blipFill>
        <p:spPr>
          <a:xfrm>
            <a:off x="2781700" y="140078"/>
            <a:ext cx="2578100" cy="3327400"/>
          </a:xfrm>
          <a:prstGeom prst="rect">
            <a:avLst/>
          </a:prstGeom>
        </p:spPr>
      </p:pic>
      <p:pic>
        <p:nvPicPr>
          <p:cNvPr id="9" name="Picture 8"/>
          <p:cNvPicPr>
            <a:picLocks noChangeAspect="1"/>
          </p:cNvPicPr>
          <p:nvPr/>
        </p:nvPicPr>
        <p:blipFill>
          <a:blip r:embed="rId6"/>
          <a:stretch>
            <a:fillRect/>
          </a:stretch>
        </p:blipFill>
        <p:spPr>
          <a:xfrm>
            <a:off x="3796503" y="2965920"/>
            <a:ext cx="3517900" cy="3060700"/>
          </a:xfrm>
          <a:prstGeom prst="rect">
            <a:avLst/>
          </a:prstGeom>
          <a:solidFill>
            <a:schemeClr val="bg1"/>
          </a:solidFill>
        </p:spPr>
      </p:pic>
      <p:pic>
        <p:nvPicPr>
          <p:cNvPr id="10" name="Picture 9"/>
          <p:cNvPicPr>
            <a:picLocks noChangeAspect="1"/>
          </p:cNvPicPr>
          <p:nvPr/>
        </p:nvPicPr>
        <p:blipFill>
          <a:blip r:embed="rId7"/>
          <a:stretch>
            <a:fillRect/>
          </a:stretch>
        </p:blipFill>
        <p:spPr>
          <a:xfrm>
            <a:off x="2781700" y="140078"/>
            <a:ext cx="2578100" cy="3327400"/>
          </a:xfrm>
          <a:prstGeom prst="rect">
            <a:avLst/>
          </a:prstGeom>
        </p:spPr>
      </p:pic>
      <p:pic>
        <p:nvPicPr>
          <p:cNvPr id="11" name="Picture 10"/>
          <p:cNvPicPr>
            <a:picLocks noChangeAspect="1"/>
          </p:cNvPicPr>
          <p:nvPr/>
        </p:nvPicPr>
        <p:blipFill>
          <a:blip r:embed="rId8"/>
          <a:stretch>
            <a:fillRect/>
          </a:stretch>
        </p:blipFill>
        <p:spPr>
          <a:xfrm>
            <a:off x="2098498" y="2560212"/>
            <a:ext cx="2057400" cy="4165600"/>
          </a:xfrm>
          <a:prstGeom prst="rect">
            <a:avLst/>
          </a:prstGeom>
        </p:spPr>
      </p:pic>
      <p:pic>
        <p:nvPicPr>
          <p:cNvPr id="2" name="Picture 1"/>
          <p:cNvPicPr>
            <a:picLocks noChangeAspect="1"/>
          </p:cNvPicPr>
          <p:nvPr/>
        </p:nvPicPr>
        <p:blipFill>
          <a:blip r:embed="rId9"/>
          <a:stretch>
            <a:fillRect/>
          </a:stretch>
        </p:blipFill>
        <p:spPr>
          <a:xfrm>
            <a:off x="3086641" y="311966"/>
            <a:ext cx="1676400" cy="4902200"/>
          </a:xfrm>
          <a:prstGeom prst="rect">
            <a:avLst/>
          </a:prstGeom>
        </p:spPr>
      </p:pic>
      <p:pic>
        <p:nvPicPr>
          <p:cNvPr id="3" name="Picture 2"/>
          <p:cNvPicPr>
            <a:picLocks noChangeAspect="1"/>
          </p:cNvPicPr>
          <p:nvPr/>
        </p:nvPicPr>
        <p:blipFill>
          <a:blip r:embed="rId10"/>
          <a:stretch>
            <a:fillRect/>
          </a:stretch>
        </p:blipFill>
        <p:spPr>
          <a:xfrm>
            <a:off x="3856634" y="3094325"/>
            <a:ext cx="2578100" cy="1143000"/>
          </a:xfrm>
          <a:prstGeom prst="rect">
            <a:avLst/>
          </a:prstGeom>
        </p:spPr>
      </p:pic>
      <p:pic>
        <p:nvPicPr>
          <p:cNvPr id="5" name="Picture 4"/>
          <p:cNvPicPr>
            <a:picLocks noChangeAspect="1"/>
          </p:cNvPicPr>
          <p:nvPr/>
        </p:nvPicPr>
        <p:blipFill>
          <a:blip r:embed="rId11"/>
          <a:stretch>
            <a:fillRect/>
          </a:stretch>
        </p:blipFill>
        <p:spPr>
          <a:xfrm>
            <a:off x="3537686" y="2965920"/>
            <a:ext cx="444500" cy="190500"/>
          </a:xfrm>
          <a:prstGeom prst="rect">
            <a:avLst/>
          </a:prstGeom>
        </p:spPr>
      </p:pic>
      <p:pic>
        <p:nvPicPr>
          <p:cNvPr id="6" name="Picture 5"/>
          <p:cNvPicPr>
            <a:picLocks noChangeAspect="1"/>
          </p:cNvPicPr>
          <p:nvPr/>
        </p:nvPicPr>
        <p:blipFill>
          <a:blip r:embed="rId12"/>
          <a:stretch>
            <a:fillRect/>
          </a:stretch>
        </p:blipFill>
        <p:spPr>
          <a:xfrm>
            <a:off x="4898075" y="4040320"/>
            <a:ext cx="304800" cy="152400"/>
          </a:xfrm>
          <a:prstGeom prst="rect">
            <a:avLst/>
          </a:prstGeom>
        </p:spPr>
      </p:pic>
      <p:pic>
        <p:nvPicPr>
          <p:cNvPr id="7" name="Picture 6"/>
          <p:cNvPicPr>
            <a:picLocks noChangeAspect="1"/>
          </p:cNvPicPr>
          <p:nvPr/>
        </p:nvPicPr>
        <p:blipFill>
          <a:blip r:embed="rId13"/>
          <a:stretch>
            <a:fillRect/>
          </a:stretch>
        </p:blipFill>
        <p:spPr>
          <a:xfrm>
            <a:off x="2787398" y="5168120"/>
            <a:ext cx="330200" cy="165100"/>
          </a:xfrm>
          <a:prstGeom prst="rect">
            <a:avLst/>
          </a:prstGeom>
        </p:spPr>
      </p:pic>
      <p:pic>
        <p:nvPicPr>
          <p:cNvPr id="8" name="Picture 7"/>
          <p:cNvPicPr>
            <a:picLocks noChangeAspect="1"/>
          </p:cNvPicPr>
          <p:nvPr/>
        </p:nvPicPr>
        <p:blipFill>
          <a:blip r:embed="rId14"/>
          <a:stretch>
            <a:fillRect/>
          </a:stretch>
        </p:blipFill>
        <p:spPr>
          <a:xfrm>
            <a:off x="4206698" y="2596949"/>
            <a:ext cx="939800" cy="165100"/>
          </a:xfrm>
          <a:prstGeom prst="rect">
            <a:avLst/>
          </a:prstGeom>
        </p:spPr>
      </p:pic>
      <p:pic>
        <p:nvPicPr>
          <p:cNvPr id="15" name="Picture 14"/>
          <p:cNvPicPr>
            <a:picLocks noChangeAspect="1"/>
          </p:cNvPicPr>
          <p:nvPr/>
        </p:nvPicPr>
        <p:blipFill>
          <a:blip r:embed="rId15"/>
          <a:stretch>
            <a:fillRect/>
          </a:stretch>
        </p:blipFill>
        <p:spPr>
          <a:xfrm>
            <a:off x="4155898" y="2712266"/>
            <a:ext cx="50800" cy="50800"/>
          </a:xfrm>
          <a:prstGeom prst="rect">
            <a:avLst/>
          </a:prstGeom>
        </p:spPr>
      </p:pic>
      <p:pic>
        <p:nvPicPr>
          <p:cNvPr id="16" name="Picture 15"/>
          <p:cNvPicPr>
            <a:picLocks noChangeAspect="1"/>
          </p:cNvPicPr>
          <p:nvPr/>
        </p:nvPicPr>
        <p:blipFill>
          <a:blip r:embed="rId16"/>
          <a:stretch>
            <a:fillRect/>
          </a:stretch>
        </p:blipFill>
        <p:spPr>
          <a:xfrm>
            <a:off x="4062510" y="3703099"/>
            <a:ext cx="50800" cy="50800"/>
          </a:xfrm>
          <a:prstGeom prst="rect">
            <a:avLst/>
          </a:prstGeom>
        </p:spPr>
      </p:pic>
      <p:pic>
        <p:nvPicPr>
          <p:cNvPr id="17" name="Picture 16"/>
          <p:cNvPicPr>
            <a:picLocks noChangeAspect="1"/>
          </p:cNvPicPr>
          <p:nvPr/>
        </p:nvPicPr>
        <p:blipFill>
          <a:blip r:embed="rId17"/>
          <a:stretch>
            <a:fillRect/>
          </a:stretch>
        </p:blipFill>
        <p:spPr>
          <a:xfrm>
            <a:off x="4139603" y="3753899"/>
            <a:ext cx="1143000" cy="165100"/>
          </a:xfrm>
          <a:prstGeom prst="rect">
            <a:avLst/>
          </a:prstGeom>
        </p:spPr>
      </p:pic>
      <p:pic>
        <p:nvPicPr>
          <p:cNvPr id="18" name="Picture 17"/>
          <p:cNvPicPr>
            <a:picLocks noChangeAspect="1"/>
          </p:cNvPicPr>
          <p:nvPr/>
        </p:nvPicPr>
        <p:blipFill>
          <a:blip r:embed="rId18"/>
          <a:stretch>
            <a:fillRect/>
          </a:stretch>
        </p:blipFill>
        <p:spPr>
          <a:xfrm>
            <a:off x="3850968" y="4154164"/>
            <a:ext cx="50800" cy="50800"/>
          </a:xfrm>
          <a:prstGeom prst="rect">
            <a:avLst/>
          </a:prstGeom>
        </p:spPr>
      </p:pic>
      <p:pic>
        <p:nvPicPr>
          <p:cNvPr id="19" name="Picture 18"/>
          <p:cNvPicPr>
            <a:picLocks noChangeAspect="1"/>
          </p:cNvPicPr>
          <p:nvPr/>
        </p:nvPicPr>
        <p:blipFill>
          <a:blip r:embed="rId19"/>
          <a:stretch>
            <a:fillRect/>
          </a:stretch>
        </p:blipFill>
        <p:spPr>
          <a:xfrm>
            <a:off x="3935208" y="4039864"/>
            <a:ext cx="596900" cy="165100"/>
          </a:xfrm>
          <a:prstGeom prst="rect">
            <a:avLst/>
          </a:prstGeom>
        </p:spPr>
      </p:pic>
      <p:pic>
        <p:nvPicPr>
          <p:cNvPr id="25" name="Picture 24"/>
          <p:cNvPicPr>
            <a:picLocks noChangeAspect="1"/>
          </p:cNvPicPr>
          <p:nvPr/>
        </p:nvPicPr>
        <p:blipFill>
          <a:blip r:embed="rId20"/>
          <a:stretch>
            <a:fillRect/>
          </a:stretch>
        </p:blipFill>
        <p:spPr>
          <a:xfrm>
            <a:off x="7037984" y="587799"/>
            <a:ext cx="1257300" cy="965200"/>
          </a:xfrm>
          <a:prstGeom prst="rect">
            <a:avLst/>
          </a:prstGeom>
        </p:spPr>
      </p:pic>
      <p:pic>
        <p:nvPicPr>
          <p:cNvPr id="22" name="Picture 21"/>
          <p:cNvPicPr>
            <a:picLocks noChangeAspect="1"/>
          </p:cNvPicPr>
          <p:nvPr/>
        </p:nvPicPr>
        <p:blipFill>
          <a:blip r:embed="rId21"/>
          <a:stretch>
            <a:fillRect/>
          </a:stretch>
        </p:blipFill>
        <p:spPr>
          <a:xfrm>
            <a:off x="2950041" y="3303049"/>
            <a:ext cx="838200" cy="800100"/>
          </a:xfrm>
          <a:prstGeom prst="rect">
            <a:avLst/>
          </a:prstGeom>
        </p:spPr>
      </p:pic>
      <p:pic>
        <p:nvPicPr>
          <p:cNvPr id="24" name="Picture 23"/>
          <p:cNvPicPr>
            <a:picLocks noChangeAspect="1"/>
          </p:cNvPicPr>
          <p:nvPr/>
        </p:nvPicPr>
        <p:blipFill>
          <a:blip r:embed="rId22"/>
          <a:stretch>
            <a:fillRect/>
          </a:stretch>
        </p:blipFill>
        <p:spPr>
          <a:xfrm>
            <a:off x="2822051" y="4154164"/>
            <a:ext cx="635000" cy="304800"/>
          </a:xfrm>
          <a:prstGeom prst="rect">
            <a:avLst/>
          </a:prstGeom>
        </p:spPr>
      </p:pic>
      <p:pic>
        <p:nvPicPr>
          <p:cNvPr id="26" name="Picture 25"/>
          <p:cNvPicPr>
            <a:picLocks noChangeAspect="1"/>
          </p:cNvPicPr>
          <p:nvPr/>
        </p:nvPicPr>
        <p:blipFill>
          <a:blip r:embed="rId23"/>
          <a:stretch>
            <a:fillRect/>
          </a:stretch>
        </p:blipFill>
        <p:spPr>
          <a:xfrm>
            <a:off x="6105446" y="4249495"/>
            <a:ext cx="711200" cy="317500"/>
          </a:xfrm>
          <a:prstGeom prst="rect">
            <a:avLst/>
          </a:prstGeom>
        </p:spPr>
      </p:pic>
      <p:pic>
        <p:nvPicPr>
          <p:cNvPr id="27" name="Picture 26"/>
          <p:cNvPicPr>
            <a:picLocks noChangeAspect="1"/>
          </p:cNvPicPr>
          <p:nvPr/>
        </p:nvPicPr>
        <p:blipFill>
          <a:blip r:embed="rId24"/>
          <a:stretch>
            <a:fillRect/>
          </a:stretch>
        </p:blipFill>
        <p:spPr>
          <a:xfrm>
            <a:off x="2743625" y="5360795"/>
            <a:ext cx="647700" cy="317500"/>
          </a:xfrm>
          <a:prstGeom prst="rect">
            <a:avLst/>
          </a:prstGeom>
        </p:spPr>
      </p:pic>
      <p:sp>
        <p:nvSpPr>
          <p:cNvPr id="28" name="Oval 27"/>
          <p:cNvSpPr/>
          <p:nvPr/>
        </p:nvSpPr>
        <p:spPr>
          <a:xfrm rot="2440152">
            <a:off x="3192743" y="2869573"/>
            <a:ext cx="416396" cy="1502698"/>
          </a:xfrm>
          <a:prstGeom prst="ellipse">
            <a:avLst/>
          </a:prstGeom>
          <a:noFill/>
          <a:ln w="254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0" name="Straight Arrow Connector 19"/>
          <p:cNvCxnSpPr/>
          <p:nvPr/>
        </p:nvCxnSpPr>
        <p:spPr>
          <a:xfrm flipH="1">
            <a:off x="5359800" y="1460665"/>
            <a:ext cx="1789146" cy="1251601"/>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5506" y="127000"/>
            <a:ext cx="3770208" cy="369332"/>
          </a:xfrm>
          <a:prstGeom prst="rect">
            <a:avLst/>
          </a:prstGeom>
          <a:noFill/>
        </p:spPr>
        <p:txBody>
          <a:bodyPr wrap="none" rtlCol="0">
            <a:spAutoFit/>
          </a:bodyPr>
          <a:lstStyle/>
          <a:p>
            <a:pPr algn="ctr"/>
            <a:r>
              <a:rPr lang="en-US" dirty="0" err="1"/>
              <a:t>Whychus</a:t>
            </a:r>
            <a:r>
              <a:rPr lang="en-US" dirty="0"/>
              <a:t> Creek Overview: Geography</a:t>
            </a:r>
          </a:p>
        </p:txBody>
      </p:sp>
    </p:spTree>
    <p:extLst>
      <p:ext uri="{BB962C8B-B14F-4D97-AF65-F5344CB8AC3E}">
        <p14:creationId xmlns:p14="http://schemas.microsoft.com/office/powerpoint/2010/main" val="127313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12" name="Picture 11" descr="S:\DRC\Communications\I. Logo and Graphics\5. New DRC Logo\DRC_Logo_for_Word.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0848" y="193936"/>
            <a:ext cx="1196686" cy="816011"/>
          </a:xfrm>
          <a:prstGeom prst="rect">
            <a:avLst/>
          </a:prstGeom>
          <a:noFill/>
          <a:ln>
            <a:noFill/>
          </a:ln>
        </p:spPr>
      </p:pic>
      <p:sp>
        <p:nvSpPr>
          <p:cNvPr id="2" name="TextBox 1">
            <a:extLst>
              <a:ext uri="{FF2B5EF4-FFF2-40B4-BE49-F238E27FC236}">
                <a16:creationId xmlns:a16="http://schemas.microsoft.com/office/drawing/2014/main" id="{90E10A14-9A67-4DAD-A236-387281B896DC}"/>
              </a:ext>
            </a:extLst>
          </p:cNvPr>
          <p:cNvSpPr txBox="1"/>
          <p:nvPr/>
        </p:nvSpPr>
        <p:spPr>
          <a:xfrm>
            <a:off x="2638698" y="1260228"/>
            <a:ext cx="3938482" cy="2062103"/>
          </a:xfrm>
          <a:prstGeom prst="rect">
            <a:avLst/>
          </a:prstGeom>
          <a:noFill/>
        </p:spPr>
        <p:txBody>
          <a:bodyPr wrap="square" rtlCol="0">
            <a:spAutoFit/>
          </a:bodyPr>
          <a:lstStyle/>
          <a:p>
            <a:r>
              <a:rPr lang="en-US" sz="3200" dirty="0"/>
              <a:t>Thank you!</a:t>
            </a:r>
          </a:p>
          <a:p>
            <a:endParaRPr lang="en-US" sz="2400" dirty="0"/>
          </a:p>
          <a:p>
            <a:r>
              <a:rPr lang="en-US" sz="2400" dirty="0"/>
              <a:t>Natasha Bellis</a:t>
            </a:r>
            <a:endParaRPr lang="en-US" sz="2400" dirty="0">
              <a:hlinkClick r:id="rId4"/>
            </a:endParaRPr>
          </a:p>
          <a:p>
            <a:r>
              <a:rPr lang="en-US" sz="2400" dirty="0"/>
              <a:t>natasha@deschutesriver.org</a:t>
            </a:r>
          </a:p>
          <a:p>
            <a:r>
              <a:rPr lang="en-US" sz="2400" dirty="0"/>
              <a:t>1-541-382-4077 x 14</a:t>
            </a:r>
          </a:p>
        </p:txBody>
      </p:sp>
      <p:pic>
        <p:nvPicPr>
          <p:cNvPr id="10" name="Picture 9">
            <a:extLst>
              <a:ext uri="{FF2B5EF4-FFF2-40B4-BE49-F238E27FC236}">
                <a16:creationId xmlns:a16="http://schemas.microsoft.com/office/drawing/2014/main" id="{913028CF-4C71-490F-9BE6-C1F004857CF2}"/>
              </a:ext>
            </a:extLst>
          </p:cNvPr>
          <p:cNvPicPr/>
          <p:nvPr/>
        </p:nvPicPr>
        <p:blipFill>
          <a:blip r:embed="rId5"/>
          <a:stretch>
            <a:fillRect/>
          </a:stretch>
        </p:blipFill>
        <p:spPr>
          <a:xfrm>
            <a:off x="278903" y="3559441"/>
            <a:ext cx="1588406" cy="1517287"/>
          </a:xfrm>
          <a:prstGeom prst="rect">
            <a:avLst/>
          </a:prstGeom>
        </p:spPr>
      </p:pic>
      <p:pic>
        <p:nvPicPr>
          <p:cNvPr id="14" name="Picture 13">
            <a:extLst>
              <a:ext uri="{FF2B5EF4-FFF2-40B4-BE49-F238E27FC236}">
                <a16:creationId xmlns:a16="http://schemas.microsoft.com/office/drawing/2014/main" id="{C192C06E-89C6-438A-9B62-8968282F40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5409" y="5544678"/>
            <a:ext cx="3341352" cy="1179655"/>
          </a:xfrm>
          <a:prstGeom prst="rect">
            <a:avLst/>
          </a:prstGeom>
          <a:noFill/>
        </p:spPr>
      </p:pic>
      <p:pic>
        <p:nvPicPr>
          <p:cNvPr id="16" name="Picture 15" descr="Image result for bureau of reclamation logo">
            <a:hlinkClick r:id="rId7"/>
            <a:extLst>
              <a:ext uri="{FF2B5EF4-FFF2-40B4-BE49-F238E27FC236}">
                <a16:creationId xmlns:a16="http://schemas.microsoft.com/office/drawing/2014/main" id="{7F622278-BC36-4A48-A9E0-C963740C49ED}"/>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180689" y="5268643"/>
            <a:ext cx="3180080" cy="1432560"/>
          </a:xfrm>
          <a:prstGeom prst="rect">
            <a:avLst/>
          </a:prstGeom>
          <a:noFill/>
          <a:ln>
            <a:noFill/>
          </a:ln>
        </p:spPr>
      </p:pic>
      <p:pic>
        <p:nvPicPr>
          <p:cNvPr id="1026" name="Picture 2" descr="Three Sisters Irrigation District logo">
            <a:extLst>
              <a:ext uri="{FF2B5EF4-FFF2-40B4-BE49-F238E27FC236}">
                <a16:creationId xmlns:a16="http://schemas.microsoft.com/office/drawing/2014/main" id="{AF7FD099-0664-45C0-BC24-90355AB9A1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9325" y="3526596"/>
            <a:ext cx="3114675"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GE logo">
            <a:extLst>
              <a:ext uri="{FF2B5EF4-FFF2-40B4-BE49-F238E27FC236}">
                <a16:creationId xmlns:a16="http://schemas.microsoft.com/office/drawing/2014/main" id="{042BC3B2-56F8-4871-B6BB-C1A440797D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03" y="5258302"/>
            <a:ext cx="1401535" cy="14429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Deschutes Partnership">
            <a:extLst>
              <a:ext uri="{FF2B5EF4-FFF2-40B4-BE49-F238E27FC236}">
                <a16:creationId xmlns:a16="http://schemas.microsoft.com/office/drawing/2014/main" id="{38505B9F-639C-4AFC-95E4-17EB1FFFCFE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80689" y="3889070"/>
            <a:ext cx="3345007" cy="858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240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solidFill>
                  <a:prstClr val="black"/>
                </a:solidFill>
              </a:rPr>
              <a:t>Place your</a:t>
            </a:r>
          </a:p>
          <a:p>
            <a:r>
              <a:rPr lang="en-AU" dirty="0">
                <a:solidFill>
                  <a:prstClr val="black"/>
                </a:solidFill>
              </a:rPr>
              <a:t>logo here</a:t>
            </a:r>
          </a:p>
        </p:txBody>
      </p:sp>
      <p:sp>
        <p:nvSpPr>
          <p:cNvPr id="3" name="TextBox 2"/>
          <p:cNvSpPr txBox="1"/>
          <p:nvPr/>
        </p:nvSpPr>
        <p:spPr>
          <a:xfrm>
            <a:off x="1889760" y="2225040"/>
            <a:ext cx="4114800" cy="369332"/>
          </a:xfrm>
          <a:prstGeom prst="rect">
            <a:avLst/>
          </a:prstGeom>
          <a:noFill/>
        </p:spPr>
        <p:txBody>
          <a:bodyPr wrap="square" rtlCol="0">
            <a:spAutoFit/>
          </a:bodyPr>
          <a:lstStyle/>
          <a:p>
            <a:endParaRPr lang="en-US" dirty="0">
              <a:solidFill>
                <a:prstClr val="black"/>
              </a:solidFill>
            </a:endParaRPr>
          </a:p>
        </p:txBody>
      </p:sp>
      <p:pic>
        <p:nvPicPr>
          <p:cNvPr id="12" name="Picture 11" descr="S:\DRC\Communications\I. Logo and Graphics\5. New DRC Logo\DRC_Logo_for_Word.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0848" y="193936"/>
            <a:ext cx="1196686" cy="816011"/>
          </a:xfrm>
          <a:prstGeom prst="rect">
            <a:avLst/>
          </a:prstGeom>
          <a:noFill/>
          <a:ln>
            <a:noFill/>
          </a:ln>
        </p:spPr>
      </p:pic>
      <p:sp>
        <p:nvSpPr>
          <p:cNvPr id="13" name="Content Placeholder 2"/>
          <p:cNvSpPr txBox="1">
            <a:spLocks/>
          </p:cNvSpPr>
          <p:nvPr/>
        </p:nvSpPr>
        <p:spPr>
          <a:xfrm>
            <a:off x="263398" y="1462617"/>
            <a:ext cx="3663019" cy="4495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a:buChar char="•"/>
            </a:pPr>
            <a:r>
              <a:rPr lang="en-US" dirty="0" err="1"/>
              <a:t>Whychus</a:t>
            </a:r>
            <a:r>
              <a:rPr lang="en-US" dirty="0"/>
              <a:t> Creek Overview</a:t>
            </a:r>
          </a:p>
          <a:p>
            <a:pPr marL="742950" lvl="1" indent="-285750" algn="l">
              <a:buFont typeface="Arial"/>
              <a:buChar char="•"/>
            </a:pPr>
            <a:r>
              <a:rPr lang="en-US" dirty="0"/>
              <a:t>Geography</a:t>
            </a:r>
          </a:p>
          <a:p>
            <a:pPr marL="742950" lvl="1" indent="-285750" algn="l">
              <a:buFont typeface="Arial"/>
              <a:buChar char="•"/>
            </a:pPr>
            <a:r>
              <a:rPr lang="en-US" dirty="0"/>
              <a:t>Hydrology</a:t>
            </a:r>
          </a:p>
          <a:p>
            <a:pPr marL="742950" lvl="1" indent="-285750" algn="l">
              <a:buFont typeface="Arial"/>
              <a:buChar char="•"/>
            </a:pPr>
            <a:r>
              <a:rPr lang="en-US" dirty="0"/>
              <a:t>Flow targets</a:t>
            </a:r>
          </a:p>
          <a:p>
            <a:pPr marL="285750" indent="-285750" algn="l">
              <a:buFont typeface="Arial"/>
              <a:buChar char="•"/>
            </a:pPr>
            <a:r>
              <a:rPr lang="en-US" dirty="0"/>
              <a:t>E Flows To Date</a:t>
            </a:r>
          </a:p>
          <a:p>
            <a:pPr marL="742950" lvl="1" indent="-285750" algn="l">
              <a:buFont typeface="Arial"/>
              <a:buChar char="•"/>
            </a:pPr>
            <a:r>
              <a:rPr lang="en-US" dirty="0"/>
              <a:t>Traditional tools</a:t>
            </a:r>
          </a:p>
          <a:p>
            <a:pPr marL="742950" lvl="1" indent="-285750" algn="l">
              <a:buFont typeface="Arial"/>
              <a:buChar char="•"/>
            </a:pPr>
            <a:r>
              <a:rPr lang="en-US" dirty="0"/>
              <a:t>Results</a:t>
            </a:r>
          </a:p>
          <a:p>
            <a:pPr marL="285750" indent="-285750" algn="l">
              <a:buFont typeface="Arial"/>
              <a:buChar char="•"/>
            </a:pPr>
            <a:r>
              <a:rPr lang="en-US" dirty="0"/>
              <a:t>Future E Flows</a:t>
            </a:r>
          </a:p>
          <a:p>
            <a:pPr marL="742950" lvl="1" indent="-285750" algn="l">
              <a:buFont typeface="Arial"/>
              <a:buChar char="•"/>
            </a:pPr>
            <a:r>
              <a:rPr lang="en-US" dirty="0"/>
              <a:t>Need</a:t>
            </a:r>
          </a:p>
          <a:p>
            <a:pPr marL="742950" lvl="1" indent="-285750" algn="l">
              <a:buFont typeface="Arial"/>
              <a:buChar char="•"/>
            </a:pPr>
            <a:r>
              <a:rPr lang="en-US" dirty="0"/>
              <a:t>Contractual tools</a:t>
            </a:r>
          </a:p>
          <a:p>
            <a:pPr marL="285750" indent="-285750" algn="l">
              <a:buFont typeface="Arial"/>
              <a:buChar char="•"/>
            </a:pPr>
            <a:r>
              <a:rPr lang="en-US" dirty="0"/>
              <a:t>Lessons Learned</a:t>
            </a:r>
          </a:p>
          <a:p>
            <a:pPr algn="l"/>
            <a:endParaRPr lang="en-US" sz="2000" dirty="0"/>
          </a:p>
          <a:p>
            <a:pPr marL="285750" indent="-285750" algn="l">
              <a:buFont typeface="Arial"/>
              <a:buChar char="•"/>
            </a:pPr>
            <a:endParaRPr lang="en-US" sz="1800" dirty="0"/>
          </a:p>
        </p:txBody>
      </p:sp>
      <p:pic>
        <p:nvPicPr>
          <p:cNvPr id="15" name="Picture 2" descr="I:\Lands\Acquisition\POTENTIAL PROJECTS\Remund\July 22, 2010\IMG_384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94667" y="1259416"/>
            <a:ext cx="5029894" cy="5122334"/>
          </a:xfrm>
          <a:prstGeom prst="rect">
            <a:avLst/>
          </a:prstGeom>
          <a:noFill/>
        </p:spPr>
      </p:pic>
    </p:spTree>
    <p:extLst>
      <p:ext uri="{BB962C8B-B14F-4D97-AF65-F5344CB8AC3E}">
        <p14:creationId xmlns:p14="http://schemas.microsoft.com/office/powerpoint/2010/main" val="254717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12" name="Picture 11" descr="S:\DRC\Communications\I. Logo and Graphics\5. New DRC Logo\DRC_Logo_for_Word.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0848" y="193936"/>
            <a:ext cx="1196686" cy="816011"/>
          </a:xfrm>
          <a:prstGeom prst="rect">
            <a:avLst/>
          </a:prstGeom>
          <a:noFill/>
          <a:ln>
            <a:noFill/>
          </a:ln>
        </p:spPr>
      </p:pic>
      <p:graphicFrame>
        <p:nvGraphicFramePr>
          <p:cNvPr id="17" name="Chart 16">
            <a:extLst>
              <a:ext uri="{FF2B5EF4-FFF2-40B4-BE49-F238E27FC236}">
                <a16:creationId xmlns:a16="http://schemas.microsoft.com/office/drawing/2014/main" id="{00000000-0008-0000-0E00-000002000000}"/>
              </a:ext>
            </a:extLst>
          </p:cNvPr>
          <p:cNvGraphicFramePr>
            <a:graphicFrameLocks noGrp="1"/>
          </p:cNvGraphicFramePr>
          <p:nvPr>
            <p:extLst>
              <p:ext uri="{D42A27DB-BD31-4B8C-83A1-F6EECF244321}">
                <p14:modId xmlns:p14="http://schemas.microsoft.com/office/powerpoint/2010/main" val="1072662589"/>
              </p:ext>
            </p:extLst>
          </p:nvPr>
        </p:nvGraphicFramePr>
        <p:xfrm>
          <a:off x="242455" y="1195797"/>
          <a:ext cx="8542998" cy="53764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60818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12" name="Picture 11" descr="S:\DRC\Communications\I. Logo and Graphics\5. New DRC Logo\DRC_Logo_for_Word.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0848" y="193936"/>
            <a:ext cx="1196686" cy="816011"/>
          </a:xfrm>
          <a:prstGeom prst="rect">
            <a:avLst/>
          </a:prstGeom>
          <a:noFill/>
          <a:ln>
            <a:noFill/>
          </a:ln>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2833" y="1521559"/>
            <a:ext cx="8837022" cy="5336441"/>
          </a:xfrm>
          <a:prstGeom prst="rect">
            <a:avLst/>
          </a:prstGeom>
        </p:spPr>
      </p:pic>
      <p:sp>
        <p:nvSpPr>
          <p:cNvPr id="2" name="TextBox 1"/>
          <p:cNvSpPr txBox="1"/>
          <p:nvPr/>
        </p:nvSpPr>
        <p:spPr>
          <a:xfrm>
            <a:off x="2751666" y="1238250"/>
            <a:ext cx="3651886" cy="369332"/>
          </a:xfrm>
          <a:prstGeom prst="rect">
            <a:avLst/>
          </a:prstGeom>
          <a:noFill/>
        </p:spPr>
        <p:txBody>
          <a:bodyPr wrap="none" rtlCol="0">
            <a:spAutoFit/>
          </a:bodyPr>
          <a:lstStyle/>
          <a:p>
            <a:pPr algn="ctr"/>
            <a:r>
              <a:rPr lang="en-US" dirty="0" err="1"/>
              <a:t>Whychus</a:t>
            </a:r>
            <a:r>
              <a:rPr lang="en-US" dirty="0"/>
              <a:t> Creek Overview: Hydrology</a:t>
            </a:r>
          </a:p>
        </p:txBody>
      </p:sp>
      <p:sp>
        <p:nvSpPr>
          <p:cNvPr id="3" name="TextBox 2">
            <a:extLst>
              <a:ext uri="{FF2B5EF4-FFF2-40B4-BE49-F238E27FC236}">
                <a16:creationId xmlns:a16="http://schemas.microsoft.com/office/drawing/2014/main" id="{EC4A2C86-7D0C-4F40-8E32-A58139277FDE}"/>
              </a:ext>
            </a:extLst>
          </p:cNvPr>
          <p:cNvSpPr txBox="1"/>
          <p:nvPr/>
        </p:nvSpPr>
        <p:spPr>
          <a:xfrm>
            <a:off x="1402080" y="4545874"/>
            <a:ext cx="809897" cy="307777"/>
          </a:xfrm>
          <a:prstGeom prst="rect">
            <a:avLst/>
          </a:prstGeom>
          <a:noFill/>
        </p:spPr>
        <p:txBody>
          <a:bodyPr wrap="square" rtlCol="0">
            <a:spAutoFit/>
          </a:bodyPr>
          <a:lstStyle/>
          <a:p>
            <a:r>
              <a:rPr lang="en-US" sz="1400" b="1" dirty="0">
                <a:solidFill>
                  <a:schemeClr val="bg1"/>
                </a:solidFill>
              </a:rPr>
              <a:t>5 </a:t>
            </a:r>
            <a:r>
              <a:rPr lang="en-US" sz="1400" b="1" dirty="0" err="1">
                <a:solidFill>
                  <a:schemeClr val="bg1"/>
                </a:solidFill>
              </a:rPr>
              <a:t>cms</a:t>
            </a:r>
            <a:endParaRPr lang="en-US" sz="1400" b="1" dirty="0">
              <a:solidFill>
                <a:schemeClr val="bg1"/>
              </a:solidFill>
            </a:endParaRPr>
          </a:p>
        </p:txBody>
      </p:sp>
      <p:sp>
        <p:nvSpPr>
          <p:cNvPr id="10" name="TextBox 9">
            <a:extLst>
              <a:ext uri="{FF2B5EF4-FFF2-40B4-BE49-F238E27FC236}">
                <a16:creationId xmlns:a16="http://schemas.microsoft.com/office/drawing/2014/main" id="{3FF46CD2-1752-4A8E-BDA8-F0C2C8200E4B}"/>
              </a:ext>
            </a:extLst>
          </p:cNvPr>
          <p:cNvSpPr txBox="1"/>
          <p:nvPr/>
        </p:nvSpPr>
        <p:spPr>
          <a:xfrm>
            <a:off x="7515497" y="4561262"/>
            <a:ext cx="920892" cy="276999"/>
          </a:xfrm>
          <a:prstGeom prst="rect">
            <a:avLst/>
          </a:prstGeom>
          <a:noFill/>
        </p:spPr>
        <p:txBody>
          <a:bodyPr wrap="square" rtlCol="0">
            <a:spAutoFit/>
          </a:bodyPr>
          <a:lstStyle/>
          <a:p>
            <a:r>
              <a:rPr lang="en-US" sz="1200" b="1" dirty="0">
                <a:solidFill>
                  <a:schemeClr val="bg1"/>
                </a:solidFill>
              </a:rPr>
              <a:t>3.25 </a:t>
            </a:r>
            <a:r>
              <a:rPr lang="en-US" sz="1200" b="1" dirty="0" err="1">
                <a:solidFill>
                  <a:schemeClr val="bg1"/>
                </a:solidFill>
              </a:rPr>
              <a:t>cms</a:t>
            </a:r>
            <a:endParaRPr lang="en-US" sz="1200" b="1" dirty="0">
              <a:solidFill>
                <a:schemeClr val="bg1"/>
              </a:solidFill>
            </a:endParaRPr>
          </a:p>
        </p:txBody>
      </p:sp>
      <p:sp>
        <p:nvSpPr>
          <p:cNvPr id="13" name="TextBox 12">
            <a:extLst>
              <a:ext uri="{FF2B5EF4-FFF2-40B4-BE49-F238E27FC236}">
                <a16:creationId xmlns:a16="http://schemas.microsoft.com/office/drawing/2014/main" id="{839E1068-D364-4085-9539-58302A5CCB41}"/>
              </a:ext>
            </a:extLst>
          </p:cNvPr>
          <p:cNvSpPr txBox="1"/>
          <p:nvPr/>
        </p:nvSpPr>
        <p:spPr>
          <a:xfrm>
            <a:off x="6717574" y="3702630"/>
            <a:ext cx="759821" cy="307777"/>
          </a:xfrm>
          <a:prstGeom prst="rect">
            <a:avLst/>
          </a:prstGeom>
          <a:noFill/>
        </p:spPr>
        <p:txBody>
          <a:bodyPr wrap="square" rtlCol="0">
            <a:spAutoFit/>
          </a:bodyPr>
          <a:lstStyle/>
          <a:p>
            <a:r>
              <a:rPr lang="en-US" sz="1400" b="1" dirty="0">
                <a:solidFill>
                  <a:schemeClr val="bg1"/>
                </a:solidFill>
              </a:rPr>
              <a:t>2.7 </a:t>
            </a:r>
            <a:r>
              <a:rPr lang="en-US" sz="1400" b="1" dirty="0" err="1">
                <a:solidFill>
                  <a:schemeClr val="bg1"/>
                </a:solidFill>
              </a:rPr>
              <a:t>cms</a:t>
            </a:r>
            <a:endParaRPr lang="en-US" sz="1400" b="1" dirty="0">
              <a:solidFill>
                <a:schemeClr val="bg1"/>
              </a:solidFill>
            </a:endParaRPr>
          </a:p>
        </p:txBody>
      </p:sp>
      <p:sp>
        <p:nvSpPr>
          <p:cNvPr id="14" name="TextBox 13">
            <a:extLst>
              <a:ext uri="{FF2B5EF4-FFF2-40B4-BE49-F238E27FC236}">
                <a16:creationId xmlns:a16="http://schemas.microsoft.com/office/drawing/2014/main" id="{013E782D-4F3B-4133-B075-162A5B5F33D5}"/>
              </a:ext>
            </a:extLst>
          </p:cNvPr>
          <p:cNvSpPr txBox="1"/>
          <p:nvPr/>
        </p:nvSpPr>
        <p:spPr>
          <a:xfrm>
            <a:off x="3548743" y="5394960"/>
            <a:ext cx="809897" cy="307777"/>
          </a:xfrm>
          <a:prstGeom prst="rect">
            <a:avLst/>
          </a:prstGeom>
          <a:noFill/>
        </p:spPr>
        <p:txBody>
          <a:bodyPr wrap="square" rtlCol="0">
            <a:spAutoFit/>
          </a:bodyPr>
          <a:lstStyle/>
          <a:p>
            <a:r>
              <a:rPr lang="en-US" sz="1400" b="1" dirty="0">
                <a:solidFill>
                  <a:schemeClr val="bg1"/>
                </a:solidFill>
              </a:rPr>
              <a:t>4.7 </a:t>
            </a:r>
            <a:r>
              <a:rPr lang="en-US" sz="1400" b="1" dirty="0" err="1">
                <a:solidFill>
                  <a:schemeClr val="bg1"/>
                </a:solidFill>
              </a:rPr>
              <a:t>cms</a:t>
            </a:r>
            <a:endParaRPr lang="en-US" sz="1400" b="1" dirty="0">
              <a:solidFill>
                <a:schemeClr val="bg1"/>
              </a:solidFill>
            </a:endParaRPr>
          </a:p>
        </p:txBody>
      </p:sp>
      <p:sp>
        <p:nvSpPr>
          <p:cNvPr id="15" name="TextBox 14">
            <a:extLst>
              <a:ext uri="{FF2B5EF4-FFF2-40B4-BE49-F238E27FC236}">
                <a16:creationId xmlns:a16="http://schemas.microsoft.com/office/drawing/2014/main" id="{1C102D69-09DB-4F64-B91D-F98F909A47AD}"/>
              </a:ext>
            </a:extLst>
          </p:cNvPr>
          <p:cNvSpPr txBox="1"/>
          <p:nvPr/>
        </p:nvSpPr>
        <p:spPr>
          <a:xfrm>
            <a:off x="5368834" y="4522723"/>
            <a:ext cx="718458" cy="276999"/>
          </a:xfrm>
          <a:prstGeom prst="rect">
            <a:avLst/>
          </a:prstGeom>
          <a:noFill/>
        </p:spPr>
        <p:txBody>
          <a:bodyPr wrap="square" rtlCol="0">
            <a:spAutoFit/>
          </a:bodyPr>
          <a:lstStyle/>
          <a:p>
            <a:r>
              <a:rPr lang="en-US" sz="1200" b="1" dirty="0"/>
              <a:t>.56</a:t>
            </a:r>
            <a:r>
              <a:rPr lang="en-US" sz="1200" b="1" dirty="0">
                <a:solidFill>
                  <a:schemeClr val="bg1"/>
                </a:solidFill>
              </a:rPr>
              <a:t> </a:t>
            </a:r>
            <a:r>
              <a:rPr lang="en-US" sz="1200" b="1" dirty="0" err="1"/>
              <a:t>cms</a:t>
            </a:r>
            <a:endParaRPr lang="en-US" sz="1200" b="1" dirty="0"/>
          </a:p>
        </p:txBody>
      </p:sp>
      <p:sp>
        <p:nvSpPr>
          <p:cNvPr id="16" name="TextBox 15">
            <a:extLst>
              <a:ext uri="{FF2B5EF4-FFF2-40B4-BE49-F238E27FC236}">
                <a16:creationId xmlns:a16="http://schemas.microsoft.com/office/drawing/2014/main" id="{7AC7AAD1-3606-4A86-9E34-558CFF566708}"/>
              </a:ext>
            </a:extLst>
          </p:cNvPr>
          <p:cNvSpPr txBox="1"/>
          <p:nvPr/>
        </p:nvSpPr>
        <p:spPr>
          <a:xfrm>
            <a:off x="3640182" y="4573785"/>
            <a:ext cx="718458" cy="276999"/>
          </a:xfrm>
          <a:prstGeom prst="rect">
            <a:avLst/>
          </a:prstGeom>
          <a:noFill/>
        </p:spPr>
        <p:txBody>
          <a:bodyPr wrap="square" rtlCol="0">
            <a:spAutoFit/>
          </a:bodyPr>
          <a:lstStyle/>
          <a:p>
            <a:r>
              <a:rPr lang="en-US" sz="1200" b="1" dirty="0"/>
              <a:t>.42</a:t>
            </a:r>
            <a:r>
              <a:rPr lang="en-US" sz="1200" b="1" dirty="0">
                <a:solidFill>
                  <a:schemeClr val="bg1"/>
                </a:solidFill>
              </a:rPr>
              <a:t> </a:t>
            </a:r>
            <a:r>
              <a:rPr lang="en-US" sz="1200" b="1" dirty="0" err="1"/>
              <a:t>cms</a:t>
            </a:r>
            <a:endParaRPr lang="en-US" sz="1200" b="1" dirty="0"/>
          </a:p>
        </p:txBody>
      </p:sp>
    </p:spTree>
    <p:extLst>
      <p:ext uri="{BB962C8B-B14F-4D97-AF65-F5344CB8AC3E}">
        <p14:creationId xmlns:p14="http://schemas.microsoft.com/office/powerpoint/2010/main" val="321939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15" name="Picture 14" descr="S:\DRC\Communications\I. Logo and Graphics\5. New DRC Logo\DRC_Logo_for_Word.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0848" y="206192"/>
            <a:ext cx="1196686" cy="816011"/>
          </a:xfrm>
          <a:prstGeom prst="rect">
            <a:avLst/>
          </a:prstGeom>
          <a:noFill/>
          <a:ln>
            <a:noFill/>
          </a:ln>
        </p:spPr>
      </p:pic>
      <p:sp>
        <p:nvSpPr>
          <p:cNvPr id="12" name="TextBox 11"/>
          <p:cNvSpPr txBox="1"/>
          <p:nvPr/>
        </p:nvSpPr>
        <p:spPr>
          <a:xfrm>
            <a:off x="2635182" y="1238250"/>
            <a:ext cx="3884860" cy="369332"/>
          </a:xfrm>
          <a:prstGeom prst="rect">
            <a:avLst/>
          </a:prstGeom>
          <a:noFill/>
        </p:spPr>
        <p:txBody>
          <a:bodyPr wrap="none" rtlCol="0">
            <a:spAutoFit/>
          </a:bodyPr>
          <a:lstStyle/>
          <a:p>
            <a:pPr algn="ctr"/>
            <a:r>
              <a:rPr lang="en-US" dirty="0" err="1"/>
              <a:t>Whychus</a:t>
            </a:r>
            <a:r>
              <a:rPr lang="en-US" dirty="0"/>
              <a:t> Creek Overview: Flow Targets</a:t>
            </a:r>
          </a:p>
        </p:txBody>
      </p:sp>
      <p:graphicFrame>
        <p:nvGraphicFramePr>
          <p:cNvPr id="14" name="Chart 13">
            <a:extLst>
              <a:ext uri="{FF2B5EF4-FFF2-40B4-BE49-F238E27FC236}">
                <a16:creationId xmlns:a16="http://schemas.microsoft.com/office/drawing/2014/main" id="{2FEDB073-174D-4AEB-80CC-8426630D6A57}"/>
              </a:ext>
            </a:extLst>
          </p:cNvPr>
          <p:cNvGraphicFramePr>
            <a:graphicFrameLocks/>
          </p:cNvGraphicFramePr>
          <p:nvPr>
            <p:extLst>
              <p:ext uri="{D42A27DB-BD31-4B8C-83A1-F6EECF244321}">
                <p14:modId xmlns:p14="http://schemas.microsoft.com/office/powerpoint/2010/main" val="816135872"/>
              </p:ext>
            </p:extLst>
          </p:nvPr>
        </p:nvGraphicFramePr>
        <p:xfrm>
          <a:off x="766354" y="1802675"/>
          <a:ext cx="7741179" cy="46416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4424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solidFill>
                  <a:prstClr val="black"/>
                </a:solidFill>
              </a:rPr>
              <a:t>Place your</a:t>
            </a:r>
          </a:p>
          <a:p>
            <a:r>
              <a:rPr lang="en-AU" dirty="0">
                <a:solidFill>
                  <a:prstClr val="black"/>
                </a:solidFill>
              </a:rPr>
              <a:t>logo here</a:t>
            </a:r>
          </a:p>
        </p:txBody>
      </p:sp>
      <p:pic>
        <p:nvPicPr>
          <p:cNvPr id="12" name="Picture 11" descr="S:\DRC\Communications\I. Logo and Graphics\5. New DRC Logo\DRC_Logo_for_Word.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0848" y="193936"/>
            <a:ext cx="1196686" cy="816011"/>
          </a:xfrm>
          <a:prstGeom prst="rect">
            <a:avLst/>
          </a:prstGeom>
          <a:noFill/>
          <a:ln>
            <a:noFill/>
          </a:ln>
        </p:spPr>
      </p:pic>
      <p:sp>
        <p:nvSpPr>
          <p:cNvPr id="13" name="Content Placeholder 10"/>
          <p:cNvSpPr txBox="1">
            <a:spLocks/>
          </p:cNvSpPr>
          <p:nvPr/>
        </p:nvSpPr>
        <p:spPr>
          <a:xfrm>
            <a:off x="6155291" y="1632880"/>
            <a:ext cx="2971796" cy="4832350"/>
          </a:xfrm>
          <a:prstGeom prst="rect">
            <a:avLst/>
          </a:prstGeom>
          <a:ln w="2540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Conserved Water</a:t>
            </a:r>
          </a:p>
          <a:p>
            <a:r>
              <a:rPr lang="en-US" sz="2000" dirty="0"/>
              <a:t>166,506 linear feet of pipe (over 49 km)</a:t>
            </a:r>
          </a:p>
          <a:p>
            <a:r>
              <a:rPr lang="en-US" sz="2000" dirty="0"/>
              <a:t>30 </a:t>
            </a:r>
            <a:r>
              <a:rPr lang="en-US" sz="2000" dirty="0" err="1"/>
              <a:t>cfs</a:t>
            </a:r>
            <a:r>
              <a:rPr lang="en-US" sz="2000" dirty="0"/>
              <a:t>/.8 </a:t>
            </a:r>
            <a:r>
              <a:rPr lang="en-US" sz="2000" dirty="0" err="1"/>
              <a:t>cms</a:t>
            </a:r>
            <a:r>
              <a:rPr lang="en-US" sz="2000" dirty="0"/>
              <a:t> restored instream</a:t>
            </a:r>
          </a:p>
        </p:txBody>
      </p:sp>
      <p:pic>
        <p:nvPicPr>
          <p:cNvPr id="15" name="Picture 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07472" y="4208572"/>
            <a:ext cx="2820629" cy="2232089"/>
          </a:xfrm>
          <a:prstGeom prst="rect">
            <a:avLst/>
          </a:prstGeom>
          <a:noFill/>
          <a:ln w="9525">
            <a:noFill/>
            <a:miter lim="800000"/>
            <a:headEnd/>
            <a:tailEnd/>
          </a:ln>
        </p:spPr>
      </p:pic>
      <p:sp>
        <p:nvSpPr>
          <p:cNvPr id="17" name="Content Placeholder 10"/>
          <p:cNvSpPr txBox="1">
            <a:spLocks/>
          </p:cNvSpPr>
          <p:nvPr/>
        </p:nvSpPr>
        <p:spPr>
          <a:xfrm>
            <a:off x="3117436" y="1632880"/>
            <a:ext cx="2973032" cy="4832350"/>
          </a:xfrm>
          <a:prstGeom prst="rect">
            <a:avLst/>
          </a:prstGeom>
          <a:ln w="25400">
            <a:solidFill>
              <a:schemeClr val="accent1"/>
            </a:solidFill>
          </a:ln>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defTabSz="914400">
              <a:buClr>
                <a:srgbClr val="DD8047"/>
              </a:buClr>
              <a:buFont typeface="Wingdings"/>
              <a:buNone/>
            </a:pPr>
            <a:r>
              <a:rPr lang="en-US" sz="2400" b="1" dirty="0">
                <a:solidFill>
                  <a:prstClr val="black"/>
                </a:solidFill>
              </a:rPr>
              <a:t>Leasing</a:t>
            </a:r>
          </a:p>
          <a:p>
            <a:pPr defTabSz="914400">
              <a:buClr>
                <a:srgbClr val="DD8047"/>
              </a:buClr>
            </a:pPr>
            <a:r>
              <a:rPr lang="en-US" sz="2000" dirty="0">
                <a:solidFill>
                  <a:prstClr val="black"/>
                </a:solidFill>
              </a:rPr>
              <a:t>350-400 acres/142-462 ha leased annually</a:t>
            </a:r>
          </a:p>
          <a:p>
            <a:pPr defTabSz="914400">
              <a:buClr>
                <a:srgbClr val="DD8047"/>
              </a:buClr>
            </a:pPr>
            <a:r>
              <a:rPr lang="en-US" sz="2000" dirty="0">
                <a:solidFill>
                  <a:prstClr val="black"/>
                </a:solidFill>
              </a:rPr>
              <a:t>4.5 </a:t>
            </a:r>
            <a:r>
              <a:rPr lang="en-US" sz="2000" dirty="0" err="1">
                <a:solidFill>
                  <a:prstClr val="black"/>
                </a:solidFill>
              </a:rPr>
              <a:t>cfs</a:t>
            </a:r>
            <a:r>
              <a:rPr lang="en-US" sz="2000" dirty="0">
                <a:solidFill>
                  <a:prstClr val="black"/>
                </a:solidFill>
              </a:rPr>
              <a:t>/.13 </a:t>
            </a:r>
            <a:r>
              <a:rPr lang="en-US" sz="2000" dirty="0" err="1">
                <a:solidFill>
                  <a:prstClr val="black"/>
                </a:solidFill>
              </a:rPr>
              <a:t>cms</a:t>
            </a:r>
            <a:r>
              <a:rPr lang="en-US" sz="2000" dirty="0">
                <a:solidFill>
                  <a:prstClr val="black"/>
                </a:solidFill>
              </a:rPr>
              <a:t>/2.35 </a:t>
            </a:r>
            <a:r>
              <a:rPr lang="en-US" sz="2000" dirty="0" err="1">
                <a:solidFill>
                  <a:prstClr val="black"/>
                </a:solidFill>
              </a:rPr>
              <a:t>gl</a:t>
            </a:r>
            <a:r>
              <a:rPr lang="en-US" sz="2000" dirty="0">
                <a:solidFill>
                  <a:prstClr val="black"/>
                </a:solidFill>
              </a:rPr>
              <a:t> restored annually</a:t>
            </a:r>
          </a:p>
          <a:p>
            <a:pPr marL="0" indent="0" defTabSz="914400">
              <a:buClr>
                <a:srgbClr val="DD8047"/>
              </a:buClr>
              <a:buFont typeface="Wingdings"/>
              <a:buNone/>
            </a:pPr>
            <a:endParaRPr lang="en-US" sz="2000" dirty="0">
              <a:solidFill>
                <a:prstClr val="black"/>
              </a:solidFill>
            </a:endParaRPr>
          </a:p>
        </p:txBody>
      </p:sp>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1032" y="4208573"/>
            <a:ext cx="2819400" cy="2256657"/>
          </a:xfrm>
          <a:prstGeom prst="rect">
            <a:avLst/>
          </a:prstGeom>
        </p:spPr>
      </p:pic>
      <p:sp>
        <p:nvSpPr>
          <p:cNvPr id="19" name="Content Placeholder 10"/>
          <p:cNvSpPr txBox="1">
            <a:spLocks/>
          </p:cNvSpPr>
          <p:nvPr/>
        </p:nvSpPr>
        <p:spPr>
          <a:xfrm>
            <a:off x="154262" y="1618894"/>
            <a:ext cx="2872940" cy="4846336"/>
          </a:xfrm>
          <a:prstGeom prst="rect">
            <a:avLst/>
          </a:prstGeom>
          <a:ln w="25400">
            <a:solidFill>
              <a:schemeClr val="accent1"/>
            </a:solidFill>
          </a:ln>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defTabSz="914400">
              <a:buClr>
                <a:srgbClr val="DD8047"/>
              </a:buClr>
              <a:buFont typeface="Wingdings"/>
              <a:buNone/>
            </a:pPr>
            <a:r>
              <a:rPr lang="en-US" sz="2400" b="1" dirty="0">
                <a:solidFill>
                  <a:prstClr val="black"/>
                </a:solidFill>
              </a:rPr>
              <a:t>Transfers</a:t>
            </a:r>
          </a:p>
          <a:p>
            <a:pPr defTabSz="914400">
              <a:buClr>
                <a:srgbClr val="DD8047"/>
              </a:buClr>
            </a:pPr>
            <a:r>
              <a:rPr lang="en-US" sz="2000" dirty="0">
                <a:solidFill>
                  <a:prstClr val="black"/>
                </a:solidFill>
              </a:rPr>
              <a:t>Instream transfers</a:t>
            </a:r>
          </a:p>
          <a:p>
            <a:pPr defTabSz="914400">
              <a:buClr>
                <a:srgbClr val="DD8047"/>
              </a:buClr>
            </a:pPr>
            <a:r>
              <a:rPr lang="en-US" sz="2000" dirty="0">
                <a:solidFill>
                  <a:prstClr val="black"/>
                </a:solidFill>
              </a:rPr>
              <a:t>8.5 </a:t>
            </a:r>
            <a:r>
              <a:rPr lang="en-US" sz="2000" dirty="0" err="1">
                <a:solidFill>
                  <a:prstClr val="black"/>
                </a:solidFill>
              </a:rPr>
              <a:t>cfs</a:t>
            </a:r>
            <a:r>
              <a:rPr lang="en-US" sz="2000" dirty="0">
                <a:solidFill>
                  <a:prstClr val="black"/>
                </a:solidFill>
              </a:rPr>
              <a:t>/.24 </a:t>
            </a:r>
            <a:r>
              <a:rPr lang="en-US" sz="2000" dirty="0" err="1">
                <a:solidFill>
                  <a:prstClr val="black"/>
                </a:solidFill>
              </a:rPr>
              <a:t>cms</a:t>
            </a:r>
            <a:r>
              <a:rPr lang="en-US" sz="2000" dirty="0">
                <a:solidFill>
                  <a:prstClr val="black"/>
                </a:solidFill>
              </a:rPr>
              <a:t> permanently restored</a:t>
            </a:r>
          </a:p>
        </p:txBody>
      </p:sp>
      <p:pic>
        <p:nvPicPr>
          <p:cNvPr id="20" name="Picture 2"/>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3154331" y="4208571"/>
            <a:ext cx="2901974" cy="2232089"/>
          </a:xfrm>
          <a:prstGeom prst="rect">
            <a:avLst/>
          </a:prstGeom>
          <a:noFill/>
          <a:ln w="9525">
            <a:noFill/>
            <a:miter lim="800000"/>
            <a:headEnd/>
            <a:tailEnd/>
          </a:ln>
          <a:effectLst/>
        </p:spPr>
      </p:pic>
      <p:sp>
        <p:nvSpPr>
          <p:cNvPr id="21" name="TextBox 20"/>
          <p:cNvSpPr txBox="1"/>
          <p:nvPr/>
        </p:nvSpPr>
        <p:spPr>
          <a:xfrm>
            <a:off x="3412541" y="1164167"/>
            <a:ext cx="2287806" cy="369332"/>
          </a:xfrm>
          <a:prstGeom prst="rect">
            <a:avLst/>
          </a:prstGeom>
          <a:noFill/>
        </p:spPr>
        <p:txBody>
          <a:bodyPr wrap="none" rtlCol="0">
            <a:spAutoFit/>
          </a:bodyPr>
          <a:lstStyle/>
          <a:p>
            <a:pPr algn="ctr"/>
            <a:r>
              <a:rPr lang="en-US" dirty="0"/>
              <a:t>E Flows To Date: Tools</a:t>
            </a:r>
          </a:p>
        </p:txBody>
      </p:sp>
    </p:spTree>
    <p:extLst>
      <p:ext uri="{BB962C8B-B14F-4D97-AF65-F5344CB8AC3E}">
        <p14:creationId xmlns:p14="http://schemas.microsoft.com/office/powerpoint/2010/main" val="873778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12" name="Picture 11" descr="S:\DRC\Communications\I. Logo and Graphics\5. New DRC Logo\DRC_Logo_for_Word.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0848" y="193936"/>
            <a:ext cx="1196686" cy="816011"/>
          </a:xfrm>
          <a:prstGeom prst="rect">
            <a:avLst/>
          </a:prstGeom>
          <a:noFill/>
          <a:ln>
            <a:noFill/>
          </a:ln>
        </p:spPr>
      </p:pic>
      <p:sp>
        <p:nvSpPr>
          <p:cNvPr id="15" name="TextBox 14"/>
          <p:cNvSpPr txBox="1"/>
          <p:nvPr/>
        </p:nvSpPr>
        <p:spPr>
          <a:xfrm>
            <a:off x="3328828" y="1164167"/>
            <a:ext cx="2455232" cy="369332"/>
          </a:xfrm>
          <a:prstGeom prst="rect">
            <a:avLst/>
          </a:prstGeom>
          <a:noFill/>
        </p:spPr>
        <p:txBody>
          <a:bodyPr wrap="none" rtlCol="0">
            <a:spAutoFit/>
          </a:bodyPr>
          <a:lstStyle/>
          <a:p>
            <a:pPr algn="ctr"/>
            <a:r>
              <a:rPr lang="en-US" dirty="0"/>
              <a:t>E Flows To Date: Results</a:t>
            </a:r>
          </a:p>
        </p:txBody>
      </p:sp>
      <p:pic>
        <p:nvPicPr>
          <p:cNvPr id="3" name="Picture 2"/>
          <p:cNvPicPr>
            <a:picLocks noChangeAspect="1"/>
          </p:cNvPicPr>
          <p:nvPr/>
        </p:nvPicPr>
        <p:blipFill>
          <a:blip r:embed="rId5"/>
          <a:stretch>
            <a:fillRect/>
          </a:stretch>
        </p:blipFill>
        <p:spPr>
          <a:xfrm>
            <a:off x="470263" y="1580792"/>
            <a:ext cx="8249193" cy="5029014"/>
          </a:xfrm>
          <a:prstGeom prst="rect">
            <a:avLst/>
          </a:prstGeom>
        </p:spPr>
      </p:pic>
    </p:spTree>
    <p:extLst>
      <p:ext uri="{BB962C8B-B14F-4D97-AF65-F5344CB8AC3E}">
        <p14:creationId xmlns:p14="http://schemas.microsoft.com/office/powerpoint/2010/main" val="3179218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a:t>Place your</a:t>
            </a:r>
          </a:p>
          <a:p>
            <a:r>
              <a:rPr lang="en-AU" dirty="0"/>
              <a:t>logo here</a:t>
            </a:r>
          </a:p>
        </p:txBody>
      </p:sp>
      <p:pic>
        <p:nvPicPr>
          <p:cNvPr id="12" name="Picture 11" descr="S:\DRC\Communications\I. Logo and Graphics\5. New DRC Logo\DRC_Logo_for_Word.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0848" y="193936"/>
            <a:ext cx="1196686" cy="816011"/>
          </a:xfrm>
          <a:prstGeom prst="rect">
            <a:avLst/>
          </a:prstGeom>
          <a:noFill/>
          <a:ln>
            <a:noFill/>
          </a:ln>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t="12050"/>
          <a:stretch/>
        </p:blipFill>
        <p:spPr>
          <a:xfrm>
            <a:off x="772778" y="1533499"/>
            <a:ext cx="7567331" cy="5080373"/>
          </a:xfrm>
          <a:prstGeom prst="rect">
            <a:avLst/>
          </a:prstGeom>
        </p:spPr>
      </p:pic>
      <p:sp>
        <p:nvSpPr>
          <p:cNvPr id="15" name="TextBox 14"/>
          <p:cNvSpPr txBox="1"/>
          <p:nvPr/>
        </p:nvSpPr>
        <p:spPr>
          <a:xfrm>
            <a:off x="3328828" y="1164167"/>
            <a:ext cx="2455232" cy="369332"/>
          </a:xfrm>
          <a:prstGeom prst="rect">
            <a:avLst/>
          </a:prstGeom>
          <a:noFill/>
        </p:spPr>
        <p:txBody>
          <a:bodyPr wrap="none" rtlCol="0">
            <a:spAutoFit/>
          </a:bodyPr>
          <a:lstStyle/>
          <a:p>
            <a:pPr algn="ctr"/>
            <a:r>
              <a:rPr lang="en-US" dirty="0"/>
              <a:t>E Flows To Date: Results</a:t>
            </a:r>
          </a:p>
        </p:txBody>
      </p:sp>
      <p:sp>
        <p:nvSpPr>
          <p:cNvPr id="2" name="TextBox 1">
            <a:extLst>
              <a:ext uri="{FF2B5EF4-FFF2-40B4-BE49-F238E27FC236}">
                <a16:creationId xmlns:a16="http://schemas.microsoft.com/office/drawing/2014/main" id="{BF8A51BB-FC28-4558-A76E-066F4DD97661}"/>
              </a:ext>
            </a:extLst>
          </p:cNvPr>
          <p:cNvSpPr txBox="1"/>
          <p:nvPr/>
        </p:nvSpPr>
        <p:spPr>
          <a:xfrm>
            <a:off x="6538465" y="6026332"/>
            <a:ext cx="1366721" cy="307777"/>
          </a:xfrm>
          <a:prstGeom prst="rect">
            <a:avLst/>
          </a:prstGeom>
          <a:solidFill>
            <a:schemeClr val="bg1"/>
          </a:solidFill>
        </p:spPr>
        <p:txBody>
          <a:bodyPr wrap="square" rtlCol="0">
            <a:spAutoFit/>
          </a:bodyPr>
          <a:lstStyle/>
          <a:p>
            <a:r>
              <a:rPr lang="en-US" sz="1400" dirty="0"/>
              <a:t>2: 2 to 3 years</a:t>
            </a:r>
          </a:p>
        </p:txBody>
      </p:sp>
      <p:sp>
        <p:nvSpPr>
          <p:cNvPr id="10" name="TextBox 9">
            <a:extLst>
              <a:ext uri="{FF2B5EF4-FFF2-40B4-BE49-F238E27FC236}">
                <a16:creationId xmlns:a16="http://schemas.microsoft.com/office/drawing/2014/main" id="{BF8A51BB-FC28-4558-A76E-066F4DD97661}"/>
              </a:ext>
            </a:extLst>
          </p:cNvPr>
          <p:cNvSpPr txBox="1"/>
          <p:nvPr/>
        </p:nvSpPr>
        <p:spPr>
          <a:xfrm>
            <a:off x="4417339" y="6026332"/>
            <a:ext cx="1366721" cy="307777"/>
          </a:xfrm>
          <a:prstGeom prst="rect">
            <a:avLst/>
          </a:prstGeom>
          <a:solidFill>
            <a:schemeClr val="bg1"/>
          </a:solidFill>
        </p:spPr>
        <p:txBody>
          <a:bodyPr wrap="square" rtlCol="0">
            <a:spAutoFit/>
          </a:bodyPr>
          <a:lstStyle/>
          <a:p>
            <a:r>
              <a:rPr lang="en-US" sz="1400" dirty="0"/>
              <a:t>3: 5 years</a:t>
            </a:r>
          </a:p>
        </p:txBody>
      </p:sp>
    </p:spTree>
    <p:extLst>
      <p:ext uri="{BB962C8B-B14F-4D97-AF65-F5344CB8AC3E}">
        <p14:creationId xmlns:p14="http://schemas.microsoft.com/office/powerpoint/2010/main" val="1108898068"/>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6350</TotalTime>
  <Words>1561</Words>
  <Application>Microsoft Office PowerPoint</Application>
  <PresentationFormat>On-screen Show (4:3)</PresentationFormat>
  <Paragraphs>174</Paragraphs>
  <Slides>20</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Calibri Light</vt:lpstr>
      <vt:lpstr>Tw Cen MT</vt:lpstr>
      <vt:lpstr>Wingdings</vt:lpstr>
      <vt:lpstr>Wingdings 2</vt:lpstr>
      <vt:lpstr>Office Theme</vt:lpstr>
      <vt:lpstr>5_Median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Tanushree Rao</dc:creator>
  <cp:keywords/>
  <dc:description/>
  <cp:lastModifiedBy>ConservationAlliance</cp:lastModifiedBy>
  <cp:revision>120</cp:revision>
  <cp:lastPrinted>2017-09-11T20:11:13Z</cp:lastPrinted>
  <dcterms:created xsi:type="dcterms:W3CDTF">2016-07-18T05:53:10Z</dcterms:created>
  <dcterms:modified xsi:type="dcterms:W3CDTF">2017-09-17T06:38:15Z</dcterms:modified>
  <cp:category/>
</cp:coreProperties>
</file>