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5" r:id="rId4"/>
    <p:sldId id="259" r:id="rId5"/>
    <p:sldId id="260" r:id="rId6"/>
    <p:sldId id="261" r:id="rId7"/>
    <p:sldId id="262" r:id="rId8"/>
    <p:sldId id="263" r:id="rId9"/>
    <p:sldId id="266" r:id="rId10"/>
    <p:sldId id="269" r:id="rId11"/>
    <p:sldId id="267" r:id="rId12"/>
    <p:sldId id="268" r:id="rId1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8BD"/>
    <a:srgbClr val="0126C8"/>
    <a:srgbClr val="D4A46B"/>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51920" autoAdjust="0"/>
  </p:normalViewPr>
  <p:slideViewPr>
    <p:cSldViewPr snapToGrid="0" showGuides="1">
      <p:cViewPr>
        <p:scale>
          <a:sx n="90" d="100"/>
          <a:sy n="90" d="100"/>
        </p:scale>
        <p:origin x="2040" y="-168"/>
      </p:cViewPr>
      <p:guideLst>
        <p:guide pos="2880"/>
        <p:guide orient="horz" pos="216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E8C57E9-9093-A849-B6D2-DB22D0B6B81D}" type="datetimeFigureOut">
              <a:rPr lang="es-ES_tradnl" smtClean="0"/>
              <a:t>17/9/17</a:t>
            </a:fld>
            <a:endParaRPr lang="es-ES_tradnl"/>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A7E4293-CBA7-904C-9400-BD3C9FF84C5E}" type="slidenum">
              <a:rPr lang="es-ES_tradnl" smtClean="0"/>
              <a:t>‹Nr.›</a:t>
            </a:fld>
            <a:endParaRPr lang="es-ES_tradnl"/>
          </a:p>
        </p:txBody>
      </p:sp>
    </p:spTree>
    <p:extLst>
      <p:ext uri="{BB962C8B-B14F-4D97-AF65-F5344CB8AC3E}">
        <p14:creationId xmlns:p14="http://schemas.microsoft.com/office/powerpoint/2010/main" val="82106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altLang="es-CL" dirty="0" smtClean="0">
                <a:latin typeface="Times New Roman" charset="0"/>
              </a:rPr>
              <a:t>Good afternoon, my name is P</a:t>
            </a:r>
            <a:r>
              <a:rPr lang="es-ES" altLang="es-CL" dirty="0" err="1" smtClean="0">
                <a:latin typeface="Times New Roman" charset="0"/>
              </a:rPr>
              <a:t>ía</a:t>
            </a:r>
            <a:r>
              <a:rPr lang="es-ES" altLang="es-CL" dirty="0" smtClean="0">
                <a:latin typeface="Times New Roman" charset="0"/>
              </a:rPr>
              <a:t> Weber, I am a </a:t>
            </a:r>
            <a:r>
              <a:rPr lang="es-ES" altLang="es-CL" dirty="0" err="1" smtClean="0">
                <a:latin typeface="Times New Roman" charset="0"/>
              </a:rPr>
              <a:t>Chilean</a:t>
            </a:r>
            <a:r>
              <a:rPr lang="es-ES" altLang="es-CL" dirty="0" smtClean="0">
                <a:latin typeface="Times New Roman" charset="0"/>
              </a:rPr>
              <a:t> </a:t>
            </a:r>
            <a:r>
              <a:rPr lang="es-ES" altLang="es-CL" dirty="0" err="1" smtClean="0">
                <a:latin typeface="Times New Roman" charset="0"/>
              </a:rPr>
              <a:t>lawyer</a:t>
            </a:r>
            <a:r>
              <a:rPr lang="es-ES" altLang="es-CL" dirty="0" smtClean="0">
                <a:latin typeface="Times New Roman" charset="0"/>
              </a:rPr>
              <a:t>, </a:t>
            </a:r>
            <a:r>
              <a:rPr lang="es-ES" altLang="es-CL" dirty="0" err="1" smtClean="0">
                <a:latin typeface="Times New Roman" charset="0"/>
              </a:rPr>
              <a:t>finishing</a:t>
            </a:r>
            <a:r>
              <a:rPr lang="es-ES" altLang="es-CL" dirty="0" smtClean="0">
                <a:latin typeface="Times New Roman" charset="0"/>
              </a:rPr>
              <a:t> </a:t>
            </a:r>
            <a:r>
              <a:rPr lang="es-ES" altLang="es-CL" dirty="0" err="1" smtClean="0">
                <a:latin typeface="Times New Roman" charset="0"/>
              </a:rPr>
              <a:t>my</a:t>
            </a:r>
            <a:r>
              <a:rPr lang="es-ES" altLang="es-CL" dirty="0" smtClean="0">
                <a:latin typeface="Times New Roman" charset="0"/>
              </a:rPr>
              <a:t> Master of </a:t>
            </a:r>
            <a:r>
              <a:rPr lang="es-ES" altLang="es-CL" dirty="0" err="1" smtClean="0">
                <a:latin typeface="Times New Roman" charset="0"/>
              </a:rPr>
              <a:t>Laws</a:t>
            </a:r>
            <a:r>
              <a:rPr lang="es-ES" altLang="es-CL" dirty="0" smtClean="0">
                <a:latin typeface="Times New Roman" charset="0"/>
              </a:rPr>
              <a:t> at </a:t>
            </a:r>
            <a:r>
              <a:rPr lang="es-ES" altLang="es-CL" dirty="0" err="1" smtClean="0">
                <a:latin typeface="Times New Roman" charset="0"/>
              </a:rPr>
              <a:t>the</a:t>
            </a:r>
            <a:r>
              <a:rPr lang="es-ES" altLang="es-CL" dirty="0" smtClean="0">
                <a:latin typeface="Times New Roman" charset="0"/>
              </a:rPr>
              <a:t> </a:t>
            </a:r>
            <a:r>
              <a:rPr lang="es-ES" altLang="es-CL" dirty="0" err="1" smtClean="0">
                <a:latin typeface="Times New Roman" charset="0"/>
              </a:rPr>
              <a:t>University</a:t>
            </a:r>
            <a:r>
              <a:rPr lang="es-ES" altLang="es-CL" dirty="0" smtClean="0">
                <a:latin typeface="Times New Roman" charset="0"/>
              </a:rPr>
              <a:t> of Melbourne. I am </a:t>
            </a:r>
            <a:r>
              <a:rPr lang="es-ES" altLang="es-CL" dirty="0" err="1" smtClean="0">
                <a:latin typeface="Times New Roman" charset="0"/>
              </a:rPr>
              <a:t>here</a:t>
            </a:r>
            <a:r>
              <a:rPr lang="es-ES" altLang="es-CL" dirty="0" smtClean="0">
                <a:latin typeface="Times New Roman" charset="0"/>
              </a:rPr>
              <a:t> to </a:t>
            </a:r>
            <a:r>
              <a:rPr lang="es-ES" altLang="es-CL" dirty="0" err="1" smtClean="0">
                <a:latin typeface="Times New Roman" charset="0"/>
              </a:rPr>
              <a:t>present</a:t>
            </a:r>
            <a:r>
              <a:rPr lang="es-ES" altLang="es-CL" dirty="0" smtClean="0">
                <a:latin typeface="Times New Roman" charset="0"/>
              </a:rPr>
              <a:t> </a:t>
            </a:r>
            <a:r>
              <a:rPr lang="es-ES" altLang="es-CL" dirty="0" err="1" smtClean="0">
                <a:latin typeface="Times New Roman" charset="0"/>
              </a:rPr>
              <a:t>my</a:t>
            </a:r>
            <a:r>
              <a:rPr lang="es-ES" altLang="es-CL" dirty="0" smtClean="0">
                <a:latin typeface="Times New Roman" charset="0"/>
              </a:rPr>
              <a:t> </a:t>
            </a:r>
            <a:r>
              <a:rPr lang="es-ES" altLang="es-CL" dirty="0" err="1" smtClean="0">
                <a:latin typeface="Times New Roman" charset="0"/>
              </a:rPr>
              <a:t>paper</a:t>
            </a:r>
            <a:r>
              <a:rPr lang="es-ES" altLang="es-CL" dirty="0" smtClean="0">
                <a:latin typeface="Times New Roman" charset="0"/>
              </a:rPr>
              <a:t> </a:t>
            </a:r>
            <a:r>
              <a:rPr lang="es-ES" altLang="es-CL" dirty="0" err="1" smtClean="0">
                <a:latin typeface="Times New Roman" charset="0"/>
              </a:rPr>
              <a:t>about</a:t>
            </a:r>
            <a:r>
              <a:rPr lang="es-ES" altLang="es-CL" dirty="0" smtClean="0">
                <a:latin typeface="Times New Roman" charset="0"/>
              </a:rPr>
              <a:t> legal </a:t>
            </a:r>
            <a:r>
              <a:rPr lang="es-ES" altLang="es-CL" dirty="0" err="1" smtClean="0">
                <a:latin typeface="Times New Roman" charset="0"/>
              </a:rPr>
              <a:t>frameworks</a:t>
            </a:r>
            <a:r>
              <a:rPr lang="es-ES" altLang="es-CL" dirty="0" smtClean="0">
                <a:latin typeface="Times New Roman" charset="0"/>
              </a:rPr>
              <a:t> and </a:t>
            </a:r>
            <a:r>
              <a:rPr lang="es-ES" altLang="es-CL" dirty="0" err="1" smtClean="0">
                <a:latin typeface="Times New Roman" charset="0"/>
              </a:rPr>
              <a:t>policy</a:t>
            </a:r>
            <a:r>
              <a:rPr lang="es-ES" altLang="es-CL" dirty="0" smtClean="0">
                <a:latin typeface="Times New Roman" charset="0"/>
              </a:rPr>
              <a:t> </a:t>
            </a:r>
            <a:r>
              <a:rPr lang="es-ES" altLang="es-CL" dirty="0" err="1" smtClean="0">
                <a:latin typeface="Times New Roman" charset="0"/>
              </a:rPr>
              <a:t>tools</a:t>
            </a:r>
            <a:r>
              <a:rPr lang="es-ES" altLang="es-CL" dirty="0" smtClean="0">
                <a:latin typeface="Times New Roman" charset="0"/>
              </a:rPr>
              <a:t> to </a:t>
            </a:r>
            <a:r>
              <a:rPr lang="es-ES" altLang="es-CL" dirty="0" err="1" smtClean="0">
                <a:latin typeface="Times New Roman" charset="0"/>
              </a:rPr>
              <a:t>protect</a:t>
            </a:r>
            <a:r>
              <a:rPr lang="es-ES" altLang="es-CL" dirty="0" smtClean="0">
                <a:latin typeface="Times New Roman" charset="0"/>
              </a:rPr>
              <a:t> free-</a:t>
            </a:r>
            <a:r>
              <a:rPr lang="es-ES" altLang="es-CL" dirty="0" err="1" smtClean="0">
                <a:latin typeface="Times New Roman" charset="0"/>
              </a:rPr>
              <a:t>flowing</a:t>
            </a:r>
            <a:r>
              <a:rPr lang="es-ES" altLang="es-CL" dirty="0" smtClean="0">
                <a:latin typeface="Times New Roman" charset="0"/>
              </a:rPr>
              <a:t> </a:t>
            </a:r>
            <a:r>
              <a:rPr lang="es-ES" altLang="es-CL" dirty="0" err="1" smtClean="0">
                <a:latin typeface="Times New Roman" charset="0"/>
              </a:rPr>
              <a:t>rivers</a:t>
            </a:r>
            <a:r>
              <a:rPr lang="es-ES" altLang="es-CL" dirty="0" smtClean="0">
                <a:latin typeface="Times New Roman" charset="0"/>
              </a:rPr>
              <a:t> in Chile, South </a:t>
            </a:r>
            <a:r>
              <a:rPr lang="es-ES" altLang="es-CL" dirty="0" err="1" smtClean="0">
                <a:latin typeface="Times New Roman" charset="0"/>
              </a:rPr>
              <a:t>America</a:t>
            </a:r>
            <a:r>
              <a:rPr lang="es-ES" altLang="es-CL" dirty="0" smtClean="0">
                <a:latin typeface="Times New Roman" charset="0"/>
              </a:rPr>
              <a:t>. </a:t>
            </a:r>
            <a:endParaRPr lang="es-CL" altLang="es-CL" dirty="0" smtClean="0">
              <a:latin typeface="Times New Roman" charset="0"/>
            </a:endParaRPr>
          </a:p>
          <a:p>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1</a:t>
            </a:fld>
            <a:endParaRPr lang="es-ES_tradnl"/>
          </a:p>
        </p:txBody>
      </p:sp>
    </p:spTree>
    <p:extLst>
      <p:ext uri="{BB962C8B-B14F-4D97-AF65-F5344CB8AC3E}">
        <p14:creationId xmlns:p14="http://schemas.microsoft.com/office/powerpoint/2010/main" val="203956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Since 2014, Chile’s Parliament has been discussing legislation that would create a new Biodiversity and Protected Areas System,</a:t>
            </a:r>
            <a:r>
              <a:rPr lang="en-AU" sz="1200" kern="1200" baseline="0" dirty="0" smtClean="0">
                <a:solidFill>
                  <a:schemeClr val="tx1"/>
                </a:solidFill>
                <a:effectLst/>
                <a:latin typeface="+mn-lt"/>
                <a:ea typeface="+mn-ea"/>
                <a:cs typeface="+mn-cs"/>
              </a:rPr>
              <a:t> but until now the discussion has not included a particular reference to freshwater protected areas. </a:t>
            </a:r>
            <a:endParaRPr lang="es-CL" altLang="es-CL" dirty="0" smtClean="0">
              <a:latin typeface="Times New Roman" charset="0"/>
            </a:endParaRPr>
          </a:p>
          <a:p>
            <a:endParaRPr lang="es-CL" altLang="es-CL" dirty="0" smtClean="0">
              <a:latin typeface="Times New Roman" charset="0"/>
            </a:endParaRPr>
          </a:p>
          <a:p>
            <a:r>
              <a:rPr lang="es-CL" altLang="es-CL" dirty="0" smtClean="0">
                <a:latin typeface="Times New Roman" charset="0"/>
              </a:rPr>
              <a:t>If the new system </a:t>
            </a:r>
            <a:r>
              <a:rPr lang="es-CL" altLang="es-CL" baseline="0" dirty="0" smtClean="0">
                <a:latin typeface="Times New Roman" charset="0"/>
              </a:rPr>
              <a:t>acknoledged the different characteristics of river protection and substantially improve managament and administration of the areas, this could be an approach to achieve river conservation in their natural state. </a:t>
            </a:r>
          </a:p>
          <a:p>
            <a:endParaRPr lang="es-CL" altLang="es-CL" baseline="0" dirty="0" smtClean="0">
              <a:latin typeface="Times New Roman" charset="0"/>
            </a:endParaRPr>
          </a:p>
          <a:p>
            <a:r>
              <a:rPr lang="es-CL" altLang="es-CL" baseline="0" dirty="0" smtClean="0">
                <a:latin typeface="Times New Roman" charset="0"/>
              </a:rPr>
              <a:t>However, TIME is also relevant, and there is a need forurgent protection. Under this System, as the report said, it make take awhile to have a sucessuflly implemented protected area system. It is even more difficult to successfully protect freshwater ecosystems in the next couple of years.</a:t>
            </a:r>
          </a:p>
          <a:p>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10</a:t>
            </a:fld>
            <a:endParaRPr lang="es-ES_tradnl"/>
          </a:p>
        </p:txBody>
      </p:sp>
    </p:spTree>
    <p:extLst>
      <p:ext uri="{BB962C8B-B14F-4D97-AF65-F5344CB8AC3E}">
        <p14:creationId xmlns:p14="http://schemas.microsoft.com/office/powerpoint/2010/main" val="61854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Clr>
                <a:srgbClr val="1F4E79"/>
              </a:buClr>
              <a:buSzPct val="45000"/>
              <a:buFont typeface="StarSymbol" charset="0"/>
              <a:buNone/>
              <a:defRPr/>
            </a:pPr>
            <a:r>
              <a:rPr lang="en-AU" altLang="es-CL" sz="1200" noProof="0" dirty="0" smtClean="0">
                <a:solidFill>
                  <a:srgbClr val="1268BD"/>
                </a:solidFill>
              </a:rPr>
              <a:t>So</a:t>
            </a:r>
            <a:r>
              <a:rPr lang="en-AU" altLang="es-CL" sz="1200" baseline="0" noProof="0" dirty="0" smtClean="0">
                <a:solidFill>
                  <a:srgbClr val="1268BD"/>
                </a:solidFill>
              </a:rPr>
              <a:t> based on this analysis. </a:t>
            </a:r>
            <a:r>
              <a:rPr lang="en-AU" altLang="es-CL" sz="1200" noProof="0" dirty="0" smtClean="0">
                <a:solidFill>
                  <a:srgbClr val="1268BD"/>
                </a:solidFill>
              </a:rPr>
              <a:t>I</a:t>
            </a:r>
            <a:r>
              <a:rPr lang="en-AU" altLang="es-CL" sz="1200" baseline="0" noProof="0" dirty="0" smtClean="0">
                <a:solidFill>
                  <a:srgbClr val="1268BD"/>
                </a:solidFill>
              </a:rPr>
              <a:t> believe that a specific regulation to protect free-flowing rivers is the best approach for Chile.</a:t>
            </a:r>
          </a:p>
          <a:p>
            <a:pPr algn="just">
              <a:buClr>
                <a:srgbClr val="1F4E79"/>
              </a:buClr>
              <a:buSzPct val="45000"/>
              <a:buFont typeface="StarSymbol" charset="0"/>
              <a:buNone/>
              <a:defRPr/>
            </a:pPr>
            <a:endParaRPr lang="en-AU" altLang="es-CL" sz="1200" noProof="0" dirty="0" smtClean="0">
              <a:solidFill>
                <a:srgbClr val="1268BD"/>
              </a:solidFill>
            </a:endParaRPr>
          </a:p>
          <a:p>
            <a:pPr algn="just">
              <a:buClr>
                <a:srgbClr val="1F4E79"/>
              </a:buClr>
              <a:buSzPct val="45000"/>
              <a:buFont typeface="StarSymbol" charset="0"/>
              <a:buChar char="-"/>
              <a:defRPr/>
            </a:pPr>
            <a:r>
              <a:rPr lang="en-AU" altLang="es-CL" sz="1200" noProof="0" dirty="0" smtClean="0">
                <a:solidFill>
                  <a:srgbClr val="1268BD"/>
                </a:solidFill>
              </a:rPr>
              <a:t>Improve</a:t>
            </a:r>
            <a:r>
              <a:rPr lang="en-AU" altLang="es-CL" sz="1200" baseline="0" noProof="0" dirty="0" smtClean="0">
                <a:solidFill>
                  <a:srgbClr val="1268BD"/>
                </a:solidFill>
              </a:rPr>
              <a:t> k</a:t>
            </a:r>
            <a:r>
              <a:rPr lang="en-AU" altLang="es-CL" sz="1200" noProof="0" dirty="0" smtClean="0">
                <a:solidFill>
                  <a:srgbClr val="1268BD"/>
                </a:solidFill>
              </a:rPr>
              <a:t>nowledge about the state of rivers and their particular characteristics,</a:t>
            </a:r>
            <a:r>
              <a:rPr lang="en-AU" altLang="es-CL" sz="1200" baseline="0" noProof="0" dirty="0" smtClean="0">
                <a:solidFill>
                  <a:srgbClr val="1268BD"/>
                </a:solidFill>
              </a:rPr>
              <a:t> t</a:t>
            </a:r>
            <a:r>
              <a:rPr lang="en-AU" altLang="es-CL" sz="1200" noProof="0" dirty="0" smtClean="0">
                <a:solidFill>
                  <a:srgbClr val="1268BD"/>
                </a:solidFill>
              </a:rPr>
              <a:t>o be able</a:t>
            </a:r>
            <a:r>
              <a:rPr lang="en-AU" altLang="es-CL" sz="1200" baseline="0" noProof="0" dirty="0" smtClean="0">
                <a:solidFill>
                  <a:srgbClr val="1268BD"/>
                </a:solidFill>
              </a:rPr>
              <a:t> to </a:t>
            </a:r>
            <a:r>
              <a:rPr lang="en-AU" altLang="es-CL" sz="1200" noProof="0" dirty="0" smtClean="0">
                <a:solidFill>
                  <a:srgbClr val="1268BD"/>
                </a:solidFill>
              </a:rPr>
              <a:t>determine potential</a:t>
            </a:r>
            <a:r>
              <a:rPr lang="en-AU" altLang="es-CL" sz="1200" baseline="0" noProof="0" dirty="0" smtClean="0">
                <a:solidFill>
                  <a:srgbClr val="1268BD"/>
                </a:solidFill>
              </a:rPr>
              <a:t> rivers to be protected.</a:t>
            </a:r>
            <a:r>
              <a:rPr lang="en-AU" altLang="es-CL" sz="1200" noProof="0" dirty="0" smtClean="0">
                <a:solidFill>
                  <a:srgbClr val="1268BD"/>
                </a:solidFill>
              </a:rPr>
              <a:t> </a:t>
            </a:r>
          </a:p>
          <a:p>
            <a:pPr marL="0" indent="0">
              <a:buNone/>
            </a:pPr>
            <a:r>
              <a:rPr lang="en-AU" altLang="es-CL" sz="1200" noProof="0" dirty="0" smtClean="0">
                <a:solidFill>
                  <a:srgbClr val="1268BD"/>
                </a:solidFill>
              </a:rPr>
              <a:t>-Unique category of protected</a:t>
            </a:r>
            <a:r>
              <a:rPr lang="en-AU" altLang="es-CL" sz="1200" baseline="0" noProof="0" dirty="0" smtClean="0">
                <a:solidFill>
                  <a:srgbClr val="1268BD"/>
                </a:solidFill>
              </a:rPr>
              <a:t> rivers, like Australia, would be a better approach. Includes the </a:t>
            </a:r>
            <a:r>
              <a:rPr lang="en-AU" altLang="es-CL" sz="1200" kern="1200" baseline="0" noProof="0" dirty="0" smtClean="0">
                <a:solidFill>
                  <a:schemeClr val="tx1"/>
                </a:solidFill>
                <a:effectLst/>
                <a:latin typeface="+mn-lt"/>
                <a:ea typeface="+mn-ea"/>
                <a:cs typeface="+mn-cs"/>
              </a:rPr>
              <a:t>free-flowing</a:t>
            </a:r>
            <a:r>
              <a:rPr lang="en-AU" sz="1200" kern="1200" noProof="0" dirty="0" smtClean="0">
                <a:solidFill>
                  <a:schemeClr val="tx1"/>
                </a:solidFill>
                <a:effectLst/>
                <a:latin typeface="+mn-lt"/>
                <a:ea typeface="+mn-ea"/>
                <a:cs typeface="+mn-cs"/>
              </a:rPr>
              <a:t> river, its major tributaries, special features and a buffer zone. When there are more than</a:t>
            </a:r>
            <a:r>
              <a:rPr lang="en-AU" sz="1200" kern="1200" baseline="0" noProof="0" dirty="0" smtClean="0">
                <a:solidFill>
                  <a:schemeClr val="tx1"/>
                </a:solidFill>
                <a:effectLst/>
                <a:latin typeface="+mn-lt"/>
                <a:ea typeface="+mn-ea"/>
                <a:cs typeface="+mn-cs"/>
              </a:rPr>
              <a:t> one category, it can produce a level of flexibility for some rivers that defeats the purpose.</a:t>
            </a:r>
            <a:endParaRPr lang="en-AU" altLang="es-CL" sz="1200" noProof="0" dirty="0" smtClean="0">
              <a:solidFill>
                <a:srgbClr val="1268BD"/>
              </a:solidFill>
            </a:endParaRPr>
          </a:p>
          <a:p>
            <a:pPr algn="just">
              <a:buClr>
                <a:srgbClr val="1F4E79"/>
              </a:buClr>
              <a:buSzPct val="45000"/>
              <a:buFont typeface="StarSymbol" charset="0"/>
              <a:buChar char="-"/>
              <a:defRPr/>
            </a:pPr>
            <a:r>
              <a:rPr lang="en-AU" altLang="es-CL" sz="1200" noProof="0" dirty="0" smtClean="0">
                <a:solidFill>
                  <a:srgbClr val="1268BD"/>
                </a:solidFill>
              </a:rPr>
              <a:t>Process. Nomination</a:t>
            </a:r>
            <a:r>
              <a:rPr lang="en-AU" altLang="es-CL" sz="1200" baseline="0" noProof="0" dirty="0" smtClean="0">
                <a:solidFill>
                  <a:srgbClr val="1268BD"/>
                </a:solidFill>
              </a:rPr>
              <a:t> (include proposals from the community, consider some public funding for research). </a:t>
            </a:r>
            <a:r>
              <a:rPr lang="en-AU" altLang="es-CL" sz="1200" noProof="0" dirty="0" smtClean="0">
                <a:solidFill>
                  <a:srgbClr val="1268BD"/>
                </a:solidFill>
              </a:rPr>
              <a:t>Public participation (Like in th</a:t>
            </a:r>
            <a:r>
              <a:rPr lang="en-AU" altLang="es-CL" sz="1200" baseline="0" noProof="0" dirty="0" smtClean="0">
                <a:solidFill>
                  <a:srgbClr val="1268BD"/>
                </a:solidFill>
              </a:rPr>
              <a:t>e Australian case, the opposition of certain groups could be intensified if they feel their opinions are not being properly taking into account)</a:t>
            </a:r>
            <a:r>
              <a:rPr lang="en-AU" altLang="es-CL" sz="1200" noProof="0" dirty="0" smtClean="0">
                <a:solidFill>
                  <a:srgbClr val="1268BD"/>
                </a:solidFill>
              </a:rPr>
              <a:t>. Guidelines (to</a:t>
            </a:r>
            <a:r>
              <a:rPr lang="en-AU" altLang="es-CL" sz="1200" baseline="0" noProof="0" dirty="0" smtClean="0">
                <a:solidFill>
                  <a:srgbClr val="1268BD"/>
                </a:solidFill>
              </a:rPr>
              <a:t> determined if the rivers possess an outstanding value)</a:t>
            </a:r>
            <a:r>
              <a:rPr lang="en-AU" altLang="es-CL" sz="1200" noProof="0" dirty="0" smtClean="0">
                <a:solidFill>
                  <a:srgbClr val="1268BD"/>
                </a:solidFill>
              </a:rPr>
              <a:t>. Final Decision. </a:t>
            </a:r>
          </a:p>
          <a:p>
            <a:pPr algn="just">
              <a:buClr>
                <a:srgbClr val="1F4E79"/>
              </a:buClr>
              <a:buSzPct val="45000"/>
              <a:buFont typeface="StarSymbol" charset="0"/>
              <a:buChar char="-"/>
              <a:defRPr/>
            </a:pPr>
            <a:r>
              <a:rPr lang="en-AU" altLang="es-CL" sz="1200" noProof="0" dirty="0" smtClean="0">
                <a:solidFill>
                  <a:srgbClr val="1268BD"/>
                </a:solidFill>
              </a:rPr>
              <a:t>Process to include more rivers into the systems. It is easier</a:t>
            </a:r>
            <a:r>
              <a:rPr lang="en-AU" altLang="es-CL" sz="1200" baseline="0" noProof="0" dirty="0" smtClean="0">
                <a:solidFill>
                  <a:srgbClr val="1268BD"/>
                </a:solidFill>
              </a:rPr>
              <a:t> to pass the legislation listing some key rivers in the country, and then keep adding more for protection. It makes the negotiation process easier, and helps deal with opposition.</a:t>
            </a:r>
            <a:endParaRPr lang="en-AU" altLang="es-CL" sz="1200" noProof="0" dirty="0" smtClean="0">
              <a:solidFill>
                <a:srgbClr val="1268BD"/>
              </a:solidFill>
            </a:endParaRPr>
          </a:p>
          <a:p>
            <a:pPr algn="just">
              <a:buClr>
                <a:srgbClr val="1F4E79"/>
              </a:buClr>
              <a:buSzPct val="45000"/>
              <a:buFont typeface="StarSymbol" charset="0"/>
              <a:buChar char="-"/>
              <a:defRPr/>
            </a:pPr>
            <a:r>
              <a:rPr lang="en-AU" altLang="es-CL" sz="1200" noProof="0" dirty="0" smtClean="0">
                <a:solidFill>
                  <a:srgbClr val="1268BD"/>
                </a:solidFill>
              </a:rPr>
              <a:t>Management. Should provide</a:t>
            </a:r>
            <a:r>
              <a:rPr lang="en-AU" altLang="es-CL" sz="1200" baseline="0" noProof="0" dirty="0" smtClean="0">
                <a:solidFill>
                  <a:srgbClr val="1268BD"/>
                </a:solidFill>
              </a:rPr>
              <a:t> a high level of protection, encouraging activities that do not pose a significant threat to the river for example ecotourism.</a:t>
            </a:r>
            <a:endParaRPr lang="en-AU" altLang="es-CL" sz="1200" noProof="0" dirty="0" smtClean="0">
              <a:solidFill>
                <a:srgbClr val="1268BD"/>
              </a:solidFill>
            </a:endParaRPr>
          </a:p>
          <a:p>
            <a:pPr algn="just">
              <a:buClr>
                <a:srgbClr val="1F4E79"/>
              </a:buClr>
              <a:buSzPct val="45000"/>
              <a:buFont typeface="StarSymbol" charset="0"/>
              <a:buChar char="-"/>
              <a:defRPr/>
            </a:pPr>
            <a:r>
              <a:rPr lang="en-AU" altLang="es-CL" sz="1200" noProof="0" dirty="0" smtClean="0">
                <a:solidFill>
                  <a:srgbClr val="1268BD"/>
                </a:solidFill>
              </a:rPr>
              <a:t>Compliance and enforcement. </a:t>
            </a:r>
          </a:p>
          <a:p>
            <a:pPr algn="just">
              <a:buClr>
                <a:srgbClr val="1F4E79"/>
              </a:buClr>
              <a:buSzPct val="45000"/>
              <a:buFont typeface="StarSymbol" charset="0"/>
              <a:buChar char="-"/>
              <a:defRPr/>
            </a:pPr>
            <a:r>
              <a:rPr lang="en-AU" altLang="es-CL" sz="1200" noProof="0" dirty="0" smtClean="0">
                <a:solidFill>
                  <a:srgbClr val="1268BD"/>
                </a:solidFill>
              </a:rPr>
              <a:t>Activities</a:t>
            </a:r>
            <a:r>
              <a:rPr lang="en-AU" altLang="es-CL" sz="1200" baseline="0" noProof="0" dirty="0" smtClean="0">
                <a:solidFill>
                  <a:srgbClr val="1268BD"/>
                </a:solidFill>
              </a:rPr>
              <a:t> that help to enhance the natural values of the rivers.</a:t>
            </a:r>
          </a:p>
          <a:p>
            <a:pPr algn="just">
              <a:buClr>
                <a:srgbClr val="1F4E79"/>
              </a:buClr>
              <a:buSzPct val="45000"/>
              <a:buFont typeface="StarSymbol" charset="0"/>
              <a:buChar char="-"/>
              <a:defRPr/>
            </a:pPr>
            <a:endParaRPr lang="en-AU" altLang="es-CL" sz="1200" baseline="0" noProof="0" dirty="0" smtClean="0">
              <a:solidFill>
                <a:srgbClr val="1268BD"/>
              </a:solidFill>
            </a:endParaRPr>
          </a:p>
          <a:p>
            <a:pPr algn="just">
              <a:buClr>
                <a:srgbClr val="1F4E79"/>
              </a:buClr>
              <a:buSzPct val="45000"/>
              <a:buFont typeface="StarSymbol" charset="0"/>
              <a:buNone/>
              <a:defRPr/>
            </a:pPr>
            <a:r>
              <a:rPr lang="en-AU" altLang="es-CL" sz="1200" baseline="0" noProof="0" dirty="0" smtClean="0">
                <a:solidFill>
                  <a:srgbClr val="1268BD"/>
                </a:solidFill>
              </a:rPr>
              <a:t>To finish this presentation I would like to mention I are still researching this topic, with a colleague of mine in Chile, Patrick Lynch, who is a member of the World Commission on Environmental Law. We are working to publish the final version of the paper. So p</a:t>
            </a:r>
            <a:r>
              <a:rPr lang="en-AU" noProof="0" dirty="0" smtClean="0"/>
              <a:t>lease let me know</a:t>
            </a:r>
            <a:r>
              <a:rPr lang="en-AU" baseline="0" noProof="0" dirty="0" smtClean="0"/>
              <a:t> your comments or observations, and if anyone would like to see this draft we would love to hear your thoughts. </a:t>
            </a:r>
            <a:endParaRPr lang="en-AU" noProof="0"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11</a:t>
            </a:fld>
            <a:endParaRPr lang="es-ES_tradnl"/>
          </a:p>
        </p:txBody>
      </p:sp>
    </p:spTree>
    <p:extLst>
      <p:ext uri="{BB962C8B-B14F-4D97-AF65-F5344CB8AC3E}">
        <p14:creationId xmlns:p14="http://schemas.microsoft.com/office/powerpoint/2010/main" val="30197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12</a:t>
            </a:fld>
            <a:endParaRPr lang="es-ES_tradnl"/>
          </a:p>
        </p:txBody>
      </p:sp>
    </p:spTree>
    <p:extLst>
      <p:ext uri="{BB962C8B-B14F-4D97-AF65-F5344CB8AC3E}">
        <p14:creationId xmlns:p14="http://schemas.microsoft.com/office/powerpoint/2010/main" val="196770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This presentation will address the definition of free-flowing rivers and their key elements.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It will </a:t>
            </a:r>
            <a:r>
              <a:rPr lang="en-AU" altLang="es-ES_tradnl" baseline="0" noProof="0" dirty="0" smtClean="0">
                <a:latin typeface="Times New Roman" charset="0"/>
              </a:rPr>
              <a:t>refer briefly to 3 legal frameworks created to protect rivers in their natural state. E</a:t>
            </a:r>
            <a:r>
              <a:rPr lang="en-AU" altLang="es-ES_tradnl" noProof="0" dirty="0" smtClean="0">
                <a:latin typeface="Times New Roman" charset="0"/>
              </a:rPr>
              <a:t>ach model was assessed based on the respective benefits and disadvantages, in order to determine their adaptability and suitability for developing an appropriate model in Chile.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s-ES_tradnl" baseline="0" noProof="0" dirty="0" smtClean="0">
              <a:latin typeface="Times New Roman" charset="0"/>
            </a:endParaRPr>
          </a:p>
          <a:p>
            <a:pPr algn="just">
              <a:buClr>
                <a:srgbClr val="1F4E79"/>
              </a:buClr>
              <a:buSzPct val="45000"/>
              <a:defRPr/>
            </a:pPr>
            <a:r>
              <a:rPr lang="en-AU" altLang="es-ES_tradnl" noProof="0" dirty="0" smtClean="0">
                <a:latin typeface="Times New Roman" charset="0"/>
              </a:rPr>
              <a:t>Chile is a country known for its wild rivers.</a:t>
            </a:r>
            <a:r>
              <a:rPr lang="en-AU" altLang="es-ES_tradnl" baseline="0" noProof="0" dirty="0" smtClean="0">
                <a:latin typeface="Times New Roman" charset="0"/>
              </a:rPr>
              <a:t> Many of them are under threat due to hydroelectric power development, human interventions and climate change. Unfortunately, at pre</a:t>
            </a:r>
            <a:r>
              <a:rPr lang="en-AU" altLang="es-ES_tradnl" noProof="0" dirty="0" smtClean="0">
                <a:latin typeface="Times New Roman" charset="0"/>
              </a:rPr>
              <a:t>sent Chile does not have any specific laws to protect its rivers. Given this, I am interested in understanding the best options to approach river protection in my country.</a:t>
            </a:r>
          </a:p>
          <a:p>
            <a:pPr algn="just">
              <a:buClr>
                <a:srgbClr val="1F4E79"/>
              </a:buClr>
              <a:buSzPct val="45000"/>
              <a:defRPr/>
            </a:pPr>
            <a:endParaRPr lang="en-AU" noProof="0" dirty="0" smtClean="0">
              <a:latin typeface="Times New Roman" charset="0"/>
            </a:endParaRPr>
          </a:p>
          <a:p>
            <a:pPr algn="just">
              <a:buClr>
                <a:srgbClr val="1F4E79"/>
              </a:buClr>
              <a:buSzPct val="45000"/>
              <a:defRPr/>
            </a:pPr>
            <a:endParaRPr lang="en-AU" noProof="0"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2</a:t>
            </a:fld>
            <a:endParaRPr lang="es-ES_tradnl"/>
          </a:p>
        </p:txBody>
      </p:sp>
    </p:spTree>
    <p:extLst>
      <p:ext uri="{BB962C8B-B14F-4D97-AF65-F5344CB8AC3E}">
        <p14:creationId xmlns:p14="http://schemas.microsoft.com/office/powerpoint/2010/main" val="57438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err="1" smtClean="0"/>
              <a:t>There</a:t>
            </a:r>
            <a:r>
              <a:rPr lang="es-ES_tradnl" dirty="0" smtClean="0"/>
              <a:t> </a:t>
            </a:r>
            <a:r>
              <a:rPr lang="es-ES_tradnl" dirty="0" err="1" smtClean="0"/>
              <a:t>is</a:t>
            </a:r>
            <a:r>
              <a:rPr lang="es-ES_tradnl" dirty="0" smtClean="0"/>
              <a:t> no </a:t>
            </a:r>
            <a:r>
              <a:rPr lang="es-ES_tradnl" dirty="0" err="1" smtClean="0"/>
              <a:t>agreement</a:t>
            </a:r>
            <a:r>
              <a:rPr lang="es-ES_tradnl" baseline="0" dirty="0" smtClean="0"/>
              <a:t> of </a:t>
            </a:r>
            <a:r>
              <a:rPr lang="es-ES_tradnl" baseline="0" dirty="0" err="1" smtClean="0"/>
              <a:t>what</a:t>
            </a:r>
            <a:r>
              <a:rPr lang="es-ES_tradnl" baseline="0" dirty="0" smtClean="0"/>
              <a:t> </a:t>
            </a:r>
            <a:r>
              <a:rPr lang="es-ES_tradnl" baseline="0" dirty="0" err="1" smtClean="0"/>
              <a:t>we</a:t>
            </a:r>
            <a:r>
              <a:rPr lang="es-ES_tradnl" baseline="0" dirty="0" smtClean="0"/>
              <a:t> </a:t>
            </a:r>
            <a:r>
              <a:rPr lang="es-ES_tradnl" baseline="0" dirty="0" err="1" smtClean="0"/>
              <a:t>should</a:t>
            </a:r>
            <a:r>
              <a:rPr lang="es-ES_tradnl" baseline="0" dirty="0" smtClean="0"/>
              <a:t> </a:t>
            </a:r>
            <a:r>
              <a:rPr lang="es-ES_tradnl" baseline="0" dirty="0" err="1" smtClean="0"/>
              <a:t>understand</a:t>
            </a:r>
            <a:r>
              <a:rPr lang="es-ES_tradnl" baseline="0" dirty="0" smtClean="0"/>
              <a:t> </a:t>
            </a:r>
            <a:r>
              <a:rPr lang="es-ES_tradnl" baseline="0" dirty="0" err="1" smtClean="0"/>
              <a:t>to</a:t>
            </a:r>
            <a:r>
              <a:rPr lang="es-ES_tradnl" baseline="0" dirty="0" smtClean="0"/>
              <a:t> be a free-</a:t>
            </a:r>
            <a:r>
              <a:rPr lang="es-ES_tradnl" baseline="0" dirty="0" err="1" smtClean="0"/>
              <a:t>flowing</a:t>
            </a:r>
            <a:r>
              <a:rPr lang="es-ES_tradnl" baseline="0" dirty="0" smtClean="0"/>
              <a:t> </a:t>
            </a:r>
            <a:r>
              <a:rPr lang="es-ES_tradnl" baseline="0" dirty="0" err="1" smtClean="0"/>
              <a:t>river</a:t>
            </a:r>
            <a:r>
              <a:rPr lang="es-ES_tradnl" baseline="0" dirty="0" smtClean="0"/>
              <a:t>, </a:t>
            </a:r>
            <a:r>
              <a:rPr lang="es-ES_tradnl" baseline="0" dirty="0" err="1" smtClean="0"/>
              <a:t>but</a:t>
            </a:r>
            <a:r>
              <a:rPr lang="es-ES_tradnl" baseline="0" dirty="0" smtClean="0"/>
              <a:t> </a:t>
            </a:r>
            <a:r>
              <a:rPr lang="es-ES" baseline="0" dirty="0" err="1" smtClean="0"/>
              <a:t>from</a:t>
            </a:r>
            <a:r>
              <a:rPr lang="es-ES" baseline="0" dirty="0" smtClean="0"/>
              <a:t> </a:t>
            </a:r>
            <a:r>
              <a:rPr lang="es-ES" baseline="0" dirty="0" err="1" smtClean="0"/>
              <a:t>these</a:t>
            </a:r>
            <a:r>
              <a:rPr lang="es-ES" baseline="0" dirty="0" smtClean="0"/>
              <a:t> </a:t>
            </a:r>
            <a:r>
              <a:rPr lang="es-ES" baseline="0" dirty="0" err="1" smtClean="0"/>
              <a:t>definitions</a:t>
            </a:r>
            <a:r>
              <a:rPr lang="es-ES" baseline="0" dirty="0" smtClean="0"/>
              <a:t> and </a:t>
            </a:r>
            <a:r>
              <a:rPr lang="es-ES" baseline="0" dirty="0" err="1" smtClean="0"/>
              <a:t>the</a:t>
            </a:r>
            <a:r>
              <a:rPr lang="es-ES" baseline="0" dirty="0" smtClean="0"/>
              <a:t> </a:t>
            </a:r>
            <a:r>
              <a:rPr lang="es-ES" baseline="0" dirty="0" err="1" smtClean="0"/>
              <a:t>Canandian</a:t>
            </a:r>
            <a:r>
              <a:rPr lang="es-ES" baseline="0" dirty="0" smtClean="0"/>
              <a:t> and </a:t>
            </a:r>
            <a:r>
              <a:rPr lang="es-ES" baseline="0" dirty="0" err="1" smtClean="0"/>
              <a:t>Australian</a:t>
            </a:r>
            <a:r>
              <a:rPr lang="es-ES" baseline="0" dirty="0" smtClean="0"/>
              <a:t> </a:t>
            </a:r>
            <a:r>
              <a:rPr lang="es-ES" baseline="0" dirty="0" err="1" smtClean="0"/>
              <a:t>legislation</a:t>
            </a:r>
            <a:r>
              <a:rPr lang="es-ES" baseline="0" dirty="0" smtClean="0"/>
              <a:t> </a:t>
            </a:r>
            <a:r>
              <a:rPr lang="es-ES" baseline="0" dirty="0" err="1" smtClean="0"/>
              <a:t>we</a:t>
            </a:r>
            <a:r>
              <a:rPr lang="es-ES" baseline="0" dirty="0" smtClean="0"/>
              <a:t> can at </a:t>
            </a:r>
            <a:r>
              <a:rPr lang="es-ES" baseline="0" dirty="0" err="1" smtClean="0"/>
              <a:t>least</a:t>
            </a:r>
            <a:r>
              <a:rPr lang="es-ES" baseline="0" dirty="0" smtClean="0"/>
              <a:t> </a:t>
            </a:r>
            <a:r>
              <a:rPr lang="es-ES" baseline="0" dirty="0" err="1" smtClean="0"/>
              <a:t>assume</a:t>
            </a:r>
            <a:r>
              <a:rPr lang="es-ES" baseline="0" dirty="0" smtClean="0"/>
              <a:t> </a:t>
            </a:r>
            <a:r>
              <a:rPr lang="es-ES" baseline="0" dirty="0" err="1" smtClean="0"/>
              <a:t>that</a:t>
            </a:r>
            <a:r>
              <a:rPr lang="es-ES" baseline="0" dirty="0" smtClean="0"/>
              <a:t> </a:t>
            </a:r>
            <a:r>
              <a:rPr lang="es-ES" baseline="0" dirty="0" err="1" smtClean="0"/>
              <a:t>we</a:t>
            </a:r>
            <a:r>
              <a:rPr lang="es-ES" baseline="0" dirty="0" smtClean="0"/>
              <a:t> are </a:t>
            </a:r>
            <a:r>
              <a:rPr lang="es-ES" baseline="0" dirty="0" err="1" smtClean="0"/>
              <a:t>talking</a:t>
            </a:r>
            <a:r>
              <a:rPr lang="es-ES" baseline="0" dirty="0" smtClean="0"/>
              <a:t> </a:t>
            </a:r>
            <a:r>
              <a:rPr lang="es-ES" baseline="0" dirty="0" err="1" smtClean="0"/>
              <a:t>about</a:t>
            </a:r>
            <a:r>
              <a:rPr lang="es-ES" baseline="0" dirty="0" smtClean="0"/>
              <a:t> a </a:t>
            </a:r>
            <a:r>
              <a:rPr lang="es-ES" baseline="0" dirty="0" err="1" smtClean="0"/>
              <a:t>river</a:t>
            </a:r>
            <a:r>
              <a:rPr lang="es-ES" baseline="0" dirty="0" smtClean="0"/>
              <a:t> </a:t>
            </a:r>
            <a:r>
              <a:rPr lang="es-ES" baseline="0" dirty="0" err="1" smtClean="0"/>
              <a:t>flowing</a:t>
            </a:r>
            <a:r>
              <a:rPr lang="es-ES" baseline="0" dirty="0" smtClean="0"/>
              <a:t> in </a:t>
            </a:r>
            <a:r>
              <a:rPr lang="es-ES" baseline="0" dirty="0" err="1" smtClean="0"/>
              <a:t>its</a:t>
            </a:r>
            <a:r>
              <a:rPr lang="es-ES" baseline="0" dirty="0" smtClean="0"/>
              <a:t> natural </a:t>
            </a:r>
            <a:r>
              <a:rPr lang="es-ES" baseline="0" dirty="0" err="1" smtClean="0"/>
              <a:t>condition</a:t>
            </a:r>
            <a:r>
              <a:rPr lang="es-ES" baseline="0" dirty="0" smtClean="0"/>
              <a:t>, </a:t>
            </a:r>
            <a:r>
              <a:rPr lang="es-ES" baseline="0" dirty="0" err="1" smtClean="0"/>
              <a:t>without</a:t>
            </a:r>
            <a:r>
              <a:rPr lang="es-ES" baseline="0" dirty="0" smtClean="0"/>
              <a:t> </a:t>
            </a:r>
            <a:r>
              <a:rPr lang="es-ES" baseline="0" dirty="0" err="1" smtClean="0"/>
              <a:t>any</a:t>
            </a:r>
            <a:r>
              <a:rPr lang="es-ES" baseline="0" dirty="0" smtClean="0"/>
              <a:t> </a:t>
            </a:r>
            <a:r>
              <a:rPr lang="es-ES" baseline="0" dirty="0" err="1" smtClean="0"/>
              <a:t>major</a:t>
            </a:r>
            <a:r>
              <a:rPr lang="es-ES" baseline="0" dirty="0" smtClean="0"/>
              <a:t> </a:t>
            </a:r>
            <a:r>
              <a:rPr lang="es-ES" baseline="0" dirty="0" err="1" smtClean="0"/>
              <a:t>infraestructure</a:t>
            </a:r>
            <a:r>
              <a:rPr lang="es-ES" baseline="0" dirty="0" smtClean="0"/>
              <a:t> </a:t>
            </a:r>
            <a:r>
              <a:rPr lang="es-ES" baseline="0" dirty="0" err="1" smtClean="0"/>
              <a:t>or</a:t>
            </a:r>
            <a:r>
              <a:rPr lang="es-ES" baseline="0" dirty="0" smtClean="0"/>
              <a:t> human </a:t>
            </a:r>
            <a:r>
              <a:rPr lang="es-ES" baseline="0" dirty="0" err="1" smtClean="0"/>
              <a:t>intervention</a:t>
            </a:r>
            <a:r>
              <a:rPr lang="es-ES" baseline="0" dirty="0" smtClean="0"/>
              <a:t>.</a:t>
            </a:r>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3</a:t>
            </a:fld>
            <a:endParaRPr lang="es-ES_tradnl"/>
          </a:p>
        </p:txBody>
      </p:sp>
    </p:spTree>
    <p:extLst>
      <p:ext uri="{BB962C8B-B14F-4D97-AF65-F5344CB8AC3E}">
        <p14:creationId xmlns:p14="http://schemas.microsoft.com/office/powerpoint/2010/main" val="127431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altLang="es-ES_tradnl" dirty="0" smtClean="0">
                <a:latin typeface="Times New Roman" charset="0"/>
              </a:rPr>
              <a:t>1)</a:t>
            </a:r>
            <a:r>
              <a:rPr lang="en-AU" altLang="es-ES_tradnl" baseline="0" dirty="0" smtClean="0">
                <a:latin typeface="Times New Roman" charset="0"/>
              </a:rPr>
              <a:t> </a:t>
            </a:r>
            <a:r>
              <a:rPr lang="en-AU" altLang="es-ES_tradnl" dirty="0" smtClean="0">
                <a:latin typeface="Times New Roman" charset="0"/>
              </a:rPr>
              <a:t>Studies have identified 4 levels</a:t>
            </a:r>
            <a:r>
              <a:rPr lang="en-AU" altLang="es-ES_tradnl" baseline="0" dirty="0" smtClean="0">
                <a:latin typeface="Times New Roman" charset="0"/>
              </a:rPr>
              <a:t> or </a:t>
            </a:r>
            <a:r>
              <a:rPr lang="en-AU" altLang="es-ES_tradnl" dirty="0" smtClean="0">
                <a:latin typeface="Times New Roman" charset="0"/>
              </a:rPr>
              <a:t>stages of river modification: Unmodified; slightly modified; extensively modified; and completely modified</a:t>
            </a:r>
          </a:p>
          <a:p>
            <a:endParaRPr lang="en-AU" altLang="es-ES_tradnl" dirty="0" smtClean="0">
              <a:latin typeface="Times New Roman" charset="0"/>
            </a:endParaRPr>
          </a:p>
          <a:p>
            <a:r>
              <a:rPr lang="en-AU" altLang="es-ES_tradnl" dirty="0" smtClean="0">
                <a:latin typeface="Times New Roman" charset="0"/>
              </a:rPr>
              <a:t>Unmodified refers to a river channel and floodplain that retain most natural characteristics,</a:t>
            </a:r>
            <a:r>
              <a:rPr lang="en-AU" altLang="es-ES_tradnl" baseline="0" dirty="0" smtClean="0">
                <a:latin typeface="Times New Roman" charset="0"/>
              </a:rPr>
              <a:t> where</a:t>
            </a:r>
            <a:r>
              <a:rPr lang="en-AU" altLang="es-ES_tradnl" dirty="0" smtClean="0">
                <a:latin typeface="Times New Roman" charset="0"/>
              </a:rPr>
              <a:t> the flood regime is unmodified by direct human intervention. </a:t>
            </a:r>
          </a:p>
          <a:p>
            <a:endParaRPr lang="en-AU" altLang="es-ES_tradnl" dirty="0" smtClean="0">
              <a:latin typeface="Times New Roman" charset="0"/>
            </a:endParaRPr>
          </a:p>
          <a:p>
            <a:r>
              <a:rPr lang="en-AU" altLang="es-ES_tradnl" dirty="0" smtClean="0">
                <a:latin typeface="Times New Roman" charset="0"/>
              </a:rPr>
              <a:t>A slightly modified river contemplates some drainage channels and the existences of some small dams on smaller streams. </a:t>
            </a:r>
          </a:p>
          <a:p>
            <a:endParaRPr lang="en-US" altLang="es-ES_tradnl" dirty="0" smtClean="0">
              <a:latin typeface="Times New Roman" charset="0"/>
            </a:endParaRPr>
          </a:p>
          <a:p>
            <a:r>
              <a:rPr lang="en-US" altLang="es-ES_tradnl" dirty="0" smtClean="0">
                <a:latin typeface="Times New Roman" charset="0"/>
              </a:rPr>
              <a:t>2) OUV:</a:t>
            </a:r>
            <a:r>
              <a:rPr lang="en-US" altLang="es-ES_tradnl" baseline="0" dirty="0" smtClean="0">
                <a:latin typeface="Times New Roman" charset="0"/>
              </a:rPr>
              <a:t> </a:t>
            </a:r>
            <a:r>
              <a:rPr lang="en-US" altLang="es-ES_tradnl" dirty="0" smtClean="0">
                <a:latin typeface="Times New Roman" charset="0"/>
              </a:rPr>
              <a:t>The intention is to highlight the outstanding and remarkable characteristics of a river and its relevance for present and future generations. These could be from a regional, national or international point of view.</a:t>
            </a:r>
            <a:r>
              <a:rPr lang="es-ES_tradnl" altLang="es-ES_tradnl" dirty="0" smtClean="0">
                <a:latin typeface="Times New Roman" charset="0"/>
              </a:rPr>
              <a:t> </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3) </a:t>
            </a:r>
            <a:r>
              <a:rPr lang="es-ES_tradnl" dirty="0" err="1" smtClean="0"/>
              <a:t>River</a:t>
            </a:r>
            <a:r>
              <a:rPr lang="es-ES_tradnl" baseline="0" dirty="0" smtClean="0"/>
              <a:t> </a:t>
            </a:r>
            <a:r>
              <a:rPr lang="es-ES_tradnl" baseline="0" dirty="0" err="1" smtClean="0"/>
              <a:t>or</a:t>
            </a:r>
            <a:r>
              <a:rPr lang="es-ES_tradnl" baseline="0" dirty="0" smtClean="0"/>
              <a:t> a </a:t>
            </a:r>
            <a:r>
              <a:rPr lang="es-ES_tradnl" baseline="0" dirty="0" err="1" smtClean="0"/>
              <a:t>section</a:t>
            </a:r>
            <a:r>
              <a:rPr lang="es-ES_tradnl" baseline="0" dirty="0" smtClean="0"/>
              <a:t> of </a:t>
            </a:r>
            <a:r>
              <a:rPr lang="es-ES_tradnl" baseline="0" dirty="0" err="1" smtClean="0"/>
              <a:t>river</a:t>
            </a:r>
            <a:r>
              <a:rPr lang="es-ES_tradnl" baseline="0" dirty="0" smtClean="0"/>
              <a:t>. </a:t>
            </a:r>
            <a:r>
              <a:rPr lang="en-AU" altLang="es-ES_tradnl" dirty="0" smtClean="0">
                <a:latin typeface="Times New Roman" charset="0"/>
              </a:rPr>
              <a:t>(This would benefit inclusion of some rivers that may need protection to restore their natural value</a:t>
            </a:r>
            <a:r>
              <a:rPr lang="en-AU" altLang="es-ES_tradnl" baseline="0" dirty="0" smtClean="0">
                <a:latin typeface="Times New Roman" charset="0"/>
              </a:rPr>
              <a:t>s</a:t>
            </a:r>
            <a:r>
              <a:rPr lang="en-AU" altLang="es-ES_tradnl" dirty="0" smtClean="0">
                <a:latin typeface="Times New Roman" charset="0"/>
              </a:rPr>
              <a:t> that have been slightly altered.)</a:t>
            </a:r>
          </a:p>
          <a:p>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4</a:t>
            </a:fld>
            <a:endParaRPr lang="es-ES_tradnl"/>
          </a:p>
        </p:txBody>
      </p:sp>
    </p:spTree>
    <p:extLst>
      <p:ext uri="{BB962C8B-B14F-4D97-AF65-F5344CB8AC3E}">
        <p14:creationId xmlns:p14="http://schemas.microsoft.com/office/powerpoint/2010/main" val="162539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CL" altLang="es-CL" dirty="0" smtClean="0">
                <a:latin typeface="Times New Roman" charset="0"/>
              </a:rPr>
              <a:t>Why should free-flowing rivers be protected?</a:t>
            </a:r>
            <a:r>
              <a:rPr lang="es-CL" altLang="es-CL" baseline="0" dirty="0" smtClean="0">
                <a:latin typeface="Times New Roman" charset="0"/>
              </a:rPr>
              <a:t> I believe that after this conference we will have a pretty good understanding of the tremendous value that rivers offer for humans and their well-being but also for nature itself. When a river is altered or intervened, the services they provide to humans can be diminished, and their ecological characteritisc can be significallty altered.</a:t>
            </a:r>
            <a:endParaRPr lang="es-CL" altLang="es-CL" dirty="0" smtClean="0">
              <a:latin typeface="Times New Roman" charset="0"/>
            </a:endParaRPr>
          </a:p>
          <a:p>
            <a:pPr>
              <a:buFontTx/>
              <a:buNone/>
              <a:defRPr/>
            </a:pPr>
            <a:endParaRPr lang="en-AU" baseline="0" dirty="0" smtClean="0"/>
          </a:p>
          <a:p>
            <a:pPr algn="just">
              <a:buClr>
                <a:srgbClr val="000000"/>
              </a:buClr>
              <a:buSzPct val="100000"/>
              <a:defRPr/>
            </a:pPr>
            <a:r>
              <a:rPr lang="en-AU" altLang="es-CL" b="1" dirty="0" smtClean="0">
                <a:solidFill>
                  <a:srgbClr val="1268BD"/>
                </a:solidFill>
              </a:rPr>
              <a:t>May become extinct? </a:t>
            </a:r>
            <a:r>
              <a:rPr lang="en-AU" altLang="es-CL" dirty="0" smtClean="0">
                <a:solidFill>
                  <a:srgbClr val="1268BD"/>
                </a:solidFill>
              </a:rPr>
              <a:t>WWF 2006: out of 177 rivers longer than 1,000 km, only 64 rivers (less than 40%) are still free-flowing. Only 21</a:t>
            </a:r>
            <a:r>
              <a:rPr lang="en-AU" altLang="es-CL" baseline="0" dirty="0" smtClean="0">
                <a:solidFill>
                  <a:srgbClr val="1268BD"/>
                </a:solidFill>
              </a:rPr>
              <a:t> </a:t>
            </a:r>
            <a:r>
              <a:rPr lang="en-AU" altLang="es-CL" dirty="0" smtClean="0">
                <a:solidFill>
                  <a:srgbClr val="1268BD"/>
                </a:solidFill>
              </a:rPr>
              <a:t>drain into the sea.</a:t>
            </a:r>
            <a:endParaRPr lang="en-AU" baseline="0" dirty="0" smtClean="0"/>
          </a:p>
          <a:p>
            <a:pPr>
              <a:buFontTx/>
              <a:buNone/>
              <a:defRPr/>
            </a:pPr>
            <a:endParaRPr lang="es-CL" altLang="es-CL" dirty="0" smtClean="0">
              <a:latin typeface="Times New Roman" charset="0"/>
            </a:endParaRPr>
          </a:p>
          <a:p>
            <a:pPr>
              <a:buFontTx/>
              <a:buNone/>
              <a:defRPr/>
            </a:pPr>
            <a:r>
              <a:rPr lang="es-CL" altLang="es-CL" dirty="0" smtClean="0">
                <a:latin typeface="Times New Roman" charset="0"/>
              </a:rPr>
              <a:t>Several of them may be in danger of being dammed in</a:t>
            </a:r>
            <a:r>
              <a:rPr lang="es-CL" altLang="es-CL" baseline="0" dirty="0" smtClean="0">
                <a:latin typeface="Times New Roman" charset="0"/>
              </a:rPr>
              <a:t> the future.</a:t>
            </a:r>
            <a:endParaRPr lang="es-CL" altLang="es-CL" dirty="0" smtClean="0">
              <a:latin typeface="Times New Roman" charset="0"/>
            </a:endParaRPr>
          </a:p>
          <a:p>
            <a:pPr>
              <a:buFontTx/>
              <a:buNone/>
              <a:defRPr/>
            </a:pPr>
            <a:endParaRPr lang="es-ES" altLang="es-CL" dirty="0" smtClean="0">
              <a:latin typeface="Times New Roman" charset="0"/>
            </a:endParaRPr>
          </a:p>
          <a:p>
            <a:pPr>
              <a:buFontTx/>
              <a:buNone/>
              <a:defRPr/>
            </a:pPr>
            <a:r>
              <a:rPr lang="en-US" dirty="0" smtClean="0"/>
              <a:t>World Wildlife Fund, </a:t>
            </a:r>
            <a:r>
              <a:rPr lang="en-US" i="1" dirty="0" smtClean="0"/>
              <a:t>Free-flowing rivers Economic luxury or ecological necessity?</a:t>
            </a:r>
            <a:r>
              <a:rPr lang="en-US" dirty="0" smtClean="0"/>
              <a:t> (World Wildlife Fund 2006) </a:t>
            </a:r>
            <a:endParaRPr lang="es-CL" altLang="es-CL" dirty="0" smtClean="0">
              <a:latin typeface="Times New Roman" charset="0"/>
            </a:endParaRPr>
          </a:p>
          <a:p>
            <a:endParaRPr lang="es-ES_tradnl"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5</a:t>
            </a:fld>
            <a:endParaRPr lang="es-ES_tradnl"/>
          </a:p>
        </p:txBody>
      </p:sp>
    </p:spTree>
    <p:extLst>
      <p:ext uri="{BB962C8B-B14F-4D97-AF65-F5344CB8AC3E}">
        <p14:creationId xmlns:p14="http://schemas.microsoft.com/office/powerpoint/2010/main" val="141779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altLang="es-ES_tradnl" noProof="0" dirty="0" smtClean="0">
                <a:latin typeface="Times New Roman" charset="0"/>
              </a:rPr>
              <a:t>This</a:t>
            </a:r>
            <a:r>
              <a:rPr lang="en-AU" altLang="es-ES_tradnl" baseline="0" noProof="0" dirty="0" smtClean="0">
                <a:latin typeface="Times New Roman" charset="0"/>
              </a:rPr>
              <a:t> was the</a:t>
            </a:r>
            <a:r>
              <a:rPr lang="en-AU" altLang="es-ES_tradnl" noProof="0" dirty="0" smtClean="0">
                <a:latin typeface="Times New Roman" charset="0"/>
              </a:rPr>
              <a:t> first</a:t>
            </a:r>
            <a:r>
              <a:rPr lang="en-AU" altLang="es-ES_tradnl" baseline="0" noProof="0" dirty="0" smtClean="0">
                <a:latin typeface="Times New Roman" charset="0"/>
              </a:rPr>
              <a:t> legal framework to protect rivers in their free-flowing conditions that have outstandingly remarkable values</a:t>
            </a:r>
            <a:r>
              <a:rPr lang="en-AU" altLang="es-ES_tradnl" noProof="0" dirty="0" smtClean="0">
                <a:latin typeface="Times New Roman" charset="0"/>
              </a:rPr>
              <a:t>, and also protect the immediate environment for the benefit and enjoyment of present and future generations</a:t>
            </a:r>
            <a:r>
              <a:rPr lang="en-AU" altLang="es-ES_tradnl" i="1" noProof="0" dirty="0" smtClean="0">
                <a:latin typeface="Times New Roman" charset="0"/>
              </a:rPr>
              <a:t>.</a:t>
            </a:r>
            <a:r>
              <a:rPr lang="en-AU" altLang="es-ES_tradnl" noProof="0" dirty="0" smtClean="0">
                <a:latin typeface="Times New Roman" charset="0"/>
              </a:rPr>
              <a:t> </a:t>
            </a:r>
          </a:p>
          <a:p>
            <a:endParaRPr lang="en-AU" altLang="es-ES_tradnl" noProof="0" dirty="0" smtClean="0">
              <a:latin typeface="Times New Roman" charset="0"/>
            </a:endParaRPr>
          </a:p>
          <a:p>
            <a:r>
              <a:rPr lang="en-AU" altLang="es-ES_tradnl" noProof="0" dirty="0" smtClean="0">
                <a:latin typeface="Times New Roman" charset="0"/>
              </a:rPr>
              <a:t>The</a:t>
            </a:r>
            <a:r>
              <a:rPr lang="en-AU" altLang="es-ES_tradnl" baseline="0" noProof="0" dirty="0" smtClean="0">
                <a:latin typeface="Times New Roman" charset="0"/>
              </a:rPr>
              <a:t> legislation classifies free-flowing rivers into three categories:</a:t>
            </a:r>
            <a:endParaRPr lang="en-AU" altLang="es-ES_tradnl" noProof="0" dirty="0" smtClean="0">
              <a:latin typeface="Times New Roman" charset="0"/>
            </a:endParaRPr>
          </a:p>
          <a:p>
            <a:endParaRPr lang="en-AU" altLang="es-ES_tradnl" noProof="0" dirty="0" smtClean="0">
              <a:latin typeface="Times New Roman" charset="0"/>
            </a:endParaRPr>
          </a:p>
          <a:p>
            <a:r>
              <a:rPr lang="en-AU" sz="1200" kern="1200" noProof="0" dirty="0" smtClean="0">
                <a:solidFill>
                  <a:srgbClr val="000000"/>
                </a:solidFill>
                <a:effectLst/>
                <a:latin typeface="Times New Roman" panose="02020603050405020304" pitchFamily="18" charset="0"/>
                <a:ea typeface="+mn-ea"/>
                <a:cs typeface="+mn-cs"/>
              </a:rPr>
              <a:t>A) Wild rivers are free from impoundments (dams, diversions, etc.) and generally only</a:t>
            </a:r>
            <a:r>
              <a:rPr lang="en-AU" sz="1200" kern="1200" baseline="0" noProof="0" dirty="0" smtClean="0">
                <a:solidFill>
                  <a:srgbClr val="000000"/>
                </a:solidFill>
                <a:effectLst/>
                <a:latin typeface="Times New Roman" panose="02020603050405020304" pitchFamily="18" charset="0"/>
                <a:ea typeface="+mn-ea"/>
                <a:cs typeface="+mn-cs"/>
              </a:rPr>
              <a:t> accessible </a:t>
            </a:r>
            <a:r>
              <a:rPr lang="en-AU" sz="1200" kern="1200" noProof="0" dirty="0" smtClean="0">
                <a:solidFill>
                  <a:srgbClr val="000000"/>
                </a:solidFill>
                <a:effectLst/>
                <a:latin typeface="Times New Roman" panose="02020603050405020304" pitchFamily="18" charset="0"/>
                <a:ea typeface="+mn-ea"/>
                <a:cs typeface="+mn-cs"/>
              </a:rPr>
              <a:t>by trail. The watersheds (area surrounding the rivers and tributaries) are primitive and the shorelines are essentially undeveloped. </a:t>
            </a:r>
            <a:endParaRPr lang="en-AU" sz="1200" kern="1200" noProof="0" dirty="0" smtClean="0">
              <a:solidFill>
                <a:schemeClr val="tx1"/>
              </a:solidFill>
              <a:effectLst/>
              <a:latin typeface="+mn-lt"/>
              <a:ea typeface="+mn-ea"/>
              <a:cs typeface="+mn-cs"/>
            </a:endParaRPr>
          </a:p>
          <a:p>
            <a:endParaRPr lang="en-AU" sz="1200" kern="1200" noProof="0" dirty="0" smtClean="0">
              <a:solidFill>
                <a:schemeClr val="tx1"/>
              </a:solidFill>
              <a:effectLst/>
              <a:latin typeface="+mn-lt"/>
              <a:ea typeface="+mn-ea"/>
              <a:cs typeface="+mn-cs"/>
            </a:endParaRPr>
          </a:p>
          <a:p>
            <a:r>
              <a:rPr lang="en-AU" sz="1200" kern="1200" noProof="0" dirty="0" smtClean="0">
                <a:solidFill>
                  <a:srgbClr val="000000"/>
                </a:solidFill>
                <a:effectLst/>
                <a:latin typeface="Times New Roman" panose="02020603050405020304" pitchFamily="18" charset="0"/>
                <a:ea typeface="+mn-ea"/>
                <a:cs typeface="+mn-cs"/>
              </a:rPr>
              <a:t>B)</a:t>
            </a:r>
            <a:r>
              <a:rPr lang="en-AU" sz="1200" kern="1200" baseline="0" noProof="0" dirty="0" smtClean="0">
                <a:solidFill>
                  <a:srgbClr val="000000"/>
                </a:solidFill>
                <a:effectLst/>
                <a:latin typeface="Times New Roman" panose="02020603050405020304" pitchFamily="18" charset="0"/>
                <a:ea typeface="+mn-ea"/>
                <a:cs typeface="+mn-cs"/>
              </a:rPr>
              <a:t> </a:t>
            </a:r>
            <a:r>
              <a:rPr lang="en-AU" sz="1200" kern="1200" noProof="0" dirty="0" smtClean="0">
                <a:solidFill>
                  <a:srgbClr val="000000"/>
                </a:solidFill>
                <a:effectLst/>
                <a:latin typeface="Times New Roman" panose="02020603050405020304" pitchFamily="18" charset="0"/>
                <a:ea typeface="+mn-ea"/>
                <a:cs typeface="+mn-cs"/>
              </a:rPr>
              <a:t>Scenic rivers are free from impoundments and in generally undeveloped areas, but are accessible in places by roads. </a:t>
            </a:r>
            <a:endParaRPr lang="en-AU" noProof="0" dirty="0" smtClean="0">
              <a:effectLst/>
            </a:endParaRPr>
          </a:p>
          <a:p>
            <a:endParaRPr lang="en-AU" sz="1200" kern="1200" noProof="0" dirty="0" smtClean="0">
              <a:solidFill>
                <a:srgbClr val="000000"/>
              </a:solidFill>
              <a:effectLst/>
              <a:latin typeface="Times New Roman" panose="02020603050405020304" pitchFamily="18" charset="0"/>
              <a:ea typeface="+mn-ea"/>
              <a:cs typeface="+mn-cs"/>
            </a:endParaRPr>
          </a:p>
          <a:p>
            <a:r>
              <a:rPr lang="en-AU" sz="1200" kern="1200" noProof="0" dirty="0" smtClean="0">
                <a:solidFill>
                  <a:srgbClr val="000000"/>
                </a:solidFill>
                <a:effectLst/>
                <a:latin typeface="Times New Roman" panose="02020603050405020304" pitchFamily="18" charset="0"/>
                <a:ea typeface="+mn-ea"/>
                <a:cs typeface="+mn-cs"/>
              </a:rPr>
              <a:t>C) Recreational rivers are readily accessible by road, with some shoreline development, and may have been subject to some impoundment or diversion in the past. </a:t>
            </a:r>
            <a:endParaRPr lang="en-AU" noProof="0" dirty="0" smtClean="0">
              <a:effectLst/>
            </a:endParaRPr>
          </a:p>
          <a:p>
            <a:endParaRPr lang="en-AU" altLang="es-ES_tradnl" baseline="0" noProof="0" dirty="0" smtClean="0">
              <a:latin typeface="Times New Roman" charset="0"/>
            </a:endParaRPr>
          </a:p>
          <a:p>
            <a:r>
              <a:rPr lang="en-AU" altLang="es-ES_tradnl" noProof="0" dirty="0" smtClean="0">
                <a:latin typeface="Times New Roman" charset="0"/>
              </a:rPr>
              <a:t>Criticism has been raised as to how those designated river corridors are being managed and their consistency with the Act’s mandate to protect and enhance the “outstanding remarkable values” of designated free-flowing rivers. </a:t>
            </a:r>
          </a:p>
          <a:p>
            <a:endParaRPr lang="en-AU" altLang="es-CL" noProof="0" dirty="0" smtClean="0">
              <a:latin typeface="Times New Roman" charset="0"/>
            </a:endParaRPr>
          </a:p>
          <a:p>
            <a:r>
              <a:rPr lang="en-AU" altLang="es-ES_tradnl" noProof="0" dirty="0" smtClean="0">
                <a:latin typeface="Times New Roman" charset="0"/>
              </a:rPr>
              <a:t>Particularly,</a:t>
            </a:r>
            <a:r>
              <a:rPr lang="en-AU" altLang="es-ES_tradnl" baseline="0" noProof="0" dirty="0" smtClean="0">
                <a:latin typeface="Times New Roman" charset="0"/>
              </a:rPr>
              <a:t> because some activities like road construction, logging and mining, may be permitted AS LONG AS THEY ARE CONSISTENT WITH THE VALUES OF THE RIVERS </a:t>
            </a:r>
          </a:p>
          <a:p>
            <a:endParaRPr lang="en-AU" altLang="es-ES_tradnl" baseline="0" noProof="0" dirty="0" smtClean="0">
              <a:latin typeface="Times New Roman" charset="0"/>
            </a:endParaRPr>
          </a:p>
          <a:p>
            <a:r>
              <a:rPr lang="en-AU" altLang="es-ES_tradnl" baseline="0" noProof="0" dirty="0" smtClean="0">
                <a:latin typeface="Times New Roman" charset="0"/>
              </a:rPr>
              <a:t>So my question is: How can these activities be consistent with a river that should remain in its natural condition? The MANAGEMENT OF THE FREE-FLOWING RIVER IS A KEY ELEMENT OF THE SYSTEM TO BE SUCESSFUL. It is not only relevant to create a system but also to determine the level of protection we are going to provide them with.</a:t>
            </a:r>
            <a:endParaRPr lang="en-AU" altLang="es-ES_tradnl" noProof="0" dirty="0" smtClean="0">
              <a:latin typeface="Times New Roman" charset="0"/>
            </a:endParaRPr>
          </a:p>
          <a:p>
            <a:r>
              <a:rPr lang="en-AU" baseline="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noProof="0" dirty="0" smtClean="0">
                <a:solidFill>
                  <a:schemeClr val="tx1"/>
                </a:solidFill>
                <a:effectLst/>
                <a:latin typeface="+mn-lt"/>
                <a:ea typeface="+mn-ea"/>
                <a:cs typeface="+mn-cs"/>
              </a:rPr>
              <a:t>The Smith River in California is classified as a recreational river.</a:t>
            </a:r>
            <a:r>
              <a:rPr lang="en-AU" sz="1200" kern="1200" baseline="0" noProof="0" dirty="0" smtClean="0">
                <a:solidFill>
                  <a:schemeClr val="tx1"/>
                </a:solidFill>
                <a:effectLst/>
                <a:latin typeface="+mn-lt"/>
                <a:ea typeface="+mn-ea"/>
                <a:cs typeface="+mn-cs"/>
              </a:rPr>
              <a:t> </a:t>
            </a:r>
            <a:r>
              <a:rPr lang="en-AU" sz="1200" kern="1200" noProof="0" dirty="0" smtClean="0">
                <a:solidFill>
                  <a:schemeClr val="tx1"/>
                </a:solidFill>
                <a:effectLst/>
                <a:latin typeface="+mn-lt"/>
                <a:ea typeface="+mn-ea"/>
                <a:cs typeface="+mn-cs"/>
              </a:rPr>
              <a:t>Under Forest Service guidelines, logging can occur in recreational river corridors as long as timber harvesting does not cause adverse impacts on ORVs.</a:t>
            </a:r>
            <a:endParaRPr lang="en-AU" noProof="0" dirty="0" smtClean="0"/>
          </a:p>
          <a:p>
            <a:endParaRPr lang="en-AU" noProof="0"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6</a:t>
            </a:fld>
            <a:endParaRPr lang="es-ES_tradnl"/>
          </a:p>
        </p:txBody>
      </p:sp>
    </p:spTree>
    <p:extLst>
      <p:ext uri="{BB962C8B-B14F-4D97-AF65-F5344CB8AC3E}">
        <p14:creationId xmlns:p14="http://schemas.microsoft.com/office/powerpoint/2010/main" val="194323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altLang="es-ES_tradnl" noProof="0" dirty="0" smtClean="0">
                <a:latin typeface="Times New Roman" charset="0"/>
              </a:rPr>
              <a:t>The purpose of the Act was ‘to preserve the natural values of rivers that have all, or almost all, of their natural values intact.’</a:t>
            </a:r>
          </a:p>
          <a:p>
            <a:endParaRPr lang="en-AU" altLang="es-ES_tradnl" noProof="0" dirty="0" smtClean="0">
              <a:latin typeface="Times New Roman" charset="0"/>
            </a:endParaRPr>
          </a:p>
          <a:p>
            <a:r>
              <a:rPr lang="en-AU" altLang="es-ES_tradnl" noProof="0" dirty="0" smtClean="0">
                <a:latin typeface="Times New Roman" charset="0"/>
              </a:rPr>
              <a:t>Some</a:t>
            </a:r>
            <a:r>
              <a:rPr lang="en-AU" altLang="es-ES_tradnl" baseline="0" noProof="0" dirty="0" smtClean="0">
                <a:latin typeface="Times New Roman" charset="0"/>
              </a:rPr>
              <a:t> relevant aspects of the regulation are that:</a:t>
            </a:r>
          </a:p>
          <a:p>
            <a:endParaRPr lang="en-AU" altLang="es-ES_tradnl" noProof="0" dirty="0" smtClean="0">
              <a:latin typeface="Times New Roman" charset="0"/>
            </a:endParaRPr>
          </a:p>
          <a:p>
            <a:pPr marL="228600" indent="-228600">
              <a:buAutoNum type="alphaUcParenR"/>
            </a:pPr>
            <a:r>
              <a:rPr lang="en-AU" altLang="es-ES_tradnl" noProof="0" dirty="0" smtClean="0">
                <a:latin typeface="Times New Roman" charset="0"/>
              </a:rPr>
              <a:t>The Act establishes the process for declaring a river a “wild river” that includes a</a:t>
            </a:r>
            <a:r>
              <a:rPr lang="en-AU" altLang="es-ES_tradnl" baseline="0" noProof="0" dirty="0" smtClean="0">
                <a:latin typeface="Times New Roman" charset="0"/>
              </a:rPr>
              <a:t> public participation process.</a:t>
            </a:r>
          </a:p>
          <a:p>
            <a:pPr marL="0" indent="0">
              <a:buNone/>
            </a:pPr>
            <a:endParaRPr lang="en-AU" altLang="es-ES_tradnl" noProof="0" dirty="0" smtClean="0">
              <a:latin typeface="Times New Roman" charset="0"/>
            </a:endParaRPr>
          </a:p>
          <a:p>
            <a:pPr marL="0" indent="0">
              <a:buNone/>
            </a:pPr>
            <a:r>
              <a:rPr lang="en-AU" altLang="es-ES_tradnl" noProof="0" dirty="0" smtClean="0">
                <a:latin typeface="Times New Roman" charset="0"/>
              </a:rPr>
              <a:t>B)</a:t>
            </a:r>
            <a:r>
              <a:rPr lang="en-AU" altLang="es-ES_tradnl" baseline="0" noProof="0" dirty="0" smtClean="0">
                <a:latin typeface="Times New Roman" charset="0"/>
              </a:rPr>
              <a:t> </a:t>
            </a:r>
            <a:r>
              <a:rPr lang="en-AU" altLang="es-ES_tradnl" noProof="0" dirty="0" smtClean="0">
                <a:latin typeface="Times New Roman" charset="0"/>
              </a:rPr>
              <a:t>The legislation establishes</a:t>
            </a:r>
            <a:r>
              <a:rPr lang="en-AU" altLang="es-ES_tradnl" baseline="0" noProof="0" dirty="0" smtClean="0">
                <a:latin typeface="Times New Roman" charset="0"/>
              </a:rPr>
              <a:t> that the area will be divided:</a:t>
            </a:r>
          </a:p>
          <a:p>
            <a:pPr marL="0" indent="0">
              <a:buNone/>
            </a:pPr>
            <a:r>
              <a:rPr lang="en-AU" sz="1200" kern="1200" noProof="0" dirty="0" smtClean="0">
                <a:solidFill>
                  <a:schemeClr val="tx1"/>
                </a:solidFill>
                <a:effectLst/>
                <a:latin typeface="+mn-lt"/>
                <a:ea typeface="+mn-ea"/>
                <a:cs typeface="+mn-cs"/>
              </a:rPr>
              <a:t>       - A high preservation area will include the wild river, its major tributaries, special features and a surrounding buffer (the extent of which may also be negotiable).</a:t>
            </a:r>
          </a:p>
          <a:p>
            <a:pPr marL="0" indent="0">
              <a:buNone/>
            </a:pPr>
            <a:r>
              <a:rPr lang="en-AU" sz="1200" kern="1200" noProof="0" dirty="0" smtClean="0">
                <a:solidFill>
                  <a:schemeClr val="tx1"/>
                </a:solidFill>
                <a:effectLst/>
                <a:latin typeface="+mn-lt"/>
                <a:ea typeface="+mn-ea"/>
                <a:cs typeface="+mn-cs"/>
              </a:rPr>
              <a:t>       -</a:t>
            </a:r>
            <a:r>
              <a:rPr lang="en-AU" sz="1200" kern="1200" baseline="0" noProof="0" dirty="0" smtClean="0">
                <a:solidFill>
                  <a:schemeClr val="tx1"/>
                </a:solidFill>
                <a:effectLst/>
                <a:latin typeface="+mn-lt"/>
                <a:ea typeface="+mn-ea"/>
                <a:cs typeface="+mn-cs"/>
              </a:rPr>
              <a:t> </a:t>
            </a:r>
            <a:r>
              <a:rPr lang="en-AU" sz="1200" kern="1200" noProof="0" dirty="0" smtClean="0">
                <a:solidFill>
                  <a:schemeClr val="tx1"/>
                </a:solidFill>
                <a:effectLst/>
                <a:latin typeface="+mn-lt"/>
                <a:ea typeface="+mn-ea"/>
                <a:cs typeface="+mn-cs"/>
              </a:rPr>
              <a:t>The rest of the declared wild river area is then known as the preservation area.</a:t>
            </a:r>
            <a:endParaRPr lang="en-AU" noProof="0" dirty="0" smtClean="0">
              <a:effectLst/>
            </a:endParaRPr>
          </a:p>
          <a:p>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noProof="0" dirty="0" smtClean="0">
                <a:solidFill>
                  <a:schemeClr val="tx1"/>
                </a:solidFill>
                <a:effectLst/>
                <a:latin typeface="+mn-lt"/>
                <a:ea typeface="+mn-ea"/>
                <a:cs typeface="+mn-cs"/>
              </a:rPr>
              <a:t>C)</a:t>
            </a:r>
            <a:r>
              <a:rPr lang="en-AU" sz="1200" kern="1200" baseline="0" noProof="0" dirty="0" smtClean="0">
                <a:solidFill>
                  <a:schemeClr val="tx1"/>
                </a:solidFill>
                <a:effectLst/>
                <a:latin typeface="+mn-lt"/>
                <a:ea typeface="+mn-ea"/>
                <a:cs typeface="+mn-cs"/>
              </a:rPr>
              <a:t> </a:t>
            </a:r>
            <a:r>
              <a:rPr lang="en-AU" sz="1200" kern="1200" noProof="0" dirty="0" smtClean="0">
                <a:solidFill>
                  <a:schemeClr val="tx1"/>
                </a:solidFill>
                <a:effectLst/>
                <a:latin typeface="+mn-lt"/>
                <a:ea typeface="+mn-ea"/>
                <a:cs typeface="+mn-cs"/>
              </a:rPr>
              <a:t>The policy is explicit in focusing on managing future development to maintain a wild river’s existing natural values, rather than winding back any existing authorised developments. This</a:t>
            </a:r>
            <a:r>
              <a:rPr lang="en-AU" sz="1200" kern="1200" baseline="0" noProof="0" dirty="0" smtClean="0">
                <a:solidFill>
                  <a:schemeClr val="tx1"/>
                </a:solidFill>
                <a:effectLst/>
                <a:latin typeface="+mn-lt"/>
                <a:ea typeface="+mn-ea"/>
                <a:cs typeface="+mn-cs"/>
              </a:rPr>
              <a:t> could be an approach to balance those who may opposed to legislation of this type due to existing activities in the area.</a:t>
            </a:r>
            <a:endParaRPr lang="en-AU"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noProof="0" dirty="0" smtClean="0">
                <a:solidFill>
                  <a:schemeClr val="tx1"/>
                </a:solidFill>
                <a:effectLst/>
                <a:latin typeface="+mn-lt"/>
                <a:ea typeface="+mn-ea"/>
                <a:cs typeface="+mn-cs"/>
              </a:rPr>
              <a:t>For example: </a:t>
            </a:r>
            <a:r>
              <a:rPr lang="en-AU" sz="1200" b="0" i="0" kern="1200" noProof="0" dirty="0" smtClean="0">
                <a:solidFill>
                  <a:schemeClr val="tx1"/>
                </a:solidFill>
                <a:effectLst/>
                <a:latin typeface="+mn-lt"/>
                <a:ea typeface="+mn-ea"/>
                <a:cs typeface="+mn-cs"/>
              </a:rPr>
              <a:t>Existing mining activities carried out over an area which becomes subject to a declaration are not affected by the terms of the declaration until that authorisation is renewed.</a:t>
            </a:r>
            <a:endParaRPr lang="en-AU" sz="1200" kern="1200" baseline="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CONFLICT. This</a:t>
            </a:r>
            <a:r>
              <a:rPr lang="en-AU" altLang="es-ES_tradnl" baseline="0" noProof="0" dirty="0" smtClean="0">
                <a:latin typeface="Times New Roman" charset="0"/>
              </a:rPr>
              <a:t> refers to the controversy surrounding the Wild Rivers Act that finally led to its repeal in 2009.</a:t>
            </a:r>
            <a:r>
              <a:rPr lang="en-AU" altLang="es-ES_tradnl" noProof="0" dirty="0" smtClean="0">
                <a:latin typeface="Times New Roman" charset="0"/>
              </a:rPr>
              <a:t>  The public debate included</a:t>
            </a:r>
            <a:r>
              <a:rPr lang="en-AU" altLang="es-ES_tradnl" baseline="0" noProof="0" dirty="0" smtClean="0">
                <a:latin typeface="Times New Roman" charset="0"/>
              </a:rPr>
              <a:t> different points of view by traditional owners, community members, indigenous groups, environmental groups and stakeholders. This process highlights the r</a:t>
            </a:r>
            <a:r>
              <a:rPr lang="en-AU" sz="1200" kern="1200" baseline="0" noProof="0" dirty="0" smtClean="0">
                <a:solidFill>
                  <a:schemeClr val="tx1"/>
                </a:solidFill>
                <a:effectLst/>
                <a:latin typeface="+mn-lt"/>
                <a:ea typeface="+mn-ea"/>
                <a:cs typeface="+mn-cs"/>
              </a:rPr>
              <a:t>elevance of the political context and the support needed to implement legislation of this type.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noProof="0" dirty="0" smtClean="0">
                <a:solidFill>
                  <a:schemeClr val="tx1"/>
                </a:solidFill>
                <a:effectLst/>
                <a:latin typeface="+mn-lt"/>
                <a:ea typeface="+mn-ea"/>
                <a:cs typeface="+mn-cs"/>
              </a:rPr>
              <a:t>------ </a:t>
            </a:r>
          </a:p>
          <a:p>
            <a:endParaRPr lang="en-AU" sz="1200" kern="1200" baseline="0" noProof="0" dirty="0" smtClean="0">
              <a:solidFill>
                <a:schemeClr val="tx1"/>
              </a:solidFill>
              <a:effectLst/>
              <a:latin typeface="+mn-lt"/>
              <a:ea typeface="+mn-ea"/>
              <a:cs typeface="+mn-cs"/>
            </a:endParaRPr>
          </a:p>
          <a:p>
            <a:r>
              <a:rPr lang="en-AU" sz="1200" kern="1200" baseline="0" noProof="0" dirty="0" smtClean="0">
                <a:solidFill>
                  <a:schemeClr val="tx1"/>
                </a:solidFill>
                <a:effectLst/>
                <a:latin typeface="+mn-lt"/>
                <a:ea typeface="+mn-ea"/>
                <a:cs typeface="+mn-cs"/>
              </a:rPr>
              <a:t>REPEALED 2009. </a:t>
            </a:r>
            <a:r>
              <a:rPr lang="en-AU" sz="1200" kern="1200" noProof="0" dirty="0" smtClean="0">
                <a:solidFill>
                  <a:schemeClr val="tx1"/>
                </a:solidFill>
                <a:effectLst/>
                <a:latin typeface="+mn-lt"/>
                <a:ea typeface="+mn-ea"/>
                <a:cs typeface="+mn-cs"/>
              </a:rPr>
              <a:t>The explanatory notes concluded that the policy objectives of the Act can be more effectively implemented through Queensland’s existing land use planning and development assessment framework and the new Regional Planning Interests Act 2014</a:t>
            </a:r>
            <a:r>
              <a:rPr lang="en-AU" sz="1200" i="1" kern="1200" noProof="0" dirty="0" smtClean="0">
                <a:solidFill>
                  <a:schemeClr val="tx1"/>
                </a:solidFill>
                <a:effectLst/>
                <a:latin typeface="+mn-lt"/>
                <a:ea typeface="+mn-ea"/>
                <a:cs typeface="+mn-cs"/>
              </a:rPr>
              <a:t> (RPI Act).</a:t>
            </a:r>
            <a:endParaRPr lang="en-AU" noProof="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noProof="0" dirty="0" smtClean="0">
                <a:solidFill>
                  <a:schemeClr val="tx1"/>
                </a:solidFill>
                <a:effectLst/>
                <a:latin typeface="+mn-lt"/>
                <a:ea typeface="+mn-ea"/>
                <a:cs typeface="+mn-cs"/>
              </a:rPr>
              <a:t>But serious doubts have been raised whether the general framework will be able to provide a strong level of protection to the remaining rivers in natural conditions. </a:t>
            </a:r>
          </a:p>
          <a:p>
            <a:endParaRPr lang="en-AU" altLang="es-ES_tradnl" noProof="0" dirty="0" smtClean="0">
              <a:latin typeface="Times New Roman" charset="0"/>
            </a:endParaRPr>
          </a:p>
          <a:p>
            <a:r>
              <a:rPr lang="en-AU" altLang="es-ES_tradnl" noProof="0" dirty="0" smtClean="0">
                <a:latin typeface="Times New Roman" charset="0"/>
              </a:rPr>
              <a:t>The Act has been criticized because the regulation </a:t>
            </a:r>
            <a:r>
              <a:rPr lang="en-AU" altLang="es-ES_tradnl" b="1" noProof="0" dirty="0" smtClean="0">
                <a:latin typeface="Times New Roman" charset="0"/>
              </a:rPr>
              <a:t>did not provide any mechanism to encourage proactive land management. </a:t>
            </a:r>
            <a:r>
              <a:rPr lang="en-AU" altLang="es-ES_tradnl" noProof="0" dirty="0" smtClean="0">
                <a:latin typeface="Times New Roman" charset="0"/>
              </a:rPr>
              <a:t>It was mainly focused on regulating uses and developments on the land, but gave no incentive to improve the quality of the river and its surroundings. </a:t>
            </a:r>
          </a:p>
          <a:p>
            <a:endParaRPr lang="en-AU" noProof="0"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7</a:t>
            </a:fld>
            <a:endParaRPr lang="es-ES_tradnl"/>
          </a:p>
        </p:txBody>
      </p:sp>
    </p:spTree>
    <p:extLst>
      <p:ext uri="{BB962C8B-B14F-4D97-AF65-F5344CB8AC3E}">
        <p14:creationId xmlns:p14="http://schemas.microsoft.com/office/powerpoint/2010/main" val="55328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altLang="es-ES_tradnl" noProof="0" dirty="0" smtClean="0">
                <a:latin typeface="Times New Roman" charset="0"/>
              </a:rPr>
              <a:t>It is a cooperative and voluntary system,</a:t>
            </a:r>
            <a:r>
              <a:rPr lang="en-AU" altLang="es-ES_tradnl" baseline="0" noProof="0" dirty="0" smtClean="0">
                <a:latin typeface="Times New Roman" charset="0"/>
              </a:rPr>
              <a:t> that r</a:t>
            </a:r>
            <a:r>
              <a:rPr lang="en-AU" sz="1200" kern="1200" noProof="0" dirty="0" smtClean="0">
                <a:solidFill>
                  <a:schemeClr val="tx1"/>
                </a:solidFill>
                <a:effectLst/>
                <a:latin typeface="+mn-lt"/>
                <a:ea typeface="+mn-ea"/>
                <a:cs typeface="+mn-cs"/>
              </a:rPr>
              <a:t>ather than imposing a river management policy on the regional governments.</a:t>
            </a:r>
            <a:r>
              <a:rPr lang="en-AU" sz="1200" kern="1200" baseline="0" noProof="0" dirty="0" smtClean="0">
                <a:solidFill>
                  <a:schemeClr val="tx1"/>
                </a:solidFill>
                <a:effectLst/>
                <a:latin typeface="+mn-lt"/>
                <a:ea typeface="+mn-ea"/>
                <a:cs typeface="+mn-cs"/>
              </a:rPr>
              <a:t> It </a:t>
            </a:r>
            <a:r>
              <a:rPr lang="en-AU" sz="1200" kern="1200" noProof="0" dirty="0" smtClean="0">
                <a:solidFill>
                  <a:schemeClr val="tx1"/>
                </a:solidFill>
                <a:effectLst/>
                <a:latin typeface="+mn-lt"/>
                <a:ea typeface="+mn-ea"/>
                <a:cs typeface="+mn-cs"/>
              </a:rPr>
              <a:t>approaches river management through the spirit of cooperation between different levels of government. </a:t>
            </a:r>
            <a:r>
              <a:rPr lang="en-AU" sz="1200" kern="1200" baseline="0" noProof="0" dirty="0" smtClean="0">
                <a:solidFill>
                  <a:schemeClr val="tx1"/>
                </a:solidFill>
                <a:effectLst/>
                <a:latin typeface="+mn-lt"/>
                <a:ea typeface="+mn-ea"/>
                <a:cs typeface="+mn-cs"/>
              </a:rPr>
              <a:t> </a:t>
            </a:r>
          </a:p>
          <a:p>
            <a:endParaRPr lang="en-AU" sz="1200" kern="1200" baseline="0" noProof="0" dirty="0" smtClean="0">
              <a:solidFill>
                <a:schemeClr val="tx1"/>
              </a:solidFill>
              <a:effectLst/>
              <a:latin typeface="+mn-lt"/>
              <a:ea typeface="+mn-ea"/>
              <a:cs typeface="+mn-cs"/>
            </a:endParaRPr>
          </a:p>
          <a:p>
            <a:r>
              <a:rPr lang="en-AU" sz="1200" kern="1200" noProof="0" dirty="0" smtClean="0">
                <a:solidFill>
                  <a:schemeClr val="tx1"/>
                </a:solidFill>
                <a:effectLst/>
                <a:latin typeface="+mn-lt"/>
                <a:ea typeface="+mn-ea"/>
                <a:cs typeface="+mn-cs"/>
              </a:rPr>
              <a:t>The nomination process will normally start with an inquiry or an expression of interest at the local level.</a:t>
            </a:r>
            <a:r>
              <a:rPr lang="en-AU" sz="1200" kern="1200" baseline="0" noProof="0" dirty="0" smtClean="0">
                <a:solidFill>
                  <a:schemeClr val="tx1"/>
                </a:solidFill>
                <a:effectLst/>
                <a:latin typeface="+mn-lt"/>
                <a:ea typeface="+mn-ea"/>
                <a:cs typeface="+mn-cs"/>
              </a:rPr>
              <a:t> F</a:t>
            </a:r>
            <a:r>
              <a:rPr lang="en-AU" sz="1200" kern="1200" noProof="0" dirty="0" smtClean="0">
                <a:solidFill>
                  <a:schemeClr val="tx1"/>
                </a:solidFill>
                <a:effectLst/>
                <a:latin typeface="+mn-lt"/>
                <a:ea typeface="+mn-ea"/>
                <a:cs typeface="+mn-cs"/>
              </a:rPr>
              <a:t>requently,</a:t>
            </a:r>
            <a:r>
              <a:rPr lang="en-AU" sz="1200" kern="1200" baseline="0" noProof="0" dirty="0" smtClean="0">
                <a:solidFill>
                  <a:schemeClr val="tx1"/>
                </a:solidFill>
                <a:effectLst/>
                <a:latin typeface="+mn-lt"/>
                <a:ea typeface="+mn-ea"/>
                <a:cs typeface="+mn-cs"/>
              </a:rPr>
              <a:t> </a:t>
            </a:r>
            <a:r>
              <a:rPr lang="en-AU" sz="1200" kern="1200" noProof="0" dirty="0" smtClean="0">
                <a:solidFill>
                  <a:schemeClr val="tx1"/>
                </a:solidFill>
                <a:effectLst/>
                <a:latin typeface="+mn-lt"/>
                <a:ea typeface="+mn-ea"/>
                <a:cs typeface="+mn-cs"/>
              </a:rPr>
              <a:t>local community members propose a river for protection</a:t>
            </a:r>
            <a:r>
              <a:rPr lang="en-AU" sz="1200" b="0" i="0" kern="1200" baseline="0" noProof="0" dirty="0" smtClean="0">
                <a:solidFill>
                  <a:schemeClr val="tx1"/>
                </a:solidFill>
                <a:effectLst/>
                <a:latin typeface="+mn-lt"/>
                <a:ea typeface="+mn-ea"/>
                <a:cs typeface="+mn-cs"/>
              </a:rPr>
              <a:t>. So there is a mechanism to encourage community members to participate and get involved in the process.</a:t>
            </a:r>
          </a:p>
          <a:p>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noProof="0" dirty="0" smtClean="0">
                <a:solidFill>
                  <a:schemeClr val="tx1"/>
                </a:solidFill>
                <a:effectLst/>
                <a:latin typeface="+mn-lt"/>
                <a:ea typeface="+mn-ea"/>
                <a:cs typeface="+mn-cs"/>
              </a:rPr>
              <a:t>There have been discussions over the effectiveness of the system, particularly because it is a voluntary system, community-driven,</a:t>
            </a:r>
            <a:r>
              <a:rPr lang="en-AU" sz="1200" kern="1200" baseline="0" noProof="0" dirty="0" smtClean="0">
                <a:solidFill>
                  <a:schemeClr val="tx1"/>
                </a:solidFill>
                <a:effectLst/>
                <a:latin typeface="+mn-lt"/>
                <a:ea typeface="+mn-ea"/>
                <a:cs typeface="+mn-cs"/>
              </a:rPr>
              <a:t> and </a:t>
            </a:r>
            <a:r>
              <a:rPr lang="en-AU" sz="1200" kern="1200" noProof="0" dirty="0" smtClean="0">
                <a:solidFill>
                  <a:schemeClr val="tx1"/>
                </a:solidFill>
                <a:effectLst/>
                <a:latin typeface="+mn-lt"/>
                <a:ea typeface="+mn-ea"/>
                <a:cs typeface="+mn-cs"/>
              </a:rPr>
              <a:t>neither universally prohibits nor mandates activities.</a:t>
            </a:r>
            <a:r>
              <a:rPr lang="en-AU" noProof="0" dirty="0" smtClean="0">
                <a:effectLst/>
              </a:rPr>
              <a:t> Once the</a:t>
            </a:r>
            <a:r>
              <a:rPr lang="en-AU" baseline="0" noProof="0" dirty="0" smtClean="0">
                <a:effectLst/>
              </a:rPr>
              <a:t> river is in the system, the National Board will emit an annual report to determine the state of the river.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noProof="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Today are 42 Canadian Heritage Rivers (39 designated and 3 nominated) across the country, that involve close to 12,000 km</a:t>
            </a:r>
            <a:endParaRPr lang="en-AU" noProof="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noProof="0" dirty="0" smtClean="0">
                <a:solidFill>
                  <a:schemeClr val="tx1"/>
                </a:solidFill>
                <a:effectLst/>
                <a:latin typeface="+mn-lt"/>
                <a:ea typeface="+mn-ea"/>
                <a:cs typeface="+mn-cs"/>
              </a:rPr>
              <a:t>EXAMPLE The Grand River in Ontario was designated a heritage river in 1994. The "Grand Strategy," the watershed management plan developed for the Grand River, included community as well as technical working groups and required approval from residents of over 60 communities. </a:t>
            </a:r>
            <a:r>
              <a:rPr lang="en-AU" sz="1200" b="1" kern="1200" noProof="0" dirty="0" smtClean="0">
                <a:solidFill>
                  <a:schemeClr val="tx1"/>
                </a:solidFill>
                <a:effectLst/>
                <a:latin typeface="+mn-lt"/>
                <a:ea typeface="+mn-ea"/>
                <a:cs typeface="+mn-cs"/>
              </a:rPr>
              <a:t>In </a:t>
            </a:r>
            <a:r>
              <a:rPr lang="en-AU" sz="1200" kern="1200" noProof="0" dirty="0" smtClean="0">
                <a:solidFill>
                  <a:schemeClr val="tx1"/>
                </a:solidFill>
                <a:effectLst/>
                <a:latin typeface="+mn-lt"/>
                <a:ea typeface="+mn-ea"/>
                <a:cs typeface="+mn-cs"/>
              </a:rPr>
              <a:t>2000, the Grand River Conservation Authority was awarded the Thiess Services </a:t>
            </a:r>
            <a:r>
              <a:rPr lang="en-AU" sz="1200" i="1" kern="1200" noProof="0" dirty="0" err="1" smtClean="0">
                <a:solidFill>
                  <a:schemeClr val="tx1"/>
                </a:solidFill>
                <a:effectLst/>
                <a:latin typeface="+mn-lt"/>
                <a:ea typeface="+mn-ea"/>
                <a:cs typeface="+mn-cs"/>
              </a:rPr>
              <a:t>Riverprize</a:t>
            </a:r>
            <a:r>
              <a:rPr lang="en-AU" sz="1200" i="1" kern="1200" noProof="0" dirty="0" smtClean="0">
                <a:solidFill>
                  <a:schemeClr val="tx1"/>
                </a:solidFill>
                <a:effectLst/>
                <a:latin typeface="+mn-lt"/>
                <a:ea typeface="+mn-ea"/>
                <a:cs typeface="+mn-cs"/>
              </a:rPr>
              <a:t>, </a:t>
            </a:r>
            <a:r>
              <a:rPr lang="en-AU" sz="1200" kern="1200" noProof="0" dirty="0" smtClean="0">
                <a:solidFill>
                  <a:schemeClr val="tx1"/>
                </a:solidFill>
                <a:effectLst/>
                <a:latin typeface="+mn-lt"/>
                <a:ea typeface="+mn-ea"/>
                <a:cs typeface="+mn-cs"/>
              </a:rPr>
              <a:t>an international award for excellence in river management (Canadian Heritage Rivers Board 200I: 18-20). </a:t>
            </a:r>
            <a:endParaRPr lang="en-AU" altLang="es-ES_tradnl" noProof="0" dirty="0" smtClean="0">
              <a:effectLst/>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noProof="0" dirty="0" smtClean="0">
              <a:solidFill>
                <a:schemeClr val="tx1"/>
              </a:solidFill>
              <a:effectLst/>
              <a:latin typeface="+mn-lt"/>
              <a:ea typeface="+mn-ea"/>
              <a:cs typeface="+mn-cs"/>
            </a:endParaRPr>
          </a:p>
          <a:p>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noProof="0" dirty="0" smtClean="0">
              <a:solidFill>
                <a:schemeClr val="tx1"/>
              </a:solidFill>
              <a:effectLst/>
              <a:latin typeface="+mn-lt"/>
              <a:ea typeface="+mn-ea"/>
              <a:cs typeface="+mn-cs"/>
            </a:endParaRPr>
          </a:p>
          <a:p>
            <a:endParaRPr lang="en-AU" altLang="es-ES_tradnl" noProof="0" dirty="0" smtClean="0">
              <a:latin typeface="Times New Roman" charset="0"/>
            </a:endParaRPr>
          </a:p>
          <a:p>
            <a:endParaRPr lang="en-AU" altLang="es-ES_tradnl" noProof="0" dirty="0" smtClean="0">
              <a:latin typeface="Times New Roman" charset="0"/>
            </a:endParaRPr>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8</a:t>
            </a:fld>
            <a:endParaRPr lang="es-ES_tradnl"/>
          </a:p>
        </p:txBody>
      </p:sp>
    </p:spTree>
    <p:extLst>
      <p:ext uri="{BB962C8B-B14F-4D97-AF65-F5344CB8AC3E}">
        <p14:creationId xmlns:p14="http://schemas.microsoft.com/office/powerpoint/2010/main" val="52000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altLang="es-ES_tradnl" noProof="0" dirty="0" smtClean="0">
                <a:solidFill>
                  <a:srgbClr val="FF0000"/>
                </a:solidFill>
                <a:latin typeface="Times New Roman" charset="0"/>
              </a:rPr>
              <a:t>These international framework</a:t>
            </a:r>
            <a:r>
              <a:rPr lang="en-AU" altLang="es-ES_tradnl" baseline="0" noProof="0" dirty="0" smtClean="0">
                <a:solidFill>
                  <a:srgbClr val="FF0000"/>
                </a:solidFill>
                <a:latin typeface="Times New Roman" charset="0"/>
              </a:rPr>
              <a:t>s provided some insight in the relevant aspects that need to be considered to develop a national framework to protect rivers in their natural state. However, we also we need to consider the National context, and existing legal tools that the country already has.</a:t>
            </a:r>
            <a:endParaRPr lang="en-AU" altLang="es-ES_tradnl" noProof="0" dirty="0" smtClean="0">
              <a:solidFill>
                <a:srgbClr val="FF0000"/>
              </a:solidFill>
              <a:latin typeface="Times New Roman" charset="0"/>
            </a:endParaRPr>
          </a:p>
          <a:p>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Chile is a narrow country located in South America, to the west is the Pacific Ocean and to the east the Andes Mountains, bordered by Argentina.</a:t>
            </a:r>
            <a:r>
              <a:rPr lang="en-AU" altLang="es-ES_tradnl" baseline="0" noProof="0" dirty="0" smtClean="0">
                <a:latin typeface="Times New Roman" charset="0"/>
              </a:rPr>
              <a:t>  </a:t>
            </a:r>
            <a:r>
              <a:rPr lang="en-AU" altLang="es-ES_tradnl" noProof="0" dirty="0" smtClean="0">
                <a:latin typeface="Times New Roman" charset="0"/>
              </a:rPr>
              <a:t>This particular geography</a:t>
            </a:r>
            <a:r>
              <a:rPr lang="en-AU" altLang="es-ES_tradnl" baseline="0" noProof="0" dirty="0" smtClean="0">
                <a:latin typeface="Times New Roman" charset="0"/>
              </a:rPr>
              <a:t> </a:t>
            </a:r>
            <a:r>
              <a:rPr lang="en-AU" altLang="es-ES_tradnl" noProof="0" dirty="0" smtClean="0">
                <a:latin typeface="Times New Roman" charset="0"/>
              </a:rPr>
              <a:t>causes water resources and the demand for it to be unequally distributed throughout the territory,</a:t>
            </a:r>
            <a:r>
              <a:rPr lang="en-AU" altLang="es-ES_tradnl" baseline="0" noProof="0" dirty="0" smtClean="0">
                <a:latin typeface="Times New Roman" charset="0"/>
              </a:rPr>
              <a:t> producing conflicts</a:t>
            </a:r>
            <a:r>
              <a:rPr lang="en-AU" altLang="es-ES_tradnl" noProof="0" dirty="0" smtClean="0">
                <a:latin typeface="Times New Roman" charset="0"/>
              </a:rPr>
              <a:t>. In addition, many</a:t>
            </a:r>
            <a:r>
              <a:rPr lang="en-AU" altLang="es-ES_tradnl" baseline="0" noProof="0" dirty="0" smtClean="0">
                <a:latin typeface="Times New Roman" charset="0"/>
              </a:rPr>
              <a:t> rivers, particularly in the South because of the gradient and fast flows, have considerable hydropower potential.</a:t>
            </a:r>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s-ES_tradnl" noProof="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s-ES_tradnl" noProof="0" dirty="0" smtClean="0">
                <a:latin typeface="Times New Roman" charset="0"/>
              </a:rPr>
              <a:t>In relation to the political</a:t>
            </a:r>
            <a:r>
              <a:rPr lang="en-AU" altLang="es-ES_tradnl" baseline="0" noProof="0" dirty="0" smtClean="0">
                <a:latin typeface="Times New Roman" charset="0"/>
              </a:rPr>
              <a:t> and social context. I</a:t>
            </a:r>
            <a:r>
              <a:rPr lang="en-AU" altLang="es-ES_tradnl" sz="1200" baseline="0" noProof="0" dirty="0" smtClean="0">
                <a:solidFill>
                  <a:srgbClr val="1268BD"/>
                </a:solidFill>
                <a:latin typeface="+mn-lt"/>
              </a:rPr>
              <a:t>n</a:t>
            </a:r>
            <a:r>
              <a:rPr lang="en-AU" altLang="es-CL" sz="1200" baseline="0" noProof="0" dirty="0" smtClean="0">
                <a:solidFill>
                  <a:srgbClr val="1268BD"/>
                </a:solidFill>
              </a:rPr>
              <a:t> the last few years major hydroelectric projects have been stopped or slowed down because of the ongoing campaigns by NGOs, communities and some politicians. Also, different movements have been organizing themselves to protect rivers. </a:t>
            </a:r>
            <a:r>
              <a:rPr lang="en-AU" altLang="es-CL" sz="1200" b="1" baseline="0" noProof="0" dirty="0" smtClean="0">
                <a:solidFill>
                  <a:srgbClr val="1268BD"/>
                </a:solidFill>
              </a:rPr>
              <a:t>Most recently, we established a Chilean Free-Flowing Rivers Network to organize research needs, communications, and political advocacy</a:t>
            </a:r>
            <a:r>
              <a:rPr lang="en-AU" altLang="es-CL" sz="1200" baseline="0" noProof="0" dirty="0" smtClean="0">
                <a:solidFill>
                  <a:srgbClr val="1268BD"/>
                </a:solidFill>
              </a:rPr>
              <a:t>. So, there is momentum in Chile to talk about free-flowing river protection.</a:t>
            </a:r>
            <a:endParaRPr lang="en-AU" altLang="es-CL" sz="1200" noProof="0" dirty="0" smtClean="0">
              <a:solidFill>
                <a:srgbClr val="1268BD"/>
              </a:solidFill>
            </a:endParaRPr>
          </a:p>
          <a:p>
            <a:endParaRPr lang="en-AU" altLang="es-ES_tradnl" noProof="0" dirty="0" smtClean="0">
              <a:latin typeface="Times New Roman" charset="0"/>
            </a:endParaRPr>
          </a:p>
          <a:p>
            <a:r>
              <a:rPr lang="en-AU" altLang="es-ES_tradnl" noProof="0" dirty="0" smtClean="0">
                <a:latin typeface="Times New Roman" charset="0"/>
              </a:rPr>
              <a:t>As I</a:t>
            </a:r>
            <a:r>
              <a:rPr lang="en-AU" altLang="es-ES_tradnl" baseline="0" noProof="0" dirty="0" smtClean="0">
                <a:latin typeface="Times New Roman" charset="0"/>
              </a:rPr>
              <a:t> already said Chile does not have a river protection framework, but we do have a Protected Area System that covers around 19% of the land area. So the first question to address river protection for me, was if this system could provide a useful framework to protect rivers in their natural conditions.</a:t>
            </a:r>
          </a:p>
          <a:p>
            <a:endParaRPr lang="en-AU" altLang="es-ES_tradnl" baseline="0" noProof="0" dirty="0" smtClean="0">
              <a:latin typeface="Times New Roman" charset="0"/>
            </a:endParaRPr>
          </a:p>
          <a:p>
            <a:r>
              <a:rPr lang="en-AU" altLang="es-ES_tradnl" baseline="0" noProof="0" dirty="0" smtClean="0">
                <a:latin typeface="Times New Roman" charset="0"/>
              </a:rPr>
              <a:t>There are two elements that needs to be considered to answer this question.</a:t>
            </a:r>
            <a:endParaRPr lang="en-AU" altLang="es-ES_tradnl" noProof="0" dirty="0" smtClean="0">
              <a:latin typeface="Times New Roman" charset="0"/>
            </a:endParaRPr>
          </a:p>
          <a:p>
            <a:endParaRPr lang="en-AU" altLang="es-CL" noProof="0" dirty="0" smtClean="0">
              <a:latin typeface="Times New Roman" charset="0"/>
            </a:endParaRPr>
          </a:p>
          <a:p>
            <a:pPr marL="228600" indent="-228600">
              <a:buAutoNum type="arabicParenR"/>
            </a:pPr>
            <a:r>
              <a:rPr lang="en-AU" altLang="es-ES_tradnl" noProof="0" dirty="0" smtClean="0">
                <a:latin typeface="Times New Roman" charset="0"/>
              </a:rPr>
              <a:t>In July 2016, the Organisation for Economic Co-operation and Development (OECD) released the</a:t>
            </a:r>
            <a:r>
              <a:rPr lang="en-AU" altLang="es-ES_tradnl" baseline="0" noProof="0" dirty="0" smtClean="0">
                <a:latin typeface="Times New Roman" charset="0"/>
              </a:rPr>
              <a:t> </a:t>
            </a:r>
            <a:r>
              <a:rPr lang="en-AU" altLang="es-ES_tradnl" noProof="0" dirty="0" smtClean="0">
                <a:latin typeface="Times New Roman" charset="0"/>
              </a:rPr>
              <a:t>Environmental Performance Review Chile.  The report recognized that many regions of the country are significant for global biodiversity, including freshwater</a:t>
            </a:r>
            <a:r>
              <a:rPr lang="en-AU" altLang="es-ES_tradnl" baseline="0" noProof="0" dirty="0" smtClean="0">
                <a:latin typeface="Times New Roman" charset="0"/>
              </a:rPr>
              <a:t> ecosystems</a:t>
            </a:r>
            <a:r>
              <a:rPr lang="en-AU" altLang="es-ES_tradnl" noProof="0" dirty="0" smtClean="0">
                <a:latin typeface="Times New Roman" charset="0"/>
              </a:rPr>
              <a:t>. </a:t>
            </a:r>
          </a:p>
          <a:p>
            <a:pPr marL="228600" indent="-228600">
              <a:buAutoNum type="arabicParenR"/>
            </a:pPr>
            <a:endParaRPr lang="en-AU" altLang="es-ES_tradnl" noProof="0" dirty="0" smtClean="0">
              <a:latin typeface="Times New Roman" charset="0"/>
            </a:endParaRPr>
          </a:p>
          <a:p>
            <a:pPr marL="0" indent="0">
              <a:buNone/>
            </a:pPr>
            <a:r>
              <a:rPr lang="en-AU" altLang="es-ES_tradnl" noProof="0" dirty="0" smtClean="0">
                <a:latin typeface="Times New Roman" charset="0"/>
              </a:rPr>
              <a:t>However, because natural resources are a pillar of Chile’s economy, the pressures on ecosystems remain intense. It also establishes that, there is</a:t>
            </a:r>
            <a:r>
              <a:rPr lang="en-AU" altLang="es-ES_tradnl" baseline="0" noProof="0" dirty="0" smtClean="0">
                <a:latin typeface="Times New Roman" charset="0"/>
              </a:rPr>
              <a:t> deficient </a:t>
            </a:r>
            <a:r>
              <a:rPr lang="en-AU" altLang="es-ES_tradnl" noProof="0" dirty="0" smtClean="0">
                <a:latin typeface="Times New Roman" charset="0"/>
              </a:rPr>
              <a:t>management and lack of sufficient financial and human resources support. And, despite current efforts it is likely that Chile will not have operational management and administration for all protected areas until 2050. So this does not seem to be a good scenario to approach</a:t>
            </a:r>
            <a:r>
              <a:rPr lang="en-AU" altLang="es-ES_tradnl" baseline="0" noProof="0" dirty="0" smtClean="0">
                <a:latin typeface="Times New Roman" charset="0"/>
              </a:rPr>
              <a:t> river protection unless some changes occur soon.</a:t>
            </a:r>
            <a:endParaRPr lang="en-AU" altLang="es-ES_tradnl" noProof="0" dirty="0" smtClean="0">
              <a:latin typeface="Times New Roman" charset="0"/>
            </a:endParaRPr>
          </a:p>
          <a:p>
            <a:r>
              <a:rPr lang="en-AU" altLang="es-ES_tradnl" noProof="0" dirty="0" smtClean="0">
                <a:latin typeface="Times New Roman" charset="0"/>
              </a:rPr>
              <a:t> </a:t>
            </a:r>
          </a:p>
          <a:p>
            <a:r>
              <a:rPr lang="en-AU" altLang="es-ES_tradnl" noProof="0" dirty="0" smtClean="0">
                <a:latin typeface="Times New Roman" charset="0"/>
              </a:rPr>
              <a:t>2) Is</a:t>
            </a:r>
            <a:r>
              <a:rPr lang="en-AU" altLang="es-ES_tradnl" baseline="0" noProof="0" dirty="0" smtClean="0">
                <a:latin typeface="Times New Roman" charset="0"/>
              </a:rPr>
              <a:t> the debate about how PA could be successful to achieve protection of free-flowing rivers? PA has been mainly focused on terrestrial and more recently marine protection, but freshwater ecosystems need a different approach to achieve a good outcome. In addition, free-flowing rivers are only a particular type of rivers, where most productive activities are forbidden. So that discussion is also something to take into account.</a:t>
            </a:r>
            <a:endParaRPr lang="en-AU" altLang="es-ES_tradnl" noProof="0" dirty="0" smtClean="0">
              <a:latin typeface="Times New Roman" charset="0"/>
            </a:endParaRPr>
          </a:p>
          <a:p>
            <a:endParaRPr lang="en-AU" altLang="es-CL" noProof="0" dirty="0" smtClean="0">
              <a:latin typeface="Times New Roman" charset="0"/>
            </a:endParaRPr>
          </a:p>
          <a:p>
            <a:endParaRPr lang="en-AU" altLang="es-CL" noProof="0" dirty="0" smtClean="0">
              <a:latin typeface="Times New Roman" charset="0"/>
            </a:endParaRPr>
          </a:p>
          <a:p>
            <a:endParaRPr lang="en-AU" altLang="es-CL" noProof="0" dirty="0" smtClean="0">
              <a:latin typeface="Times New Roman" charset="0"/>
            </a:endParaRPr>
          </a:p>
          <a:p>
            <a:endParaRPr lang="en-AU" noProof="0" dirty="0"/>
          </a:p>
        </p:txBody>
      </p:sp>
      <p:sp>
        <p:nvSpPr>
          <p:cNvPr id="4" name="Marcador de número de diapositiva 3"/>
          <p:cNvSpPr>
            <a:spLocks noGrp="1"/>
          </p:cNvSpPr>
          <p:nvPr>
            <p:ph type="sldNum" sz="quarter" idx="10"/>
          </p:nvPr>
        </p:nvSpPr>
        <p:spPr/>
        <p:txBody>
          <a:bodyPr/>
          <a:lstStyle/>
          <a:p>
            <a:fld id="{6A7E4293-CBA7-904C-9400-BD3C9FF84C5E}" type="slidenum">
              <a:rPr lang="es-ES_tradnl" smtClean="0"/>
              <a:t>9</a:t>
            </a:fld>
            <a:endParaRPr lang="es-ES_tradnl"/>
          </a:p>
        </p:txBody>
      </p:sp>
    </p:spTree>
    <p:extLst>
      <p:ext uri="{BB962C8B-B14F-4D97-AF65-F5344CB8AC3E}">
        <p14:creationId xmlns:p14="http://schemas.microsoft.com/office/powerpoint/2010/main" val="116095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17/9/17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17/9/17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17/9/17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‹Nr.›</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17/9/17</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‹Nr.›</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1213556" y="942975"/>
            <a:ext cx="6335888" cy="954107"/>
          </a:xfrm>
          <a:prstGeom prst="rect">
            <a:avLst/>
          </a:prstGeom>
        </p:spPr>
        <p:txBody>
          <a:bodyPr wrap="square">
            <a:spAutoFit/>
          </a:bodyPr>
          <a:lstStyle/>
          <a:p>
            <a:pPr algn="just">
              <a:defRPr/>
            </a:pPr>
            <a:r>
              <a:rPr lang="en-AU" altLang="es-CL" sz="2800" b="1" dirty="0">
                <a:solidFill>
                  <a:srgbClr val="1268BD"/>
                </a:solidFill>
              </a:rPr>
              <a:t>Legal framework and policy tools to protect free-flowing </a:t>
            </a:r>
            <a:r>
              <a:rPr lang="en-AU" altLang="es-CL" sz="2800" b="1" dirty="0" smtClean="0">
                <a:solidFill>
                  <a:srgbClr val="1268BD"/>
                </a:solidFill>
              </a:rPr>
              <a:t>rivers in Chile</a:t>
            </a:r>
            <a:endParaRPr lang="en-AU" altLang="es-CL" sz="2800" b="1" dirty="0">
              <a:solidFill>
                <a:srgbClr val="1268BD"/>
              </a:solidFill>
            </a:endParaRPr>
          </a:p>
        </p:txBody>
      </p:sp>
      <p:sp>
        <p:nvSpPr>
          <p:cNvPr id="3" name="Rectángulo 2"/>
          <p:cNvSpPr/>
          <p:nvPr/>
        </p:nvSpPr>
        <p:spPr>
          <a:xfrm>
            <a:off x="500062" y="3164261"/>
            <a:ext cx="4572000" cy="1200329"/>
          </a:xfrm>
          <a:prstGeom prst="rect">
            <a:avLst/>
          </a:prstGeom>
        </p:spPr>
        <p:txBody>
          <a:bodyPr>
            <a:spAutoFit/>
          </a:bodyPr>
          <a:lstStyle/>
          <a:p>
            <a:pPr>
              <a:buClr>
                <a:srgbClr val="000000"/>
              </a:buClr>
              <a:buSzPct val="100000"/>
              <a:defRPr/>
            </a:pPr>
            <a:r>
              <a:rPr lang="en-AU" altLang="es-CL" b="1" dirty="0" err="1">
                <a:solidFill>
                  <a:srgbClr val="1268BD"/>
                </a:solidFill>
              </a:rPr>
              <a:t>Pía</a:t>
            </a:r>
            <a:r>
              <a:rPr lang="en-AU" altLang="es-CL" b="1" dirty="0">
                <a:solidFill>
                  <a:srgbClr val="1268BD"/>
                </a:solidFill>
              </a:rPr>
              <a:t> Weber Salazar</a:t>
            </a:r>
          </a:p>
          <a:p>
            <a:pPr>
              <a:buClr>
                <a:srgbClr val="000000"/>
              </a:buClr>
              <a:buSzPct val="100000"/>
              <a:defRPr/>
            </a:pPr>
            <a:r>
              <a:rPr lang="en-AU" altLang="es-CL" b="1" dirty="0">
                <a:solidFill>
                  <a:srgbClr val="1268BD"/>
                </a:solidFill>
              </a:rPr>
              <a:t>Chilean Lawyer</a:t>
            </a:r>
          </a:p>
          <a:p>
            <a:pPr>
              <a:buClr>
                <a:srgbClr val="000000"/>
              </a:buClr>
              <a:buSzPct val="100000"/>
              <a:defRPr/>
            </a:pPr>
            <a:r>
              <a:rPr lang="en-AU" altLang="es-CL" b="1" dirty="0">
                <a:solidFill>
                  <a:srgbClr val="1268BD"/>
                </a:solidFill>
              </a:rPr>
              <a:t>LLM Candidate</a:t>
            </a:r>
          </a:p>
          <a:p>
            <a:pPr>
              <a:buClr>
                <a:srgbClr val="000000"/>
              </a:buClr>
              <a:buSzPct val="100000"/>
              <a:defRPr/>
            </a:pPr>
            <a:r>
              <a:rPr lang="en-AU" altLang="es-CL" b="1" dirty="0">
                <a:solidFill>
                  <a:srgbClr val="1268BD"/>
                </a:solidFill>
              </a:rPr>
              <a:t>University of Melbourne</a:t>
            </a:r>
          </a:p>
        </p:txBody>
      </p:sp>
      <p:grpSp>
        <p:nvGrpSpPr>
          <p:cNvPr id="15" name="Agrupar 14"/>
          <p:cNvGrpSpPr/>
          <p:nvPr/>
        </p:nvGrpSpPr>
        <p:grpSpPr>
          <a:xfrm>
            <a:off x="3197798" y="2057401"/>
            <a:ext cx="5160390" cy="2036350"/>
            <a:chOff x="2721062" y="3987960"/>
            <a:chExt cx="4097287" cy="1934033"/>
          </a:xfrm>
        </p:grpSpPr>
        <p:pic>
          <p:nvPicPr>
            <p:cNvPr id="17" name="Picture 4" descr="Resultado de imagen para huilo huilo">
              <a:extLst>
                <a:ext uri="{FF2B5EF4-FFF2-40B4-BE49-F238E27FC236}">
                  <a16:creationId xmlns:a16="http://schemas.microsoft.com/office/drawing/2014/main" xmlns="" id="{A2BBA1DD-523B-4AF4-95EC-E57E16982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062" y="3987960"/>
              <a:ext cx="4097287" cy="188344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uadroTexto 17">
              <a:extLst>
                <a:ext uri="{FF2B5EF4-FFF2-40B4-BE49-F238E27FC236}">
                  <a16:creationId xmlns:a16="http://schemas.microsoft.com/office/drawing/2014/main" xmlns="" id="{29BE43AB-BFDC-4EA9-88FE-B0B41E4378E8}"/>
                </a:ext>
              </a:extLst>
            </p:cNvPr>
            <p:cNvSpPr txBox="1"/>
            <p:nvPr/>
          </p:nvSpPr>
          <p:spPr>
            <a:xfrm>
              <a:off x="2862470" y="5552661"/>
              <a:ext cx="3843130" cy="369332"/>
            </a:xfrm>
            <a:prstGeom prst="rect">
              <a:avLst/>
            </a:prstGeom>
            <a:noFill/>
          </p:spPr>
          <p:txBody>
            <a:bodyPr wrap="square" rtlCol="0">
              <a:spAutoFit/>
            </a:bodyPr>
            <a:lstStyle/>
            <a:p>
              <a:r>
                <a:rPr lang="en-AU" b="1" dirty="0" err="1">
                  <a:solidFill>
                    <a:srgbClr val="FFFF00"/>
                  </a:solidFill>
                </a:rPr>
                <a:t>Huilo</a:t>
              </a:r>
              <a:r>
                <a:rPr lang="en-AU" b="1" dirty="0">
                  <a:solidFill>
                    <a:srgbClr val="FFFF00"/>
                  </a:solidFill>
                </a:rPr>
                <a:t> </a:t>
              </a:r>
              <a:r>
                <a:rPr lang="en-AU" b="1" dirty="0" err="1">
                  <a:solidFill>
                    <a:srgbClr val="FFFF00"/>
                  </a:solidFill>
                </a:rPr>
                <a:t>Huilo</a:t>
              </a:r>
              <a:r>
                <a:rPr lang="en-AU" b="1" dirty="0">
                  <a:solidFill>
                    <a:srgbClr val="FFFF00"/>
                  </a:solidFill>
                </a:rPr>
                <a:t>, XIV Region, Chile.</a:t>
              </a:r>
            </a:p>
          </p:txBody>
        </p:sp>
      </p:gr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254564" y="960716"/>
            <a:ext cx="8702110" cy="523220"/>
          </a:xfrm>
          <a:prstGeom prst="rect">
            <a:avLst/>
          </a:prstGeom>
        </p:spPr>
        <p:txBody>
          <a:bodyPr wrap="square">
            <a:spAutoFit/>
          </a:bodyPr>
          <a:lstStyle/>
          <a:p>
            <a:pPr algn="ctr">
              <a:defRPr/>
            </a:pPr>
            <a:r>
              <a:rPr lang="en-AU" altLang="es-CL" sz="2800" b="1" dirty="0" smtClean="0">
                <a:solidFill>
                  <a:srgbClr val="1268BD"/>
                </a:solidFill>
              </a:rPr>
              <a:t>Protected Area Systems for free-flowing rivers</a:t>
            </a:r>
            <a:endParaRPr lang="en-AU" altLang="es-CL" sz="2800" b="1" dirty="0">
              <a:solidFill>
                <a:srgbClr val="1268BD"/>
              </a:solidFill>
            </a:endParaRPr>
          </a:p>
        </p:txBody>
      </p:sp>
      <p:grpSp>
        <p:nvGrpSpPr>
          <p:cNvPr id="28" name="Agrupar 27"/>
          <p:cNvGrpSpPr/>
          <p:nvPr/>
        </p:nvGrpSpPr>
        <p:grpSpPr>
          <a:xfrm>
            <a:off x="4229327" y="2267406"/>
            <a:ext cx="4556125" cy="2097087"/>
            <a:chOff x="2293938" y="3922713"/>
            <a:chExt cx="4556125" cy="2097087"/>
          </a:xfrm>
        </p:grpSpPr>
        <p:pic>
          <p:nvPicPr>
            <p:cNvPr id="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3922713"/>
              <a:ext cx="4556125" cy="20970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 name="Rectangle 10"/>
            <p:cNvSpPr>
              <a:spLocks noChangeArrowheads="1"/>
            </p:cNvSpPr>
            <p:nvPr/>
          </p:nvSpPr>
          <p:spPr bwMode="auto">
            <a:xfrm>
              <a:off x="3217863" y="5664200"/>
              <a:ext cx="3632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spAutoFit/>
            </a:bodyPr>
            <a:lstStyle>
              <a:lvl1pPr>
                <a:lnSpc>
                  <a:spcPct val="93000"/>
                </a:lnSpc>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1pPr>
              <a:lvl2pPr>
                <a:lnSpc>
                  <a:spcPct val="93000"/>
                </a:lnSpc>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2pPr>
              <a:lvl3pPr>
                <a:lnSpc>
                  <a:spcPct val="93000"/>
                </a:lnSpc>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3pPr>
              <a:lvl4pPr>
                <a:lnSpc>
                  <a:spcPct val="93000"/>
                </a:lnSpc>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4pPr>
              <a:lvl5pPr>
                <a:lnSpc>
                  <a:spcPct val="93000"/>
                </a:lnSpc>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chemeClr val="tx1"/>
                  </a:solidFill>
                  <a:latin typeface="Arial" charset="0"/>
                  <a:ea typeface="Microsoft YaHei" charset="0"/>
                </a:defRPr>
              </a:lvl9pPr>
            </a:lstStyle>
            <a:p>
              <a:pPr eaLnBrk="1" hangingPunct="1">
                <a:lnSpc>
                  <a:spcPct val="100000"/>
                </a:lnSpc>
                <a:defRPr/>
              </a:pPr>
              <a:r>
                <a:rPr lang="en-AU" altLang="es-CL" sz="1600" b="1" smtClean="0">
                  <a:solidFill>
                    <a:srgbClr val="FFFF00"/>
                  </a:solidFill>
                </a:rPr>
                <a:t>Watershed of the Puelo River, Chile</a:t>
              </a:r>
            </a:p>
          </p:txBody>
        </p:sp>
      </p:grpSp>
      <p:sp>
        <p:nvSpPr>
          <p:cNvPr id="3" name="CuadroTexto 2"/>
          <p:cNvSpPr txBox="1"/>
          <p:nvPr/>
        </p:nvSpPr>
        <p:spPr>
          <a:xfrm>
            <a:off x="240276" y="1607789"/>
            <a:ext cx="3703074" cy="3416320"/>
          </a:xfrm>
          <a:prstGeom prst="rect">
            <a:avLst/>
          </a:prstGeom>
          <a:noFill/>
        </p:spPr>
        <p:txBody>
          <a:bodyPr wrap="square" rtlCol="0">
            <a:spAutoFit/>
          </a:bodyPr>
          <a:lstStyle/>
          <a:p>
            <a:pPr algn="just">
              <a:defRPr/>
            </a:pPr>
            <a:r>
              <a:rPr lang="en-AU" altLang="es-CL" sz="2700" dirty="0">
                <a:solidFill>
                  <a:srgbClr val="1268BD"/>
                </a:solidFill>
              </a:rPr>
              <a:t>W</a:t>
            </a:r>
            <a:r>
              <a:rPr lang="en-AU" altLang="es-CL" sz="2700" dirty="0" smtClean="0">
                <a:solidFill>
                  <a:srgbClr val="1268BD"/>
                </a:solidFill>
              </a:rPr>
              <a:t>ould require:</a:t>
            </a:r>
            <a:endParaRPr lang="en-AU" altLang="es-CL" sz="2700" dirty="0">
              <a:solidFill>
                <a:srgbClr val="1268BD"/>
              </a:solidFill>
            </a:endParaRPr>
          </a:p>
          <a:p>
            <a:pPr algn="just">
              <a:defRPr/>
            </a:pPr>
            <a:endParaRPr lang="en-AU" altLang="es-CL" sz="2700" u="sng" dirty="0">
              <a:solidFill>
                <a:srgbClr val="1268BD"/>
              </a:solidFill>
            </a:endParaRPr>
          </a:p>
          <a:p>
            <a:pPr marL="457200" indent="-457200" algn="just">
              <a:buFont typeface="Arial" charset="0"/>
              <a:buChar char="•"/>
              <a:defRPr/>
            </a:pPr>
            <a:r>
              <a:rPr lang="en-AU" altLang="es-CL" sz="2700" dirty="0">
                <a:solidFill>
                  <a:srgbClr val="1268BD"/>
                </a:solidFill>
              </a:rPr>
              <a:t>New Biodiversity and Protected Areas </a:t>
            </a:r>
            <a:r>
              <a:rPr lang="en-AU" altLang="es-CL" sz="2700" dirty="0" smtClean="0">
                <a:solidFill>
                  <a:srgbClr val="1268BD"/>
                </a:solidFill>
              </a:rPr>
              <a:t>System</a:t>
            </a:r>
            <a:endParaRPr lang="en-AU" altLang="es-CL" sz="2700" dirty="0">
              <a:solidFill>
                <a:srgbClr val="1268BD"/>
              </a:solidFill>
            </a:endParaRPr>
          </a:p>
          <a:p>
            <a:pPr marL="457200" indent="-457200" algn="just">
              <a:buFont typeface="Arial" charset="0"/>
              <a:buChar char="•"/>
              <a:defRPr/>
            </a:pPr>
            <a:r>
              <a:rPr lang="en-AU" altLang="es-CL" sz="2700" dirty="0">
                <a:solidFill>
                  <a:srgbClr val="1268BD"/>
                </a:solidFill>
              </a:rPr>
              <a:t>Modern approach, based on rivers' hydrological </a:t>
            </a:r>
            <a:r>
              <a:rPr lang="en-AU" altLang="es-CL" sz="2700" dirty="0" smtClean="0">
                <a:solidFill>
                  <a:srgbClr val="1268BD"/>
                </a:solidFill>
              </a:rPr>
              <a:t>basin</a:t>
            </a:r>
            <a:r>
              <a:rPr lang="en-AU" altLang="es-CL" sz="2700" dirty="0">
                <a:solidFill>
                  <a:srgbClr val="212187"/>
                </a:solidFill>
              </a:rPr>
              <a:t>s</a:t>
            </a:r>
          </a:p>
        </p:txBody>
      </p:sp>
    </p:spTree>
    <p:extLst>
      <p:ext uri="{BB962C8B-B14F-4D97-AF65-F5344CB8AC3E}">
        <p14:creationId xmlns:p14="http://schemas.microsoft.com/office/powerpoint/2010/main" val="117861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299015" y="942975"/>
            <a:ext cx="8702110" cy="4154984"/>
          </a:xfrm>
          <a:prstGeom prst="rect">
            <a:avLst/>
          </a:prstGeom>
        </p:spPr>
        <p:txBody>
          <a:bodyPr wrap="square">
            <a:spAutoFit/>
          </a:bodyPr>
          <a:lstStyle/>
          <a:p>
            <a:pPr algn="just">
              <a:defRPr/>
            </a:pPr>
            <a:r>
              <a:rPr lang="en-AU" altLang="es-CL" sz="2700" b="1" dirty="0" smtClean="0">
                <a:solidFill>
                  <a:srgbClr val="1268BD"/>
                </a:solidFill>
              </a:rPr>
              <a:t>B</a:t>
            </a:r>
            <a:r>
              <a:rPr lang="en-AU" altLang="es-CL" sz="2700" b="1" dirty="0">
                <a:solidFill>
                  <a:srgbClr val="1268BD"/>
                </a:solidFill>
              </a:rPr>
              <a:t>. Is a specific regulation for protecting free-flowing rivers a better option for Chile?</a:t>
            </a:r>
          </a:p>
          <a:p>
            <a:pPr algn="just">
              <a:defRPr/>
            </a:pPr>
            <a:endParaRPr lang="en-AU" altLang="es-CL" sz="1000" dirty="0">
              <a:solidFill>
                <a:srgbClr val="1268BD"/>
              </a:solidFill>
            </a:endParaRPr>
          </a:p>
          <a:p>
            <a:pPr marL="457200" indent="-457200" algn="just">
              <a:buClr>
                <a:srgbClr val="1F4E79"/>
              </a:buClr>
              <a:buSzPct val="45000"/>
              <a:buFont typeface="Arial" charset="0"/>
              <a:buChar char="•"/>
              <a:defRPr/>
            </a:pPr>
            <a:r>
              <a:rPr lang="en-AU" altLang="es-CL" sz="2500" dirty="0" smtClean="0">
                <a:solidFill>
                  <a:srgbClr val="1268BD"/>
                </a:solidFill>
              </a:rPr>
              <a:t>Improve knowledge </a:t>
            </a:r>
            <a:r>
              <a:rPr lang="en-AU" altLang="es-CL" sz="2500" dirty="0">
                <a:solidFill>
                  <a:srgbClr val="1268BD"/>
                </a:solidFill>
              </a:rPr>
              <a:t>about the state of rivers and their particular </a:t>
            </a:r>
            <a:r>
              <a:rPr lang="en-AU" altLang="es-CL" sz="2500" dirty="0" smtClean="0">
                <a:solidFill>
                  <a:srgbClr val="1268BD"/>
                </a:solidFill>
              </a:rPr>
              <a:t>characteristics. </a:t>
            </a:r>
            <a:endParaRPr lang="en-AU" altLang="es-CL" sz="2500" dirty="0">
              <a:solidFill>
                <a:srgbClr val="1268BD"/>
              </a:solidFill>
            </a:endParaRPr>
          </a:p>
          <a:p>
            <a:pPr marL="457200" indent="-457200" algn="just">
              <a:buClr>
                <a:srgbClr val="1F4E79"/>
              </a:buClr>
              <a:buSzPct val="45000"/>
              <a:buFont typeface="Arial" charset="0"/>
              <a:buChar char="•"/>
              <a:defRPr/>
            </a:pPr>
            <a:r>
              <a:rPr lang="en-AU" altLang="es-CL" sz="2500" dirty="0" smtClean="0">
                <a:solidFill>
                  <a:srgbClr val="1268BD"/>
                </a:solidFill>
              </a:rPr>
              <a:t>Unique category of rivers </a:t>
            </a:r>
            <a:r>
              <a:rPr lang="en-AU" altLang="es-CL" sz="2500" dirty="0" smtClean="0">
                <a:solidFill>
                  <a:srgbClr val="1268BD"/>
                </a:solidFill>
              </a:rPr>
              <a:t>protected. </a:t>
            </a:r>
            <a:endParaRPr lang="en-AU" altLang="es-CL" sz="2500" dirty="0">
              <a:solidFill>
                <a:srgbClr val="1268BD"/>
              </a:solidFill>
            </a:endParaRPr>
          </a:p>
          <a:p>
            <a:pPr marL="457200" indent="-457200" algn="just">
              <a:buClr>
                <a:srgbClr val="1F4E79"/>
              </a:buClr>
              <a:buSzPct val="45000"/>
              <a:buFont typeface="Arial" charset="0"/>
              <a:buChar char="•"/>
              <a:defRPr/>
            </a:pPr>
            <a:r>
              <a:rPr lang="en-AU" altLang="es-CL" sz="2500" dirty="0" smtClean="0">
                <a:solidFill>
                  <a:srgbClr val="1268BD"/>
                </a:solidFill>
              </a:rPr>
              <a:t>Nomination (community involvement), </a:t>
            </a:r>
            <a:r>
              <a:rPr lang="en-AU" altLang="es-CL" sz="2500" dirty="0" smtClean="0">
                <a:solidFill>
                  <a:srgbClr val="1268BD"/>
                </a:solidFill>
              </a:rPr>
              <a:t>public </a:t>
            </a:r>
            <a:r>
              <a:rPr lang="en-AU" altLang="es-CL" sz="2500" dirty="0" smtClean="0">
                <a:solidFill>
                  <a:srgbClr val="1268BD"/>
                </a:solidFill>
              </a:rPr>
              <a:t>participation, </a:t>
            </a:r>
            <a:r>
              <a:rPr lang="en-AU" altLang="es-CL" sz="2500" dirty="0" smtClean="0">
                <a:solidFill>
                  <a:srgbClr val="1268BD"/>
                </a:solidFill>
              </a:rPr>
              <a:t>guidelines. </a:t>
            </a:r>
            <a:endParaRPr lang="en-AU" altLang="es-CL" sz="2500" dirty="0" smtClean="0">
              <a:solidFill>
                <a:srgbClr val="1268BD"/>
              </a:solidFill>
            </a:endParaRPr>
          </a:p>
          <a:p>
            <a:pPr marL="457200" indent="-457200" algn="just">
              <a:buClr>
                <a:srgbClr val="1F4E79"/>
              </a:buClr>
              <a:buSzPct val="45000"/>
              <a:buFont typeface="Arial" charset="0"/>
              <a:buChar char="•"/>
              <a:defRPr/>
            </a:pPr>
            <a:r>
              <a:rPr lang="en-AU" altLang="es-CL" sz="2500" dirty="0" smtClean="0">
                <a:solidFill>
                  <a:srgbClr val="1268BD"/>
                </a:solidFill>
              </a:rPr>
              <a:t>Process for adding more rivers into the system</a:t>
            </a:r>
          </a:p>
          <a:p>
            <a:pPr marL="457200" indent="-457200" algn="just">
              <a:buClr>
                <a:srgbClr val="1F4E79"/>
              </a:buClr>
              <a:buSzPct val="45000"/>
              <a:buFont typeface="Arial" charset="0"/>
              <a:buChar char="•"/>
              <a:defRPr/>
            </a:pPr>
            <a:r>
              <a:rPr lang="en-AU" altLang="es-CL" sz="2500" dirty="0" smtClean="0">
                <a:solidFill>
                  <a:srgbClr val="1268BD"/>
                </a:solidFill>
              </a:rPr>
              <a:t>Management of the rivers.</a:t>
            </a:r>
            <a:endParaRPr lang="en-AU" altLang="es-CL" sz="2500" dirty="0">
              <a:solidFill>
                <a:srgbClr val="1268BD"/>
              </a:solidFill>
            </a:endParaRPr>
          </a:p>
          <a:p>
            <a:pPr marL="457200" indent="-457200" algn="just">
              <a:buClr>
                <a:srgbClr val="1F4E79"/>
              </a:buClr>
              <a:buSzPct val="45000"/>
              <a:buFont typeface="Arial" charset="0"/>
              <a:buChar char="•"/>
              <a:defRPr/>
            </a:pPr>
            <a:r>
              <a:rPr lang="en-AU" altLang="es-CL" sz="2500" dirty="0">
                <a:solidFill>
                  <a:srgbClr val="1268BD"/>
                </a:solidFill>
              </a:rPr>
              <a:t>Compliance and </a:t>
            </a:r>
            <a:r>
              <a:rPr lang="en-AU" altLang="es-CL" sz="2500" dirty="0" smtClean="0">
                <a:solidFill>
                  <a:srgbClr val="1268BD"/>
                </a:solidFill>
              </a:rPr>
              <a:t>enforcement mechanisms.</a:t>
            </a:r>
            <a:endParaRPr lang="en-AU" altLang="es-CL" sz="2500" dirty="0">
              <a:solidFill>
                <a:srgbClr val="1268BD"/>
              </a:solidFill>
            </a:endParaRPr>
          </a:p>
        </p:txBody>
      </p:sp>
    </p:spTree>
    <p:extLst>
      <p:ext uri="{BB962C8B-B14F-4D97-AF65-F5344CB8AC3E}">
        <p14:creationId xmlns:p14="http://schemas.microsoft.com/office/powerpoint/2010/main" val="132029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299015" y="942975"/>
            <a:ext cx="8702110" cy="1661993"/>
          </a:xfrm>
          <a:prstGeom prst="rect">
            <a:avLst/>
          </a:prstGeom>
        </p:spPr>
        <p:txBody>
          <a:bodyPr wrap="square">
            <a:spAutoFit/>
          </a:bodyPr>
          <a:lstStyle/>
          <a:p>
            <a:pPr algn="ctr">
              <a:defRPr/>
            </a:pPr>
            <a:r>
              <a:rPr lang="en-AU" altLang="es-CL" sz="3600" b="1" dirty="0" smtClean="0">
                <a:solidFill>
                  <a:srgbClr val="212187"/>
                </a:solidFill>
              </a:rPr>
              <a:t>THANK YOU!</a:t>
            </a:r>
            <a:endParaRPr lang="en-AU" altLang="es-CL" sz="3600" b="1" dirty="0">
              <a:solidFill>
                <a:srgbClr val="212187"/>
              </a:solidFill>
            </a:endParaRPr>
          </a:p>
          <a:p>
            <a:pPr algn="ctr">
              <a:defRPr/>
            </a:pPr>
            <a:endParaRPr lang="en-AU" altLang="es-CL" sz="3600" dirty="0">
              <a:solidFill>
                <a:srgbClr val="212187"/>
              </a:solidFill>
            </a:endParaRPr>
          </a:p>
          <a:p>
            <a:pPr algn="ctr">
              <a:defRPr/>
            </a:pPr>
            <a:r>
              <a:rPr lang="en-AU" altLang="es-CL" sz="2800" dirty="0">
                <a:solidFill>
                  <a:srgbClr val="212187"/>
                </a:solidFill>
              </a:rPr>
              <a:t>e-mail: </a:t>
            </a:r>
            <a:r>
              <a:rPr lang="en-AU" altLang="es-CL" sz="2800" dirty="0" err="1">
                <a:solidFill>
                  <a:srgbClr val="212187"/>
                </a:solidFill>
              </a:rPr>
              <a:t>weberp@</a:t>
            </a:r>
            <a:r>
              <a:rPr lang="en-AU" altLang="es-CL" sz="2800" dirty="0" err="1" smtClean="0">
                <a:solidFill>
                  <a:srgbClr val="212187"/>
                </a:solidFill>
              </a:rPr>
              <a:t>student.unimelb.edu.au</a:t>
            </a:r>
            <a:endParaRPr lang="en-AU" altLang="es-CL" sz="2800" dirty="0">
              <a:solidFill>
                <a:srgbClr val="212187"/>
              </a:solidFill>
            </a:endParaRPr>
          </a:p>
        </p:txBody>
      </p:sp>
    </p:spTree>
    <p:extLst>
      <p:ext uri="{BB962C8B-B14F-4D97-AF65-F5344CB8AC3E}">
        <p14:creationId xmlns:p14="http://schemas.microsoft.com/office/powerpoint/2010/main" val="76471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571500" y="942975"/>
            <a:ext cx="8572500" cy="3970318"/>
          </a:xfrm>
          <a:prstGeom prst="rect">
            <a:avLst/>
          </a:prstGeom>
        </p:spPr>
        <p:txBody>
          <a:bodyPr wrap="square">
            <a:spAutoFit/>
          </a:bodyPr>
          <a:lstStyle/>
          <a:p>
            <a:pPr algn="ctr">
              <a:buClr>
                <a:srgbClr val="000000"/>
              </a:buClr>
              <a:buSzPct val="100000"/>
              <a:defRPr/>
            </a:pPr>
            <a:r>
              <a:rPr lang="en-AU" altLang="es-CL" sz="2800" b="1" dirty="0" smtClean="0">
                <a:solidFill>
                  <a:srgbClr val="1268BD"/>
                </a:solidFill>
              </a:rPr>
              <a:t>Key Elements</a:t>
            </a:r>
          </a:p>
          <a:p>
            <a:pPr algn="just">
              <a:buClr>
                <a:srgbClr val="000000"/>
              </a:buClr>
              <a:buSzPct val="100000"/>
              <a:defRPr/>
            </a:pPr>
            <a:r>
              <a:rPr lang="en-AU" altLang="es-CL" sz="2800" dirty="0" smtClean="0">
                <a:solidFill>
                  <a:srgbClr val="1268BD"/>
                </a:solidFill>
              </a:rPr>
              <a:t>1) Definition </a:t>
            </a:r>
            <a:r>
              <a:rPr lang="en-AU" altLang="es-CL" sz="2800" dirty="0">
                <a:solidFill>
                  <a:srgbClr val="1268BD"/>
                </a:solidFill>
              </a:rPr>
              <a:t>and key </a:t>
            </a:r>
            <a:r>
              <a:rPr lang="en-AU" altLang="es-CL" sz="2800" dirty="0" smtClean="0">
                <a:solidFill>
                  <a:srgbClr val="1268BD"/>
                </a:solidFill>
              </a:rPr>
              <a:t>elements of free-flowing rivers</a:t>
            </a:r>
          </a:p>
          <a:p>
            <a:pPr algn="just">
              <a:buClr>
                <a:srgbClr val="1F4E79"/>
              </a:buClr>
              <a:buSzPct val="45000"/>
              <a:defRPr/>
            </a:pPr>
            <a:r>
              <a:rPr lang="en-AU" altLang="es-CL" sz="2800" dirty="0" smtClean="0">
                <a:solidFill>
                  <a:srgbClr val="1268BD"/>
                </a:solidFill>
              </a:rPr>
              <a:t>2) Legal frameworks to protect free-flowing rivers</a:t>
            </a: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 National Wild and Scenic River System, USA</a:t>
            </a: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 Wild </a:t>
            </a:r>
            <a:r>
              <a:rPr lang="en-AU" altLang="es-CL" sz="2800" dirty="0">
                <a:solidFill>
                  <a:srgbClr val="1268BD"/>
                </a:solidFill>
              </a:rPr>
              <a:t>Rivers Act, Queensland, </a:t>
            </a:r>
            <a:r>
              <a:rPr lang="en-AU" altLang="es-CL" sz="2800" dirty="0" smtClean="0">
                <a:solidFill>
                  <a:srgbClr val="1268BD"/>
                </a:solidFill>
              </a:rPr>
              <a:t>Australia</a:t>
            </a: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 Canadian </a:t>
            </a:r>
            <a:r>
              <a:rPr lang="en-AU" altLang="es-CL" sz="2800" dirty="0">
                <a:solidFill>
                  <a:srgbClr val="1268BD"/>
                </a:solidFill>
              </a:rPr>
              <a:t>Heritage River </a:t>
            </a:r>
            <a:r>
              <a:rPr lang="en-AU" altLang="es-CL" sz="2800" dirty="0" smtClean="0">
                <a:solidFill>
                  <a:srgbClr val="1268BD"/>
                </a:solidFill>
              </a:rPr>
              <a:t>System, Canada</a:t>
            </a: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3) Chile </a:t>
            </a:r>
            <a:r>
              <a:rPr lang="en-AU" altLang="es-CL" sz="2800" dirty="0">
                <a:solidFill>
                  <a:srgbClr val="1268BD"/>
                </a:solidFill>
              </a:rPr>
              <a:t>and free-flowing river </a:t>
            </a:r>
            <a:r>
              <a:rPr lang="en-AU" altLang="es-CL" sz="2800" dirty="0" smtClean="0">
                <a:solidFill>
                  <a:srgbClr val="1268BD"/>
                </a:solidFill>
              </a:rPr>
              <a:t>protection</a:t>
            </a:r>
            <a:endParaRPr lang="en-AU" altLang="es-CL" sz="2800" dirty="0">
              <a:solidFill>
                <a:srgbClr val="1268BD"/>
              </a:solidFill>
            </a:endParaRPr>
          </a:p>
          <a:p>
            <a:pPr algn="just">
              <a:defRPr/>
            </a:pPr>
            <a:r>
              <a:rPr lang="en-AU" altLang="es-CL" sz="2800" dirty="0">
                <a:solidFill>
                  <a:srgbClr val="1268BD"/>
                </a:solidFill>
              </a:rPr>
              <a:t>           - Protected </a:t>
            </a:r>
            <a:r>
              <a:rPr lang="en-AU" altLang="es-CL" sz="2800" dirty="0" smtClean="0">
                <a:solidFill>
                  <a:srgbClr val="1268BD"/>
                </a:solidFill>
              </a:rPr>
              <a:t>Areas System</a:t>
            </a:r>
            <a:endParaRPr lang="en-AU" altLang="es-CL" sz="2800" dirty="0">
              <a:solidFill>
                <a:srgbClr val="1268BD"/>
              </a:solidFill>
            </a:endParaRPr>
          </a:p>
          <a:p>
            <a:pPr algn="just">
              <a:defRPr/>
            </a:pPr>
            <a:r>
              <a:rPr lang="en-AU" altLang="es-CL" sz="2800" dirty="0">
                <a:solidFill>
                  <a:srgbClr val="1268BD"/>
                </a:solidFill>
              </a:rPr>
              <a:t> 	      </a:t>
            </a:r>
            <a:r>
              <a:rPr lang="en-AU" altLang="es-CL" sz="2800" dirty="0" smtClean="0">
                <a:solidFill>
                  <a:srgbClr val="1268BD"/>
                </a:solidFill>
              </a:rPr>
              <a:t>- Specific </a:t>
            </a:r>
            <a:r>
              <a:rPr lang="en-AU" altLang="es-CL" sz="2800" dirty="0">
                <a:solidFill>
                  <a:srgbClr val="1268BD"/>
                </a:solidFill>
              </a:rPr>
              <a:t>legislative </a:t>
            </a:r>
            <a:r>
              <a:rPr lang="en-AU" altLang="es-CL" sz="2800" dirty="0" smtClean="0">
                <a:solidFill>
                  <a:srgbClr val="1268BD"/>
                </a:solidFill>
              </a:rPr>
              <a:t>approach </a:t>
            </a:r>
            <a:endParaRPr lang="en-AU" altLang="es-CL" sz="2800" dirty="0">
              <a:solidFill>
                <a:srgbClr val="1268BD"/>
              </a:solidFill>
            </a:endParaRPr>
          </a:p>
        </p:txBody>
      </p:sp>
    </p:spTree>
    <p:extLst>
      <p:ext uri="{BB962C8B-B14F-4D97-AF65-F5344CB8AC3E}">
        <p14:creationId xmlns:p14="http://schemas.microsoft.com/office/powerpoint/2010/main" val="203162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492397" y="907399"/>
            <a:ext cx="8293056" cy="3847207"/>
          </a:xfrm>
          <a:prstGeom prst="rect">
            <a:avLst/>
          </a:prstGeom>
        </p:spPr>
        <p:txBody>
          <a:bodyPr wrap="square">
            <a:spAutoFit/>
          </a:bodyPr>
          <a:lstStyle/>
          <a:p>
            <a:pPr algn="ctr">
              <a:buClr>
                <a:srgbClr val="000000"/>
              </a:buClr>
              <a:buSzPct val="100000"/>
              <a:defRPr/>
            </a:pPr>
            <a:r>
              <a:rPr lang="en-AU" altLang="es-CL" sz="2600" b="1" dirty="0" smtClean="0">
                <a:solidFill>
                  <a:srgbClr val="1268BD"/>
                </a:solidFill>
              </a:rPr>
              <a:t>Free-Flowing Rivers</a:t>
            </a:r>
          </a:p>
          <a:p>
            <a:pPr algn="ctr">
              <a:buClr>
                <a:srgbClr val="000000"/>
              </a:buClr>
              <a:buSzPct val="100000"/>
              <a:defRPr/>
            </a:pPr>
            <a:endParaRPr lang="en-AU" altLang="es-CL" sz="1000" dirty="0">
              <a:solidFill>
                <a:srgbClr val="1268BD"/>
              </a:solidFill>
            </a:endParaRPr>
          </a:p>
          <a:p>
            <a:pPr algn="just">
              <a:buClr>
                <a:srgbClr val="000000"/>
              </a:buClr>
              <a:buSzPct val="100000"/>
              <a:defRPr/>
            </a:pPr>
            <a:r>
              <a:rPr lang="en-AU" altLang="es-CL" sz="2200" dirty="0" smtClean="0">
                <a:solidFill>
                  <a:srgbClr val="1268BD"/>
                </a:solidFill>
              </a:rPr>
              <a:t>WWF: </a:t>
            </a:r>
            <a:r>
              <a:rPr lang="en-AU" altLang="es-CL" sz="2200" dirty="0">
                <a:solidFill>
                  <a:srgbClr val="1268BD"/>
                </a:solidFill>
              </a:rPr>
              <a:t>“any river that flows undisturbed from its source to its mouth, either at the coast, an inland sea or at the confluence with a large river, </a:t>
            </a:r>
            <a:r>
              <a:rPr lang="en-AU" altLang="es-CL" sz="2200" b="1" dirty="0">
                <a:solidFill>
                  <a:srgbClr val="1268BD"/>
                </a:solidFill>
              </a:rPr>
              <a:t>without encountering any dams, weirs or barrages and without being hemmed in by dykes or levees</a:t>
            </a:r>
            <a:r>
              <a:rPr lang="en-AU" altLang="es-CL" sz="2200" b="1" dirty="0" smtClean="0">
                <a:solidFill>
                  <a:srgbClr val="1268BD"/>
                </a:solidFill>
              </a:rPr>
              <a:t>.”</a:t>
            </a:r>
          </a:p>
          <a:p>
            <a:pPr algn="just">
              <a:buClr>
                <a:srgbClr val="000000"/>
              </a:buClr>
              <a:buSzPct val="100000"/>
              <a:defRPr/>
            </a:pPr>
            <a:endParaRPr lang="en-AU" altLang="es-CL" sz="1000" b="1" dirty="0" smtClean="0">
              <a:solidFill>
                <a:srgbClr val="1268BD"/>
              </a:solidFill>
            </a:endParaRPr>
          </a:p>
          <a:p>
            <a:pPr algn="just">
              <a:buClr>
                <a:srgbClr val="000000"/>
              </a:buClr>
              <a:buSzPct val="100000"/>
              <a:defRPr/>
            </a:pPr>
            <a:r>
              <a:rPr lang="en-AU" altLang="es-CL" sz="2200" dirty="0">
                <a:solidFill>
                  <a:srgbClr val="1268BD"/>
                </a:solidFill>
              </a:rPr>
              <a:t>Wild River and Scenic </a:t>
            </a:r>
            <a:r>
              <a:rPr lang="en-AU" altLang="es-CL" sz="2200" dirty="0" smtClean="0">
                <a:solidFill>
                  <a:srgbClr val="1268BD"/>
                </a:solidFill>
              </a:rPr>
              <a:t>Act, USA: </a:t>
            </a:r>
            <a:r>
              <a:rPr lang="en-AU" altLang="es-CL" sz="2200" dirty="0">
                <a:solidFill>
                  <a:srgbClr val="1268BD"/>
                </a:solidFill>
              </a:rPr>
              <a:t>free-flowing </a:t>
            </a:r>
            <a:r>
              <a:rPr lang="en-AU" altLang="es-CL" sz="2200" dirty="0" smtClean="0">
                <a:solidFill>
                  <a:srgbClr val="1268BD"/>
                </a:solidFill>
              </a:rPr>
              <a:t>applies </a:t>
            </a:r>
            <a:r>
              <a:rPr lang="en-AU" altLang="es-CL" sz="2200" dirty="0">
                <a:solidFill>
                  <a:srgbClr val="1268BD"/>
                </a:solidFill>
              </a:rPr>
              <a:t>to any </a:t>
            </a:r>
            <a:r>
              <a:rPr lang="en-AU" altLang="es-CL" sz="2200" dirty="0" smtClean="0">
                <a:solidFill>
                  <a:srgbClr val="1268BD"/>
                </a:solidFill>
              </a:rPr>
              <a:t>river </a:t>
            </a:r>
            <a:r>
              <a:rPr lang="en-AU" altLang="es-CL" sz="2200" dirty="0">
                <a:solidFill>
                  <a:srgbClr val="1268BD"/>
                </a:solidFill>
              </a:rPr>
              <a:t>or section of </a:t>
            </a:r>
            <a:r>
              <a:rPr lang="en-AU" altLang="es-CL" sz="2200" dirty="0" smtClean="0">
                <a:solidFill>
                  <a:srgbClr val="1268BD"/>
                </a:solidFill>
              </a:rPr>
              <a:t>river </a:t>
            </a:r>
            <a:r>
              <a:rPr lang="en-AU" altLang="es-CL" sz="2200" dirty="0">
                <a:solidFill>
                  <a:srgbClr val="1268BD"/>
                </a:solidFill>
              </a:rPr>
              <a:t>“existing or flowing in natural condition </a:t>
            </a:r>
            <a:r>
              <a:rPr lang="en-AU" altLang="es-CL" sz="2200" b="1" dirty="0">
                <a:solidFill>
                  <a:srgbClr val="1268BD"/>
                </a:solidFill>
              </a:rPr>
              <a:t>without impoundment, diversion, straightening, rip-rapping, or other modification of the waterway</a:t>
            </a:r>
            <a:r>
              <a:rPr lang="en-AU" altLang="es-CL" sz="2200" dirty="0">
                <a:solidFill>
                  <a:srgbClr val="1268BD"/>
                </a:solidFill>
              </a:rPr>
              <a:t>” (minor structures on the river shall not automatically bar its consideration</a:t>
            </a:r>
            <a:r>
              <a:rPr lang="en-AU" altLang="es-CL" sz="2200" dirty="0" smtClean="0">
                <a:solidFill>
                  <a:srgbClr val="1268BD"/>
                </a:solidFill>
              </a:rPr>
              <a:t>)</a:t>
            </a:r>
            <a:endParaRPr lang="en-AU" altLang="es-CL" sz="2200" dirty="0">
              <a:solidFill>
                <a:srgbClr val="1268BD"/>
              </a:solidFill>
            </a:endParaRPr>
          </a:p>
        </p:txBody>
      </p:sp>
    </p:spTree>
    <p:extLst>
      <p:ext uri="{BB962C8B-B14F-4D97-AF65-F5344CB8AC3E}">
        <p14:creationId xmlns:p14="http://schemas.microsoft.com/office/powerpoint/2010/main" val="189712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240276" y="3120942"/>
            <a:ext cx="8332224" cy="954107"/>
          </a:xfrm>
          <a:prstGeom prst="rect">
            <a:avLst/>
          </a:prstGeom>
        </p:spPr>
        <p:txBody>
          <a:bodyPr wrap="square">
            <a:spAutoFit/>
          </a:bodyPr>
          <a:lstStyle/>
          <a:p>
            <a:pPr algn="just">
              <a:buClr>
                <a:srgbClr val="000000"/>
              </a:buClr>
              <a:buSzPct val="100000"/>
              <a:defRPr/>
            </a:pPr>
            <a:r>
              <a:rPr lang="en-AU" altLang="es-CL" sz="2800" dirty="0" smtClean="0">
                <a:solidFill>
                  <a:srgbClr val="1268BD"/>
                </a:solidFill>
              </a:rPr>
              <a:t>2) Outstanding </a:t>
            </a:r>
            <a:r>
              <a:rPr lang="en-AU" altLang="es-CL" sz="2800" dirty="0">
                <a:solidFill>
                  <a:srgbClr val="1268BD"/>
                </a:solidFill>
              </a:rPr>
              <a:t>value: natural, cultural or </a:t>
            </a:r>
            <a:r>
              <a:rPr lang="en-AU" altLang="es-CL" sz="2800" dirty="0" smtClean="0">
                <a:solidFill>
                  <a:srgbClr val="1268BD"/>
                </a:solidFill>
              </a:rPr>
              <a:t>recreational</a:t>
            </a: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3) River </a:t>
            </a:r>
            <a:r>
              <a:rPr lang="en-AU" altLang="es-CL" sz="2800" dirty="0">
                <a:solidFill>
                  <a:srgbClr val="1268BD"/>
                </a:solidFill>
              </a:rPr>
              <a:t>or section of </a:t>
            </a:r>
            <a:r>
              <a:rPr lang="en-AU" altLang="es-CL" sz="2800" dirty="0" smtClean="0">
                <a:solidFill>
                  <a:srgbClr val="1268BD"/>
                </a:solidFill>
              </a:rPr>
              <a:t>river</a:t>
            </a:r>
            <a:endParaRPr lang="en-AU" altLang="es-CL" sz="2800" dirty="0">
              <a:solidFill>
                <a:srgbClr val="1268BD"/>
              </a:solidFill>
            </a:endParaRPr>
          </a:p>
        </p:txBody>
      </p:sp>
      <p:grpSp>
        <p:nvGrpSpPr>
          <p:cNvPr id="13" name="Agrupar 12"/>
          <p:cNvGrpSpPr/>
          <p:nvPr/>
        </p:nvGrpSpPr>
        <p:grpSpPr>
          <a:xfrm>
            <a:off x="5397203" y="942975"/>
            <a:ext cx="3289300" cy="1944687"/>
            <a:chOff x="5092700" y="3989388"/>
            <a:chExt cx="3289300" cy="1944687"/>
          </a:xfrm>
        </p:grpSpPr>
        <p:pic>
          <p:nvPicPr>
            <p:cNvPr id="1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3989388"/>
              <a:ext cx="3289300" cy="19446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 name="Rectangle 10"/>
            <p:cNvSpPr>
              <a:spLocks noChangeArrowheads="1"/>
            </p:cNvSpPr>
            <p:nvPr/>
          </p:nvSpPr>
          <p:spPr bwMode="auto">
            <a:xfrm>
              <a:off x="5092700" y="5149850"/>
              <a:ext cx="3289300"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9pPr>
            </a:lstStyle>
            <a:p>
              <a:pPr eaLnBrk="1" hangingPunct="1">
                <a:lnSpc>
                  <a:spcPct val="100000"/>
                </a:lnSpc>
                <a:defRPr/>
              </a:pPr>
              <a:r>
                <a:rPr lang="en-AU" altLang="es-CL" sz="1600" b="1" smtClean="0">
                  <a:solidFill>
                    <a:srgbClr val="FFFF00"/>
                  </a:solidFill>
                </a:rPr>
                <a:t>Three gorges dam, Yangtze River, China</a:t>
              </a:r>
            </a:p>
          </p:txBody>
        </p:sp>
      </p:grpSp>
      <p:sp>
        <p:nvSpPr>
          <p:cNvPr id="18" name="Rectángulo 17"/>
          <p:cNvSpPr/>
          <p:nvPr/>
        </p:nvSpPr>
        <p:spPr>
          <a:xfrm>
            <a:off x="220762" y="936242"/>
            <a:ext cx="5176441" cy="2246769"/>
          </a:xfrm>
          <a:prstGeom prst="rect">
            <a:avLst/>
          </a:prstGeom>
        </p:spPr>
        <p:txBody>
          <a:bodyPr wrap="square">
            <a:spAutoFit/>
          </a:bodyPr>
          <a:lstStyle/>
          <a:p>
            <a:pPr algn="just">
              <a:buClr>
                <a:srgbClr val="000000"/>
              </a:buClr>
              <a:buSzPct val="100000"/>
              <a:defRPr/>
            </a:pPr>
            <a:r>
              <a:rPr lang="en-AU" altLang="es-CL" sz="2800" b="1" dirty="0">
                <a:solidFill>
                  <a:srgbClr val="1268BD"/>
                </a:solidFill>
              </a:rPr>
              <a:t>Key elements </a:t>
            </a:r>
            <a:r>
              <a:rPr lang="en-AU" altLang="es-CL" sz="2800" b="1" dirty="0" smtClean="0">
                <a:solidFill>
                  <a:srgbClr val="1268BD"/>
                </a:solidFill>
              </a:rPr>
              <a:t>of a </a:t>
            </a:r>
            <a:r>
              <a:rPr lang="en-AU" altLang="es-CL" sz="2800" b="1" dirty="0">
                <a:solidFill>
                  <a:srgbClr val="1268BD"/>
                </a:solidFill>
              </a:rPr>
              <a:t>free-flowing </a:t>
            </a:r>
            <a:r>
              <a:rPr lang="en-AU" altLang="es-CL" sz="2800" b="1" dirty="0" smtClean="0">
                <a:solidFill>
                  <a:srgbClr val="1268BD"/>
                </a:solidFill>
              </a:rPr>
              <a:t>river</a:t>
            </a:r>
          </a:p>
          <a:p>
            <a:pPr algn="just">
              <a:buClr>
                <a:srgbClr val="000000"/>
              </a:buClr>
              <a:buSzPct val="100000"/>
              <a:defRPr/>
            </a:pPr>
            <a:endParaRPr lang="en-AU" altLang="es-CL" sz="2800" dirty="0">
              <a:solidFill>
                <a:srgbClr val="1268BD"/>
              </a:solidFill>
            </a:endParaRPr>
          </a:p>
          <a:p>
            <a:pPr algn="just">
              <a:buClr>
                <a:srgbClr val="1F4E79"/>
              </a:buClr>
              <a:buSzPct val="45000"/>
              <a:defRPr/>
            </a:pPr>
            <a:r>
              <a:rPr lang="en-AU" altLang="es-CL" sz="2800" dirty="0" smtClean="0">
                <a:solidFill>
                  <a:srgbClr val="1268BD"/>
                </a:solidFill>
              </a:rPr>
              <a:t>1) Level </a:t>
            </a:r>
            <a:r>
              <a:rPr lang="en-AU" altLang="es-CL" sz="2800" dirty="0">
                <a:solidFill>
                  <a:srgbClr val="1268BD"/>
                </a:solidFill>
              </a:rPr>
              <a:t>of intervention: Unmodified or </a:t>
            </a:r>
            <a:r>
              <a:rPr lang="en-AU" altLang="es-CL" sz="2800" dirty="0" smtClean="0">
                <a:solidFill>
                  <a:srgbClr val="1268BD"/>
                </a:solidFill>
              </a:rPr>
              <a:t>slightly modified</a:t>
            </a:r>
            <a:endParaRPr lang="en-AU" altLang="es-CL" sz="2800" dirty="0">
              <a:solidFill>
                <a:srgbClr val="1268BD"/>
              </a:solidFill>
            </a:endParaRPr>
          </a:p>
        </p:txBody>
      </p:sp>
    </p:spTree>
    <p:extLst>
      <p:ext uri="{BB962C8B-B14F-4D97-AF65-F5344CB8AC3E}">
        <p14:creationId xmlns:p14="http://schemas.microsoft.com/office/powerpoint/2010/main" val="4596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Rectángulo 3"/>
          <p:cNvSpPr/>
          <p:nvPr/>
        </p:nvSpPr>
        <p:spPr>
          <a:xfrm>
            <a:off x="457200" y="986417"/>
            <a:ext cx="7727949" cy="1200329"/>
          </a:xfrm>
          <a:prstGeom prst="rect">
            <a:avLst/>
          </a:prstGeom>
        </p:spPr>
        <p:txBody>
          <a:bodyPr wrap="square">
            <a:spAutoFit/>
          </a:bodyPr>
          <a:lstStyle/>
          <a:p>
            <a:pPr algn="just">
              <a:buClr>
                <a:srgbClr val="000000"/>
              </a:buClr>
              <a:buSzPct val="100000"/>
              <a:defRPr/>
            </a:pPr>
            <a:r>
              <a:rPr lang="en-AU" altLang="es-CL" b="1" dirty="0">
                <a:solidFill>
                  <a:srgbClr val="1268BD"/>
                </a:solidFill>
              </a:rPr>
              <a:t>Why should free-flowing rivers be protected? </a:t>
            </a:r>
            <a:r>
              <a:rPr lang="en-AU" altLang="es-CL" dirty="0">
                <a:solidFill>
                  <a:srgbClr val="1268BD"/>
                </a:solidFill>
              </a:rPr>
              <a:t>Specific value of free-flowing </a:t>
            </a:r>
            <a:r>
              <a:rPr lang="en-AU" altLang="es-CL" dirty="0" smtClean="0">
                <a:solidFill>
                  <a:srgbClr val="1268BD"/>
                </a:solidFill>
              </a:rPr>
              <a:t>rivers</a:t>
            </a:r>
            <a:endParaRPr lang="en-AU" altLang="es-CL" dirty="0">
              <a:solidFill>
                <a:srgbClr val="1268BD"/>
              </a:solidFill>
            </a:endParaRPr>
          </a:p>
          <a:p>
            <a:pPr algn="just">
              <a:buClr>
                <a:srgbClr val="000000"/>
              </a:buClr>
              <a:buSzPct val="100000"/>
              <a:defRPr/>
            </a:pPr>
            <a:r>
              <a:rPr lang="en-AU" altLang="es-CL" b="1" dirty="0" smtClean="0">
                <a:solidFill>
                  <a:srgbClr val="1268BD"/>
                </a:solidFill>
              </a:rPr>
              <a:t>May become extinct? </a:t>
            </a:r>
            <a:r>
              <a:rPr lang="en-AU" altLang="es-CL" dirty="0" smtClean="0">
                <a:solidFill>
                  <a:srgbClr val="1268BD"/>
                </a:solidFill>
              </a:rPr>
              <a:t>WWF 2006: </a:t>
            </a:r>
            <a:r>
              <a:rPr lang="en-AU" altLang="es-CL" dirty="0">
                <a:solidFill>
                  <a:srgbClr val="1268BD"/>
                </a:solidFill>
              </a:rPr>
              <a:t>out of 177 rivers longer than 1,000 km, only 64 </a:t>
            </a:r>
            <a:r>
              <a:rPr lang="en-AU" altLang="es-CL" dirty="0" smtClean="0">
                <a:solidFill>
                  <a:srgbClr val="1268BD"/>
                </a:solidFill>
              </a:rPr>
              <a:t>(</a:t>
            </a:r>
            <a:r>
              <a:rPr lang="en-AU" altLang="es-CL" dirty="0">
                <a:solidFill>
                  <a:srgbClr val="1268BD"/>
                </a:solidFill>
              </a:rPr>
              <a:t>less than </a:t>
            </a:r>
            <a:r>
              <a:rPr lang="en-AU" altLang="es-CL" dirty="0" smtClean="0">
                <a:solidFill>
                  <a:srgbClr val="1268BD"/>
                </a:solidFill>
              </a:rPr>
              <a:t>40%) free</a:t>
            </a:r>
            <a:r>
              <a:rPr lang="en-AU" altLang="es-CL" dirty="0">
                <a:solidFill>
                  <a:srgbClr val="1268BD"/>
                </a:solidFill>
              </a:rPr>
              <a:t>-</a:t>
            </a:r>
            <a:r>
              <a:rPr lang="en-AU" altLang="es-CL" dirty="0" smtClean="0">
                <a:solidFill>
                  <a:srgbClr val="1268BD"/>
                </a:solidFill>
              </a:rPr>
              <a:t>flowing, and </a:t>
            </a:r>
            <a:r>
              <a:rPr lang="en-AU" altLang="es-CL" dirty="0">
                <a:solidFill>
                  <a:srgbClr val="1268BD"/>
                </a:solidFill>
              </a:rPr>
              <a:t>o</a:t>
            </a:r>
            <a:r>
              <a:rPr lang="en-AU" altLang="es-CL" dirty="0" smtClean="0">
                <a:solidFill>
                  <a:srgbClr val="1268BD"/>
                </a:solidFill>
              </a:rPr>
              <a:t>nly </a:t>
            </a:r>
            <a:r>
              <a:rPr lang="en-AU" altLang="es-CL" dirty="0">
                <a:solidFill>
                  <a:srgbClr val="1268BD"/>
                </a:solidFill>
              </a:rPr>
              <a:t>21 </a:t>
            </a:r>
            <a:r>
              <a:rPr lang="en-AU" altLang="es-CL" dirty="0" smtClean="0">
                <a:solidFill>
                  <a:srgbClr val="1268BD"/>
                </a:solidFill>
              </a:rPr>
              <a:t>drain </a:t>
            </a:r>
            <a:r>
              <a:rPr lang="en-AU" altLang="es-CL" dirty="0">
                <a:solidFill>
                  <a:srgbClr val="1268BD"/>
                </a:solidFill>
              </a:rPr>
              <a:t>into the </a:t>
            </a:r>
            <a:r>
              <a:rPr lang="en-AU" altLang="es-CL" dirty="0" smtClean="0">
                <a:solidFill>
                  <a:srgbClr val="1268BD"/>
                </a:solidFill>
              </a:rPr>
              <a:t>sea</a:t>
            </a:r>
            <a:endParaRPr lang="en-AU" altLang="es-CL" dirty="0">
              <a:solidFill>
                <a:srgbClr val="1268BD"/>
              </a:solidFill>
            </a:endParaRPr>
          </a:p>
        </p:txBody>
      </p:sp>
      <p:grpSp>
        <p:nvGrpSpPr>
          <p:cNvPr id="13" name="Agrupar 12"/>
          <p:cNvGrpSpPr/>
          <p:nvPr/>
        </p:nvGrpSpPr>
        <p:grpSpPr>
          <a:xfrm>
            <a:off x="457200" y="2478522"/>
            <a:ext cx="7727950" cy="2022475"/>
            <a:chOff x="927100" y="4029075"/>
            <a:chExt cx="7226300" cy="2022475"/>
          </a:xfrm>
        </p:grpSpPr>
        <p:pic>
          <p:nvPicPr>
            <p:cNvPr id="1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 y="4029075"/>
              <a:ext cx="7226300" cy="20224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 name="Rectangle 10"/>
            <p:cNvSpPr>
              <a:spLocks noChangeArrowheads="1"/>
            </p:cNvSpPr>
            <p:nvPr/>
          </p:nvSpPr>
          <p:spPr bwMode="auto">
            <a:xfrm>
              <a:off x="1073150" y="5605463"/>
              <a:ext cx="470376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3000"/>
                </a:lnSpc>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1pPr>
              <a:lvl2pPr>
                <a:lnSpc>
                  <a:spcPct val="93000"/>
                </a:lnSpc>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2pPr>
              <a:lvl3pPr>
                <a:lnSpc>
                  <a:spcPct val="93000"/>
                </a:lnSpc>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3pPr>
              <a:lvl4pPr>
                <a:lnSpc>
                  <a:spcPct val="93000"/>
                </a:lnSpc>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4pPr>
              <a:lvl5pPr>
                <a:lnSpc>
                  <a:spcPct val="93000"/>
                </a:lnSpc>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chemeClr val="tx1"/>
                  </a:solidFill>
                  <a:latin typeface="Arial" charset="0"/>
                  <a:ea typeface="Microsoft YaHei" charset="0"/>
                </a:defRPr>
              </a:lvl9pPr>
            </a:lstStyle>
            <a:p>
              <a:pPr eaLnBrk="1" hangingPunct="1">
                <a:lnSpc>
                  <a:spcPct val="100000"/>
                </a:lnSpc>
                <a:defRPr/>
              </a:pPr>
              <a:r>
                <a:rPr lang="en-AU" altLang="es-CL" b="1" dirty="0" smtClean="0">
                  <a:solidFill>
                    <a:srgbClr val="FFFF00"/>
                  </a:solidFill>
                  <a:latin typeface="Calibri" charset="0"/>
                </a:rPr>
                <a:t>Futaleufú River, X Region, Chile</a:t>
              </a:r>
              <a:endParaRPr lang="en-AU" altLang="es-CL" b="1" dirty="0" smtClean="0">
                <a:solidFill>
                  <a:srgbClr val="000000"/>
                </a:solidFill>
                <a:latin typeface="Calibri" charset="0"/>
              </a:endParaRPr>
            </a:p>
          </p:txBody>
        </p:sp>
      </p:grpSp>
    </p:spTree>
    <p:extLst>
      <p:ext uri="{BB962C8B-B14F-4D97-AF65-F5344CB8AC3E}">
        <p14:creationId xmlns:p14="http://schemas.microsoft.com/office/powerpoint/2010/main" val="31785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 name="Agrupar 12"/>
          <p:cNvGrpSpPr/>
          <p:nvPr/>
        </p:nvGrpSpPr>
        <p:grpSpPr>
          <a:xfrm>
            <a:off x="5129213" y="3065815"/>
            <a:ext cx="3656239" cy="1950401"/>
            <a:chOff x="5580063" y="3240088"/>
            <a:chExt cx="3348037" cy="1744662"/>
          </a:xfrm>
        </p:grpSpPr>
        <p:pic>
          <p:nvPicPr>
            <p:cNvPr id="1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240088"/>
              <a:ext cx="3348037" cy="17446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 name="Rectangle 10"/>
            <p:cNvSpPr>
              <a:spLocks noChangeArrowheads="1"/>
            </p:cNvSpPr>
            <p:nvPr/>
          </p:nvSpPr>
          <p:spPr bwMode="auto">
            <a:xfrm>
              <a:off x="5807075" y="4319588"/>
              <a:ext cx="3121025" cy="3015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0"/>
                </a:defRPr>
              </a:lvl9pPr>
            </a:lstStyle>
            <a:p>
              <a:pPr eaLnBrk="1" hangingPunct="1">
                <a:lnSpc>
                  <a:spcPct val="100000"/>
                </a:lnSpc>
                <a:defRPr/>
              </a:pPr>
              <a:r>
                <a:rPr lang="en-AU" altLang="es-CL" sz="1600" b="1" dirty="0" err="1" smtClean="0">
                  <a:solidFill>
                    <a:srgbClr val="FFFF00"/>
                  </a:solidFill>
                </a:rPr>
                <a:t>Alagnak</a:t>
              </a:r>
              <a:r>
                <a:rPr lang="en-AU" altLang="es-CL" sz="1600" b="1" dirty="0" smtClean="0">
                  <a:solidFill>
                    <a:srgbClr val="FFFF00"/>
                  </a:solidFill>
                </a:rPr>
                <a:t> River, Wild River, USA</a:t>
              </a:r>
            </a:p>
          </p:txBody>
        </p:sp>
      </p:grpSp>
      <p:sp>
        <p:nvSpPr>
          <p:cNvPr id="2" name="Rectángulo 1"/>
          <p:cNvSpPr/>
          <p:nvPr/>
        </p:nvSpPr>
        <p:spPr>
          <a:xfrm>
            <a:off x="240276" y="942975"/>
            <a:ext cx="8593280" cy="3831818"/>
          </a:xfrm>
          <a:prstGeom prst="rect">
            <a:avLst/>
          </a:prstGeom>
        </p:spPr>
        <p:txBody>
          <a:bodyPr wrap="square">
            <a:spAutoFit/>
          </a:bodyPr>
          <a:lstStyle/>
          <a:p>
            <a:pPr algn="ctr">
              <a:defRPr/>
            </a:pPr>
            <a:r>
              <a:rPr lang="en-AU" altLang="es-CL" sz="2700" b="1" dirty="0">
                <a:solidFill>
                  <a:srgbClr val="1268BD"/>
                </a:solidFill>
              </a:rPr>
              <a:t>National Wild and Scenic Rivers System, </a:t>
            </a:r>
            <a:r>
              <a:rPr lang="en-AU" altLang="es-CL" sz="2700" b="1" dirty="0" smtClean="0">
                <a:solidFill>
                  <a:srgbClr val="1268BD"/>
                </a:solidFill>
              </a:rPr>
              <a:t>USA (1968)</a:t>
            </a:r>
            <a:endParaRPr lang="en-AU" altLang="es-CL" sz="2700" b="1" dirty="0">
              <a:solidFill>
                <a:srgbClr val="1268BD"/>
              </a:solidFill>
            </a:endParaRPr>
          </a:p>
          <a:p>
            <a:pPr algn="just">
              <a:defRPr/>
            </a:pPr>
            <a:r>
              <a:rPr lang="en-AU" altLang="es-CL" sz="2700" dirty="0">
                <a:solidFill>
                  <a:srgbClr val="1268BD"/>
                </a:solidFill>
              </a:rPr>
              <a:t>	</a:t>
            </a:r>
            <a:r>
              <a:rPr lang="en-AU" altLang="es-CL" sz="2700" dirty="0" smtClean="0">
                <a:solidFill>
                  <a:srgbClr val="1268BD"/>
                </a:solidFill>
              </a:rPr>
              <a:t>               </a:t>
            </a:r>
            <a:r>
              <a:rPr lang="en-AU" altLang="es-CL" sz="2000" dirty="0">
                <a:solidFill>
                  <a:srgbClr val="1268BD"/>
                </a:solidFill>
              </a:rPr>
              <a:t>F</a:t>
            </a:r>
            <a:r>
              <a:rPr lang="en-AU" altLang="es-CL" sz="2000" dirty="0" smtClean="0">
                <a:solidFill>
                  <a:srgbClr val="1268BD"/>
                </a:solidFill>
              </a:rPr>
              <a:t>ree-flowing + outstandingly remarkable values</a:t>
            </a:r>
            <a:endParaRPr lang="en-AU" altLang="es-CL" sz="2000" dirty="0">
              <a:solidFill>
                <a:srgbClr val="1268BD"/>
              </a:solidFill>
            </a:endParaRPr>
          </a:p>
          <a:p>
            <a:pPr algn="just">
              <a:buClr>
                <a:srgbClr val="1F4E79"/>
              </a:buClr>
              <a:buSzPct val="45000"/>
              <a:defRPr/>
            </a:pPr>
            <a:r>
              <a:rPr lang="en-AU" altLang="es-CL" sz="2700" dirty="0" smtClean="0">
                <a:solidFill>
                  <a:srgbClr val="1268BD"/>
                </a:solidFill>
              </a:rPr>
              <a:t>A) Wild River (Highest level of protection)</a:t>
            </a:r>
            <a:endParaRPr lang="en-AU" altLang="es-CL" sz="2700" dirty="0">
              <a:solidFill>
                <a:srgbClr val="1268BD"/>
              </a:solidFill>
            </a:endParaRPr>
          </a:p>
          <a:p>
            <a:pPr algn="just">
              <a:buClr>
                <a:srgbClr val="1F4E79"/>
              </a:buClr>
              <a:buSzPct val="45000"/>
              <a:defRPr/>
            </a:pPr>
            <a:r>
              <a:rPr lang="en-AU" altLang="es-CL" sz="2700" dirty="0" smtClean="0">
                <a:solidFill>
                  <a:srgbClr val="1268BD"/>
                </a:solidFill>
              </a:rPr>
              <a:t>B) Scenic River</a:t>
            </a:r>
            <a:r>
              <a:rPr lang="en-AU" altLang="es-CL" sz="2700" dirty="0">
                <a:solidFill>
                  <a:srgbClr val="1268BD"/>
                </a:solidFill>
              </a:rPr>
              <a:t> </a:t>
            </a:r>
            <a:r>
              <a:rPr lang="en-AU" altLang="es-CL" sz="2700" dirty="0" smtClean="0">
                <a:solidFill>
                  <a:srgbClr val="1268BD"/>
                </a:solidFill>
              </a:rPr>
              <a:t>(Intermediate level)</a:t>
            </a:r>
            <a:endParaRPr lang="en-AU" altLang="es-CL" sz="2700" dirty="0">
              <a:solidFill>
                <a:srgbClr val="1268BD"/>
              </a:solidFill>
            </a:endParaRPr>
          </a:p>
          <a:p>
            <a:pPr algn="just">
              <a:buClr>
                <a:srgbClr val="1F4E79"/>
              </a:buClr>
              <a:buSzPct val="45000"/>
              <a:defRPr/>
            </a:pPr>
            <a:r>
              <a:rPr lang="en-AU" altLang="es-CL" sz="2700" dirty="0" smtClean="0">
                <a:solidFill>
                  <a:srgbClr val="1268BD"/>
                </a:solidFill>
              </a:rPr>
              <a:t>C) Recreational River</a:t>
            </a:r>
            <a:r>
              <a:rPr lang="en-AU" altLang="es-CL" sz="2700" dirty="0">
                <a:solidFill>
                  <a:srgbClr val="1268BD"/>
                </a:solidFill>
              </a:rPr>
              <a:t> </a:t>
            </a:r>
            <a:r>
              <a:rPr lang="en-AU" altLang="es-CL" sz="2700" dirty="0" smtClean="0">
                <a:solidFill>
                  <a:srgbClr val="1268BD"/>
                </a:solidFill>
              </a:rPr>
              <a:t>(Least restrictive)</a:t>
            </a:r>
          </a:p>
          <a:p>
            <a:pPr marL="457200" indent="-457200" algn="just">
              <a:buClr>
                <a:srgbClr val="1F4E79"/>
              </a:buClr>
              <a:buSzPct val="45000"/>
              <a:buFontTx/>
              <a:buChar char="-"/>
              <a:defRPr/>
            </a:pPr>
            <a:endParaRPr lang="en-AU" altLang="es-CL" sz="2700" dirty="0">
              <a:solidFill>
                <a:srgbClr val="1268BD"/>
              </a:solidFill>
            </a:endParaRPr>
          </a:p>
          <a:p>
            <a:pPr algn="just">
              <a:buClr>
                <a:srgbClr val="1F4E79"/>
              </a:buClr>
              <a:buSzPct val="45000"/>
              <a:defRPr/>
            </a:pPr>
            <a:r>
              <a:rPr lang="en-AU" altLang="es-CL" sz="2700" dirty="0" smtClean="0">
                <a:solidFill>
                  <a:srgbClr val="1268BD"/>
                </a:solidFill>
              </a:rPr>
              <a:t>How are they being managed to</a:t>
            </a:r>
          </a:p>
          <a:p>
            <a:pPr algn="just">
              <a:buClr>
                <a:srgbClr val="1F4E79"/>
              </a:buClr>
              <a:buSzPct val="45000"/>
              <a:defRPr/>
            </a:pPr>
            <a:r>
              <a:rPr lang="en-AU" altLang="es-CL" sz="2700" dirty="0" smtClean="0">
                <a:solidFill>
                  <a:srgbClr val="1268BD"/>
                </a:solidFill>
              </a:rPr>
              <a:t>protect and enhance</a:t>
            </a:r>
          </a:p>
          <a:p>
            <a:pPr algn="just">
              <a:buClr>
                <a:srgbClr val="1F4E79"/>
              </a:buClr>
              <a:buSzPct val="45000"/>
              <a:defRPr/>
            </a:pPr>
            <a:r>
              <a:rPr lang="en-AU" altLang="es-CL" sz="2700" dirty="0">
                <a:solidFill>
                  <a:srgbClr val="1268BD"/>
                </a:solidFill>
              </a:rPr>
              <a:t>o</a:t>
            </a:r>
            <a:r>
              <a:rPr lang="en-AU" altLang="es-CL" sz="2700" dirty="0" smtClean="0">
                <a:solidFill>
                  <a:srgbClr val="1268BD"/>
                </a:solidFill>
              </a:rPr>
              <a:t>utstandingly remarkable values?</a:t>
            </a:r>
            <a:endParaRPr lang="en-AU" altLang="es-CL" sz="2700" dirty="0">
              <a:solidFill>
                <a:srgbClr val="1268BD"/>
              </a:solidFill>
            </a:endParaRPr>
          </a:p>
        </p:txBody>
      </p:sp>
    </p:spTree>
    <p:extLst>
      <p:ext uri="{BB962C8B-B14F-4D97-AF65-F5344CB8AC3E}">
        <p14:creationId xmlns:p14="http://schemas.microsoft.com/office/powerpoint/2010/main" val="122328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 name="Agrupar 12"/>
          <p:cNvGrpSpPr/>
          <p:nvPr/>
        </p:nvGrpSpPr>
        <p:grpSpPr>
          <a:xfrm>
            <a:off x="5884863" y="2583347"/>
            <a:ext cx="2955174" cy="1993839"/>
            <a:chOff x="6613525" y="2928938"/>
            <a:chExt cx="2171700" cy="2874579"/>
          </a:xfrm>
        </p:grpSpPr>
        <p:pic>
          <p:nvPicPr>
            <p:cNvPr id="1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2928938"/>
              <a:ext cx="2171700" cy="28336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 name="Rectangle 10"/>
            <p:cNvSpPr>
              <a:spLocks noChangeArrowheads="1"/>
            </p:cNvSpPr>
            <p:nvPr/>
          </p:nvSpPr>
          <p:spPr bwMode="auto">
            <a:xfrm>
              <a:off x="6804025" y="4962525"/>
              <a:ext cx="1790700" cy="8409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3000"/>
                </a:lnSpc>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1pPr>
              <a:lvl2pPr>
                <a:lnSpc>
                  <a:spcPct val="93000"/>
                </a:lnSpc>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2pPr>
              <a:lvl3pPr>
                <a:lnSpc>
                  <a:spcPct val="93000"/>
                </a:lnSpc>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3pPr>
              <a:lvl4pPr>
                <a:lnSpc>
                  <a:spcPct val="93000"/>
                </a:lnSpc>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4pPr>
              <a:lvl5pPr>
                <a:lnSpc>
                  <a:spcPct val="93000"/>
                </a:lnSpc>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chemeClr val="tx1"/>
                  </a:solidFill>
                  <a:latin typeface="Arial" charset="0"/>
                  <a:ea typeface="Microsoft YaHei" charset="0"/>
                </a:defRPr>
              </a:lvl9pPr>
            </a:lstStyle>
            <a:p>
              <a:pPr eaLnBrk="1" hangingPunct="1">
                <a:lnSpc>
                  <a:spcPct val="100000"/>
                </a:lnSpc>
                <a:defRPr/>
              </a:pPr>
              <a:r>
                <a:rPr lang="en-AU" altLang="es-CL" sz="1600" b="1" dirty="0" smtClean="0">
                  <a:solidFill>
                    <a:srgbClr val="FFFF00"/>
                  </a:solidFill>
                </a:rPr>
                <a:t>Daintree River, Queensland, Australia</a:t>
              </a:r>
            </a:p>
          </p:txBody>
        </p:sp>
      </p:grpSp>
      <p:sp>
        <p:nvSpPr>
          <p:cNvPr id="2" name="Rectángulo 1"/>
          <p:cNvSpPr/>
          <p:nvPr/>
        </p:nvSpPr>
        <p:spPr>
          <a:xfrm>
            <a:off x="428626" y="942975"/>
            <a:ext cx="8486774" cy="3508653"/>
          </a:xfrm>
          <a:prstGeom prst="rect">
            <a:avLst/>
          </a:prstGeom>
        </p:spPr>
        <p:txBody>
          <a:bodyPr wrap="square">
            <a:spAutoFit/>
          </a:bodyPr>
          <a:lstStyle/>
          <a:p>
            <a:pPr algn="ctr">
              <a:defRPr/>
            </a:pPr>
            <a:r>
              <a:rPr lang="en-AU" altLang="es-CL" sz="2600" b="1" u="sng" dirty="0" smtClean="0">
                <a:solidFill>
                  <a:srgbClr val="1268BD"/>
                </a:solidFill>
              </a:rPr>
              <a:t>Wild </a:t>
            </a:r>
            <a:r>
              <a:rPr lang="en-AU" altLang="es-CL" sz="2600" b="1" u="sng" dirty="0">
                <a:solidFill>
                  <a:srgbClr val="1268BD"/>
                </a:solidFill>
              </a:rPr>
              <a:t>Rivers Act, </a:t>
            </a:r>
            <a:r>
              <a:rPr lang="en-AU" altLang="es-CL" sz="2600" b="1" u="sng" dirty="0" smtClean="0">
                <a:solidFill>
                  <a:srgbClr val="1268BD"/>
                </a:solidFill>
              </a:rPr>
              <a:t>Queensland, Australia 2005</a:t>
            </a:r>
            <a:endParaRPr lang="en-AU" altLang="es-CL" sz="2600" b="1" u="sng" dirty="0">
              <a:solidFill>
                <a:srgbClr val="1268BD"/>
              </a:solidFill>
            </a:endParaRPr>
          </a:p>
          <a:p>
            <a:pPr algn="just">
              <a:defRPr/>
            </a:pPr>
            <a:endParaRPr lang="en-AU" altLang="es-CL" sz="1000" u="sng" dirty="0">
              <a:solidFill>
                <a:srgbClr val="1268BD"/>
              </a:solidFill>
            </a:endParaRPr>
          </a:p>
          <a:p>
            <a:pPr algn="just">
              <a:defRPr/>
            </a:pPr>
            <a:r>
              <a:rPr lang="en-AU" altLang="es-CL" sz="2600" dirty="0" smtClean="0">
                <a:solidFill>
                  <a:srgbClr val="1268BD"/>
                </a:solidFill>
              </a:rPr>
              <a:t>PURPOSE: ‘preserve </a:t>
            </a:r>
            <a:r>
              <a:rPr lang="en-AU" altLang="es-CL" sz="2600" dirty="0">
                <a:solidFill>
                  <a:srgbClr val="1268BD"/>
                </a:solidFill>
              </a:rPr>
              <a:t>the natural values of rivers that have all, or almost all, of their natural values intact’  (Art. 5 of the Act)</a:t>
            </a:r>
          </a:p>
          <a:p>
            <a:pPr algn="just">
              <a:defRPr/>
            </a:pPr>
            <a:endParaRPr lang="en-AU" altLang="es-CL" sz="1000" dirty="0">
              <a:solidFill>
                <a:srgbClr val="1268BD"/>
              </a:solidFill>
            </a:endParaRPr>
          </a:p>
          <a:p>
            <a:pPr algn="just">
              <a:defRPr/>
            </a:pPr>
            <a:r>
              <a:rPr lang="en-AU" altLang="es-CL" sz="2600" dirty="0" smtClean="0">
                <a:solidFill>
                  <a:srgbClr val="1268BD"/>
                </a:solidFill>
              </a:rPr>
              <a:t>- Public participation process</a:t>
            </a:r>
          </a:p>
          <a:p>
            <a:pPr algn="just">
              <a:defRPr/>
            </a:pPr>
            <a:r>
              <a:rPr lang="en-AU" altLang="es-CL" sz="2600" dirty="0" smtClean="0">
                <a:solidFill>
                  <a:srgbClr val="1268BD"/>
                </a:solidFill>
              </a:rPr>
              <a:t>- High Preservation Area + Preservation </a:t>
            </a:r>
            <a:endParaRPr lang="en-AU" altLang="es-CL" sz="2600" dirty="0">
              <a:solidFill>
                <a:srgbClr val="1268BD"/>
              </a:solidFill>
            </a:endParaRPr>
          </a:p>
          <a:p>
            <a:pPr algn="just">
              <a:buClr>
                <a:srgbClr val="1F4E79"/>
              </a:buClr>
              <a:buSzPct val="45000"/>
              <a:defRPr/>
            </a:pPr>
            <a:r>
              <a:rPr lang="en-AU" altLang="es-CL" sz="2600" dirty="0" smtClean="0">
                <a:solidFill>
                  <a:srgbClr val="1268BD"/>
                </a:solidFill>
              </a:rPr>
              <a:t>- Focus: manage  future development </a:t>
            </a:r>
          </a:p>
          <a:p>
            <a:pPr algn="just">
              <a:defRPr/>
            </a:pPr>
            <a:endParaRPr lang="en-AU" altLang="es-CL" sz="1000" dirty="0" smtClean="0">
              <a:solidFill>
                <a:srgbClr val="1268BD"/>
              </a:solidFill>
            </a:endParaRPr>
          </a:p>
          <a:p>
            <a:pPr marL="171450" indent="-171450" algn="just">
              <a:buFontTx/>
              <a:buChar char="-"/>
              <a:defRPr/>
            </a:pPr>
            <a:endParaRPr lang="en-AU" altLang="es-CL" sz="1000" dirty="0">
              <a:solidFill>
                <a:srgbClr val="1268BD"/>
              </a:solidFill>
            </a:endParaRPr>
          </a:p>
          <a:p>
            <a:pPr algn="just">
              <a:defRPr/>
            </a:pPr>
            <a:r>
              <a:rPr lang="en-AU" altLang="es-CL" sz="2600" b="1" dirty="0">
                <a:solidFill>
                  <a:srgbClr val="1268BD"/>
                </a:solidFill>
              </a:rPr>
              <a:t>The Wild River Act </a:t>
            </a:r>
            <a:r>
              <a:rPr lang="en-AU" altLang="es-CL" sz="2600" b="1" dirty="0" smtClean="0">
                <a:solidFill>
                  <a:srgbClr val="1268BD"/>
                </a:solidFill>
              </a:rPr>
              <a:t>controversy</a:t>
            </a:r>
            <a:endParaRPr lang="en-AU" altLang="es-CL" sz="2600" b="1" dirty="0">
              <a:solidFill>
                <a:srgbClr val="1268BD"/>
              </a:solidFill>
            </a:endParaRPr>
          </a:p>
        </p:txBody>
      </p:sp>
    </p:spTree>
    <p:extLst>
      <p:ext uri="{BB962C8B-B14F-4D97-AF65-F5344CB8AC3E}">
        <p14:creationId xmlns:p14="http://schemas.microsoft.com/office/powerpoint/2010/main" val="11208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sp>
        <p:nvSpPr>
          <p:cNvPr id="7" name="Rectangle 6"/>
          <p:cNvSpPr/>
          <p:nvPr/>
        </p:nvSpPr>
        <p:spPr>
          <a:xfrm>
            <a:off x="7097486" y="130629"/>
            <a:ext cx="1621971" cy="644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120" y="137884"/>
            <a:ext cx="951367" cy="6356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667" y="2863232"/>
            <a:ext cx="1744552" cy="21806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ángulo 1"/>
          <p:cNvSpPr/>
          <p:nvPr/>
        </p:nvSpPr>
        <p:spPr>
          <a:xfrm>
            <a:off x="385764" y="942975"/>
            <a:ext cx="8529636" cy="3693319"/>
          </a:xfrm>
          <a:prstGeom prst="rect">
            <a:avLst/>
          </a:prstGeom>
        </p:spPr>
        <p:txBody>
          <a:bodyPr wrap="square">
            <a:spAutoFit/>
          </a:bodyPr>
          <a:lstStyle/>
          <a:p>
            <a:pPr algn="ctr">
              <a:defRPr/>
            </a:pPr>
            <a:r>
              <a:rPr lang="en-AU" altLang="es-CL" sz="2600" b="1" dirty="0">
                <a:solidFill>
                  <a:srgbClr val="1268BD"/>
                </a:solidFill>
              </a:rPr>
              <a:t>Canadian Heritage River System</a:t>
            </a:r>
          </a:p>
          <a:p>
            <a:pPr algn="ctr">
              <a:defRPr/>
            </a:pPr>
            <a:endParaRPr lang="en-AU" altLang="es-CL" sz="2400" u="sng" dirty="0">
              <a:solidFill>
                <a:srgbClr val="1268BD"/>
              </a:solidFill>
            </a:endParaRPr>
          </a:p>
          <a:p>
            <a:pPr algn="just">
              <a:defRPr/>
            </a:pPr>
            <a:r>
              <a:rPr lang="en-AU" altLang="es-CL" sz="2400" dirty="0" smtClean="0">
                <a:solidFill>
                  <a:srgbClr val="1268BD"/>
                </a:solidFill>
              </a:rPr>
              <a:t>National </a:t>
            </a:r>
            <a:r>
              <a:rPr lang="en-AU" altLang="es-CL" sz="2400" dirty="0">
                <a:solidFill>
                  <a:srgbClr val="1268BD"/>
                </a:solidFill>
              </a:rPr>
              <a:t>recognition to Canada’s outstanding </a:t>
            </a:r>
            <a:r>
              <a:rPr lang="en-AU" altLang="es-CL" sz="2400" dirty="0" smtClean="0">
                <a:solidFill>
                  <a:srgbClr val="1268BD"/>
                </a:solidFill>
              </a:rPr>
              <a:t>rivers; encourages long</a:t>
            </a:r>
            <a:r>
              <a:rPr lang="en-AU" altLang="es-CL" sz="2400" dirty="0">
                <a:solidFill>
                  <a:srgbClr val="1268BD"/>
                </a:solidFill>
              </a:rPr>
              <a:t>-term management to conserve </a:t>
            </a:r>
            <a:r>
              <a:rPr lang="en-AU" altLang="es-CL" sz="2400" dirty="0" smtClean="0">
                <a:solidFill>
                  <a:srgbClr val="1268BD"/>
                </a:solidFill>
              </a:rPr>
              <a:t>natural</a:t>
            </a:r>
            <a:r>
              <a:rPr lang="en-AU" altLang="es-CL" sz="2400" dirty="0">
                <a:solidFill>
                  <a:srgbClr val="1268BD"/>
                </a:solidFill>
              </a:rPr>
              <a:t>, cultural and recreational values for </a:t>
            </a:r>
            <a:r>
              <a:rPr lang="en-AU" altLang="es-CL" sz="2400" dirty="0" smtClean="0">
                <a:solidFill>
                  <a:srgbClr val="1268BD"/>
                </a:solidFill>
              </a:rPr>
              <a:t>the benefit </a:t>
            </a:r>
            <a:r>
              <a:rPr lang="en-AU" altLang="es-CL" sz="2400" dirty="0">
                <a:solidFill>
                  <a:srgbClr val="1268BD"/>
                </a:solidFill>
              </a:rPr>
              <a:t>and enjoyment of Canadians, now and in the future.</a:t>
            </a:r>
          </a:p>
          <a:p>
            <a:pPr algn="just">
              <a:defRPr/>
            </a:pPr>
            <a:endParaRPr lang="en-AU" altLang="es-CL" sz="1000" dirty="0">
              <a:solidFill>
                <a:srgbClr val="1268BD"/>
              </a:solidFill>
            </a:endParaRPr>
          </a:p>
          <a:p>
            <a:pPr algn="just">
              <a:defRPr/>
            </a:pPr>
            <a:r>
              <a:rPr lang="en-AU" altLang="es-CL" sz="2600" dirty="0" smtClean="0">
                <a:solidFill>
                  <a:srgbClr val="1268BD"/>
                </a:solidFill>
              </a:rPr>
              <a:t>- Cooperative and voluntary system</a:t>
            </a:r>
          </a:p>
          <a:p>
            <a:pPr algn="just">
              <a:defRPr/>
            </a:pPr>
            <a:r>
              <a:rPr lang="en-AU" altLang="es-CL" sz="2600" dirty="0" smtClean="0">
                <a:solidFill>
                  <a:srgbClr val="1268BD"/>
                </a:solidFill>
              </a:rPr>
              <a:t>- Community engagement</a:t>
            </a:r>
            <a:endParaRPr lang="en-AU" altLang="es-CL" sz="1000" dirty="0">
              <a:solidFill>
                <a:srgbClr val="1268BD"/>
              </a:solidFill>
            </a:endParaRPr>
          </a:p>
          <a:p>
            <a:pPr algn="just">
              <a:defRPr/>
            </a:pPr>
            <a:r>
              <a:rPr lang="en-AU" altLang="es-CL" sz="2600" dirty="0" smtClean="0">
                <a:solidFill>
                  <a:srgbClr val="1268BD"/>
                </a:solidFill>
              </a:rPr>
              <a:t>- Effective?</a:t>
            </a:r>
            <a:endParaRPr lang="en-AU" altLang="es-CL" sz="2600" dirty="0">
              <a:solidFill>
                <a:srgbClr val="1268BD"/>
              </a:solidFill>
            </a:endParaRPr>
          </a:p>
        </p:txBody>
      </p:sp>
    </p:spTree>
    <p:extLst>
      <p:ext uri="{BB962C8B-B14F-4D97-AF65-F5344CB8AC3E}">
        <p14:creationId xmlns:p14="http://schemas.microsoft.com/office/powerpoint/2010/main" val="54370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050686" y="102468"/>
            <a:ext cx="1916574" cy="4655270"/>
          </a:xfrm>
          <a:prstGeom prst="rect">
            <a:avLst/>
          </a:prstGeom>
        </p:spPr>
      </p:pic>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99015" y="942975"/>
            <a:ext cx="6751671" cy="3616374"/>
          </a:xfrm>
          <a:prstGeom prst="rect">
            <a:avLst/>
          </a:prstGeom>
        </p:spPr>
        <p:txBody>
          <a:bodyPr wrap="square">
            <a:spAutoFit/>
          </a:bodyPr>
          <a:lstStyle/>
          <a:p>
            <a:pPr>
              <a:defRPr/>
            </a:pPr>
            <a:r>
              <a:rPr lang="en-AU" altLang="es-CL" sz="2700" b="1" dirty="0">
                <a:solidFill>
                  <a:srgbClr val="1268BD"/>
                </a:solidFill>
              </a:rPr>
              <a:t>Chile and free-flowing </a:t>
            </a:r>
            <a:r>
              <a:rPr lang="en-AU" altLang="es-CL" sz="2700" b="1" dirty="0" smtClean="0">
                <a:solidFill>
                  <a:srgbClr val="1268BD"/>
                </a:solidFill>
              </a:rPr>
              <a:t>river protection</a:t>
            </a:r>
          </a:p>
          <a:p>
            <a:pPr algn="just">
              <a:defRPr/>
            </a:pPr>
            <a:endParaRPr lang="en-AU" altLang="es-CL" sz="1000" b="1" dirty="0" smtClean="0">
              <a:solidFill>
                <a:srgbClr val="1268BD"/>
              </a:solidFill>
            </a:endParaRPr>
          </a:p>
          <a:p>
            <a:pPr algn="just">
              <a:defRPr/>
            </a:pPr>
            <a:endParaRPr lang="en-AU" altLang="es-CL" sz="1000" dirty="0">
              <a:solidFill>
                <a:srgbClr val="1268BD"/>
              </a:solidFill>
            </a:endParaRPr>
          </a:p>
          <a:p>
            <a:pPr algn="just">
              <a:defRPr/>
            </a:pPr>
            <a:r>
              <a:rPr lang="en-AU" altLang="es-CL" sz="2700" b="1" dirty="0">
                <a:solidFill>
                  <a:srgbClr val="1268BD"/>
                </a:solidFill>
              </a:rPr>
              <a:t>A. </a:t>
            </a:r>
            <a:r>
              <a:rPr lang="en-AU" altLang="es-CL" sz="2700" b="1" dirty="0" smtClean="0">
                <a:solidFill>
                  <a:srgbClr val="1268BD"/>
                </a:solidFill>
              </a:rPr>
              <a:t>Protected Areas </a:t>
            </a:r>
            <a:r>
              <a:rPr lang="en-AU" altLang="es-CL" sz="2700" b="1" dirty="0">
                <a:solidFill>
                  <a:srgbClr val="1268BD"/>
                </a:solidFill>
              </a:rPr>
              <a:t>a viable option for Chile?</a:t>
            </a:r>
          </a:p>
          <a:p>
            <a:pPr algn="just">
              <a:defRPr/>
            </a:pPr>
            <a:endParaRPr lang="en-AU" altLang="es-CL" sz="1000" dirty="0">
              <a:solidFill>
                <a:srgbClr val="1268BD"/>
              </a:solidFill>
            </a:endParaRPr>
          </a:p>
          <a:p>
            <a:pPr marL="457200" indent="-457200" algn="just">
              <a:buFont typeface="Arial"/>
              <a:buChar char="•"/>
              <a:defRPr/>
            </a:pPr>
            <a:r>
              <a:rPr lang="en-AU" altLang="es-CL" sz="2700" dirty="0" smtClean="0">
                <a:solidFill>
                  <a:srgbClr val="1268BD"/>
                </a:solidFill>
              </a:rPr>
              <a:t>Protected Areas covered 19.5% of land area  </a:t>
            </a:r>
          </a:p>
          <a:p>
            <a:pPr algn="just">
              <a:defRPr/>
            </a:pPr>
            <a:endParaRPr lang="en-AU" altLang="es-CL" sz="1000" dirty="0">
              <a:solidFill>
                <a:srgbClr val="1268BD"/>
              </a:solidFill>
            </a:endParaRPr>
          </a:p>
          <a:p>
            <a:pPr marL="457200" indent="-457200" algn="just">
              <a:buFont typeface="Arial" charset="0"/>
              <a:buChar char="•"/>
              <a:defRPr/>
            </a:pPr>
            <a:r>
              <a:rPr lang="en-AU" altLang="es-CL" sz="2700" dirty="0" smtClean="0">
                <a:solidFill>
                  <a:srgbClr val="1268BD"/>
                </a:solidFill>
              </a:rPr>
              <a:t>Environmental </a:t>
            </a:r>
            <a:r>
              <a:rPr lang="en-AU" altLang="es-CL" sz="2700" dirty="0">
                <a:solidFill>
                  <a:srgbClr val="1268BD"/>
                </a:solidFill>
              </a:rPr>
              <a:t>Performance Review Chile </a:t>
            </a:r>
            <a:r>
              <a:rPr lang="en-AU" altLang="es-CL" sz="2700" dirty="0" smtClean="0">
                <a:solidFill>
                  <a:srgbClr val="1268BD"/>
                </a:solidFill>
              </a:rPr>
              <a:t>2016</a:t>
            </a:r>
            <a:r>
              <a:rPr lang="en-AU" altLang="es-CL" sz="2700" dirty="0">
                <a:solidFill>
                  <a:srgbClr val="1268BD"/>
                </a:solidFill>
              </a:rPr>
              <a:t> </a:t>
            </a:r>
            <a:r>
              <a:rPr lang="en-AU" altLang="es-CL" sz="2700" dirty="0" smtClean="0">
                <a:solidFill>
                  <a:srgbClr val="1268BD"/>
                </a:solidFill>
              </a:rPr>
              <a:t>(OECD)</a:t>
            </a:r>
          </a:p>
          <a:p>
            <a:pPr marL="457200" indent="-457200" algn="just">
              <a:buFont typeface="Arial" charset="0"/>
              <a:buChar char="•"/>
              <a:defRPr/>
            </a:pPr>
            <a:r>
              <a:rPr lang="en-AU" altLang="es-CL" sz="2700" dirty="0">
                <a:solidFill>
                  <a:srgbClr val="1268BD"/>
                </a:solidFill>
              </a:rPr>
              <a:t>Freshwater protected </a:t>
            </a:r>
            <a:r>
              <a:rPr lang="en-AU" altLang="es-CL" sz="2700" dirty="0" smtClean="0">
                <a:solidFill>
                  <a:srgbClr val="1268BD"/>
                </a:solidFill>
              </a:rPr>
              <a:t>areas?</a:t>
            </a:r>
          </a:p>
          <a:p>
            <a:pPr marL="457200" indent="-457200" algn="just">
              <a:buFont typeface="Arial" charset="0"/>
              <a:buChar char="•"/>
              <a:defRPr/>
            </a:pPr>
            <a:r>
              <a:rPr lang="en-AU" altLang="es-CL" sz="2700" dirty="0" smtClean="0">
                <a:solidFill>
                  <a:srgbClr val="1268BD"/>
                </a:solidFill>
              </a:rPr>
              <a:t>Chilean Free-Flowing Rivers Network</a:t>
            </a:r>
            <a:endParaRPr lang="en-AU" altLang="es-CL" sz="2700" dirty="0">
              <a:solidFill>
                <a:srgbClr val="1268BD"/>
              </a:solidFill>
            </a:endParaRPr>
          </a:p>
        </p:txBody>
      </p:sp>
      <p:sp>
        <p:nvSpPr>
          <p:cNvPr id="4" name="CuadroTexto 3"/>
          <p:cNvSpPr txBox="1"/>
          <p:nvPr/>
        </p:nvSpPr>
        <p:spPr>
          <a:xfrm>
            <a:off x="7050686" y="1385888"/>
            <a:ext cx="1734766" cy="646331"/>
          </a:xfrm>
          <a:prstGeom prst="rect">
            <a:avLst/>
          </a:prstGeom>
          <a:noFill/>
        </p:spPr>
        <p:txBody>
          <a:bodyPr wrap="square" rtlCol="0">
            <a:spAutoFit/>
          </a:bodyPr>
          <a:lstStyle/>
          <a:p>
            <a:r>
              <a:rPr lang="es-ES_tradnl" dirty="0" smtClean="0"/>
              <a:t>1.221 </a:t>
            </a:r>
            <a:r>
              <a:rPr lang="es-ES_tradnl" dirty="0" err="1" smtClean="0"/>
              <a:t>rivers</a:t>
            </a:r>
            <a:endParaRPr lang="es-ES_tradnl" dirty="0" smtClean="0"/>
          </a:p>
          <a:p>
            <a:r>
              <a:rPr lang="es-ES_tradnl" dirty="0" smtClean="0"/>
              <a:t>101 </a:t>
            </a:r>
            <a:r>
              <a:rPr lang="es-ES_tradnl" dirty="0" err="1" smtClean="0"/>
              <a:t>watersheds</a:t>
            </a:r>
            <a:endParaRPr lang="es-ES_tradnl" dirty="0"/>
          </a:p>
        </p:txBody>
      </p:sp>
    </p:spTree>
    <p:extLst>
      <p:ext uri="{BB962C8B-B14F-4D97-AF65-F5344CB8AC3E}">
        <p14:creationId xmlns:p14="http://schemas.microsoft.com/office/powerpoint/2010/main" val="1562479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6014</TotalTime>
  <Words>2979</Words>
  <Application>Microsoft Macintosh PowerPoint</Application>
  <PresentationFormat>Presentación en pantalla (16:9)</PresentationFormat>
  <Paragraphs>218</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Calibri</vt:lpstr>
      <vt:lpstr>Calibri Light</vt:lpstr>
      <vt:lpstr>Microsoft YaHei</vt:lpstr>
      <vt:lpstr>StarSymbol</vt:lpstr>
      <vt:lpstr>Times New Roman</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Usuario de Microsoft Office</cp:lastModifiedBy>
  <cp:revision>91</cp:revision>
  <cp:lastPrinted>2017-09-16T09:36:20Z</cp:lastPrinted>
  <dcterms:created xsi:type="dcterms:W3CDTF">2016-07-18T05:53:10Z</dcterms:created>
  <dcterms:modified xsi:type="dcterms:W3CDTF">2017-09-17T10:17:13Z</dcterms:modified>
</cp:coreProperties>
</file>