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4" r:id="rId3"/>
    <p:sldId id="275" r:id="rId4"/>
    <p:sldId id="277" r:id="rId5"/>
    <p:sldId id="278" r:id="rId6"/>
    <p:sldId id="265" r:id="rId7"/>
    <p:sldId id="279" r:id="rId8"/>
    <p:sldId id="267" r:id="rId9"/>
    <p:sldId id="280" r:id="rId10"/>
    <p:sldId id="268" r:id="rId11"/>
    <p:sldId id="284" r:id="rId12"/>
    <p:sldId id="269" r:id="rId13"/>
    <p:sldId id="285" r:id="rId14"/>
    <p:sldId id="270" r:id="rId15"/>
    <p:sldId id="271" r:id="rId16"/>
    <p:sldId id="273" r:id="rId17"/>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E"/>
    <a:srgbClr val="005155"/>
    <a:srgbClr val="76246B"/>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79052" autoAdjust="0"/>
  </p:normalViewPr>
  <p:slideViewPr>
    <p:cSldViewPr snapToGrid="0" showGuides="1">
      <p:cViewPr>
        <p:scale>
          <a:sx n="100" d="100"/>
          <a:sy n="100" d="100"/>
        </p:scale>
        <p:origin x="437" y="58"/>
      </p:cViewPr>
      <p:guideLst>
        <p:guide pos="2880"/>
        <p:guide orient="horz" pos="216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80CCBF0-3937-43C3-B888-08F3D41BEE9F}" type="datetimeFigureOut">
              <a:rPr lang="en-US" smtClean="0"/>
              <a:t>9/16/2017</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1AC9BCC-D6D5-4D41-9221-9A288C85D268}" type="slidenum">
              <a:rPr lang="en-US" smtClean="0"/>
              <a:t>‹#›</a:t>
            </a:fld>
            <a:endParaRPr lang="en-US"/>
          </a:p>
        </p:txBody>
      </p:sp>
    </p:spTree>
    <p:extLst>
      <p:ext uri="{BB962C8B-B14F-4D97-AF65-F5344CB8AC3E}">
        <p14:creationId xmlns:p14="http://schemas.microsoft.com/office/powerpoint/2010/main" val="168828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AC9BCC-D6D5-4D41-9221-9A288C85D268}" type="slidenum">
              <a:rPr lang="en-US" smtClean="0"/>
              <a:t>1</a:t>
            </a:fld>
            <a:endParaRPr lang="en-US"/>
          </a:p>
        </p:txBody>
      </p:sp>
    </p:spTree>
    <p:extLst>
      <p:ext uri="{BB962C8B-B14F-4D97-AF65-F5344CB8AC3E}">
        <p14:creationId xmlns:p14="http://schemas.microsoft.com/office/powerpoint/2010/main" val="86389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the Mara River Basin in Kenya, which is where this methodology was first created and applied. The Mara River Basin in Kenya is a relatively small river basin with about 10 permanent river gauging stations. We focused all monitoring at these stations to provide the opportunity to link river conditions back to flow conditions. But we had a situation where funds were VERY limited financial resources, but had two dedicated monitoring technicians. Since there was no money to pay the locals to help with monitoring, many of the key ecosystem components only had recommendations for Level 2 and 3 monitoring, with the likely scenario that only occasional Level 2 monitoring would occur until financial resources improved. </a:t>
            </a:r>
          </a:p>
        </p:txBody>
      </p:sp>
      <p:sp>
        <p:nvSpPr>
          <p:cNvPr id="4" name="Slide Number Placeholder 3"/>
          <p:cNvSpPr>
            <a:spLocks noGrp="1"/>
          </p:cNvSpPr>
          <p:nvPr>
            <p:ph type="sldNum" sz="quarter" idx="10"/>
          </p:nvPr>
        </p:nvSpPr>
        <p:spPr/>
        <p:txBody>
          <a:bodyPr/>
          <a:lstStyle/>
          <a:p>
            <a:fld id="{21AC9BCC-D6D5-4D41-9221-9A288C85D268}" type="slidenum">
              <a:rPr lang="en-US" smtClean="0"/>
              <a:t>10</a:t>
            </a:fld>
            <a:endParaRPr lang="en-US"/>
          </a:p>
        </p:txBody>
      </p:sp>
    </p:spTree>
    <p:extLst>
      <p:ext uri="{BB962C8B-B14F-4D97-AF65-F5344CB8AC3E}">
        <p14:creationId xmlns:p14="http://schemas.microsoft.com/office/powerpoint/2010/main" val="168551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plan was created in September 2016 and data collection began in 2017. Immediately, we discovered that it was there was no centralized data collection and management system in place, making it difficult for managers to easily access and visualize the data. Hence, making it difficult for the data to be used in decision making.</a:t>
            </a:r>
          </a:p>
        </p:txBody>
      </p:sp>
      <p:sp>
        <p:nvSpPr>
          <p:cNvPr id="4" name="Slide Number Placeholder 3"/>
          <p:cNvSpPr>
            <a:spLocks noGrp="1"/>
          </p:cNvSpPr>
          <p:nvPr>
            <p:ph type="sldNum" sz="quarter" idx="10"/>
          </p:nvPr>
        </p:nvSpPr>
        <p:spPr/>
        <p:txBody>
          <a:bodyPr/>
          <a:lstStyle/>
          <a:p>
            <a:fld id="{21AC9BCC-D6D5-4D41-9221-9A288C85D268}" type="slidenum">
              <a:rPr lang="en-US" smtClean="0"/>
              <a:t>11</a:t>
            </a:fld>
            <a:endParaRPr lang="en-US"/>
          </a:p>
        </p:txBody>
      </p:sp>
    </p:spTree>
    <p:extLst>
      <p:ext uri="{BB962C8B-B14F-4D97-AF65-F5344CB8AC3E}">
        <p14:creationId xmlns:p14="http://schemas.microsoft.com/office/powerpoint/2010/main" val="42277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place this system was implemented was in the Rufiji River Basin in Tanzania. The river basin is vastly different than the Mara. While the Mara was relatively small and frequent monitoring trips to all monitoring sites could be easily accomplished, the Rufiji is a very large basin (about 1/5 of the entire country) and contains almost 60 river gauging stations. So having monitoring technicians conduct multiple monitoring methods at each site was not realistic. So at a stakeholder workshop, we selected about 20 priority long-term monitoring sites to help save time and resource.  </a:t>
            </a:r>
          </a:p>
          <a:p>
            <a:endParaRPr lang="en-US" dirty="0"/>
          </a:p>
          <a:p>
            <a:endParaRPr lang="en-US" dirty="0"/>
          </a:p>
        </p:txBody>
      </p:sp>
      <p:sp>
        <p:nvSpPr>
          <p:cNvPr id="4" name="Slide Number Placeholder 3"/>
          <p:cNvSpPr>
            <a:spLocks noGrp="1"/>
          </p:cNvSpPr>
          <p:nvPr>
            <p:ph type="sldNum" sz="quarter" idx="10"/>
          </p:nvPr>
        </p:nvSpPr>
        <p:spPr/>
        <p:txBody>
          <a:bodyPr/>
          <a:lstStyle/>
          <a:p>
            <a:fld id="{21AC9BCC-D6D5-4D41-9221-9A288C85D268}" type="slidenum">
              <a:rPr lang="en-US" smtClean="0"/>
              <a:t>12</a:t>
            </a:fld>
            <a:endParaRPr lang="en-US"/>
          </a:p>
        </p:txBody>
      </p:sp>
    </p:spTree>
    <p:extLst>
      <p:ext uri="{BB962C8B-B14F-4D97-AF65-F5344CB8AC3E}">
        <p14:creationId xmlns:p14="http://schemas.microsoft.com/office/powerpoint/2010/main" val="1501304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this basin interesting is that there were a handful of interesting opportunities we are taking advantage of. First, there is an existing network of other ecological monitoring occurring by other federal agencies and conservation partners (including citizen science efforts), which is being integrated into the environmental flows monitoring plan, as well as a strong focus on the use of cell phones and mobile applications to collect and send data to the local water board. There is also a strong desire to establish a multi-agency monitoring steering committee to analyze and evaluate the data, and make collective management actions when required.  This plan is currently in the development stages, to be completed by mid 2018. We’ve learned a lot between implementing it in this basin vs. the Mara ns updates to the process have already been made.</a:t>
            </a:r>
          </a:p>
          <a:p>
            <a:endParaRPr lang="en-US" dirty="0"/>
          </a:p>
        </p:txBody>
      </p:sp>
      <p:sp>
        <p:nvSpPr>
          <p:cNvPr id="4" name="Slide Number Placeholder 3"/>
          <p:cNvSpPr>
            <a:spLocks noGrp="1"/>
          </p:cNvSpPr>
          <p:nvPr>
            <p:ph type="sldNum" sz="quarter" idx="10"/>
          </p:nvPr>
        </p:nvSpPr>
        <p:spPr/>
        <p:txBody>
          <a:bodyPr/>
          <a:lstStyle/>
          <a:p>
            <a:fld id="{21AC9BCC-D6D5-4D41-9221-9A288C85D268}" type="slidenum">
              <a:rPr lang="en-US" smtClean="0"/>
              <a:t>13</a:t>
            </a:fld>
            <a:endParaRPr lang="en-US"/>
          </a:p>
        </p:txBody>
      </p:sp>
    </p:spTree>
    <p:extLst>
      <p:ext uri="{BB962C8B-B14F-4D97-AF65-F5344CB8AC3E}">
        <p14:creationId xmlns:p14="http://schemas.microsoft.com/office/powerpoint/2010/main" val="132063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AC9BCC-D6D5-4D41-9221-9A288C85D268}" type="slidenum">
              <a:rPr lang="en-US" smtClean="0"/>
              <a:t>15</a:t>
            </a:fld>
            <a:endParaRPr lang="en-US"/>
          </a:p>
        </p:txBody>
      </p:sp>
    </p:spTree>
    <p:extLst>
      <p:ext uri="{BB962C8B-B14F-4D97-AF65-F5344CB8AC3E}">
        <p14:creationId xmlns:p14="http://schemas.microsoft.com/office/powerpoint/2010/main" val="22368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concept of environmental flows is gaining traction as a water resources management tool, many EFAs are being conducted in quickly developing and often rural areas around the world. This is often done in hopes of conserving important and unique ecosystem (instead of restoring them afterwards) and promoting responsible future development of that river basin. Yet, due to their lack of development and the lack of potential financial resources that come with it, these areas may also be in an unlikely position to actually implement these recommendations. This is the situation we found while working in eastern Africa. In Kenya and Tanzania, there have been at least 7 EFAs completed in the past 10 years, yet none of them have been meaningfully implemented. To us, this indicated that there must be an barrier to implementing these recommendations, which is likely only exasperated by the lack of financial and/or staff resources common among rural water management agencies. So wanted to figure out a way to overcome this barrier and help provide a pathway forward for river managers charged with implementing environmental flows.</a:t>
            </a:r>
          </a:p>
        </p:txBody>
      </p:sp>
      <p:sp>
        <p:nvSpPr>
          <p:cNvPr id="4" name="Slide Number Placeholder 3"/>
          <p:cNvSpPr>
            <a:spLocks noGrp="1"/>
          </p:cNvSpPr>
          <p:nvPr>
            <p:ph type="sldNum" sz="quarter" idx="10"/>
          </p:nvPr>
        </p:nvSpPr>
        <p:spPr/>
        <p:txBody>
          <a:bodyPr/>
          <a:lstStyle/>
          <a:p>
            <a:fld id="{21AC9BCC-D6D5-4D41-9221-9A288C85D268}" type="slidenum">
              <a:rPr lang="en-US" smtClean="0"/>
              <a:t>2</a:t>
            </a:fld>
            <a:endParaRPr lang="en-US"/>
          </a:p>
        </p:txBody>
      </p:sp>
    </p:spTree>
    <p:extLst>
      <p:ext uri="{BB962C8B-B14F-4D97-AF65-F5344CB8AC3E}">
        <p14:creationId xmlns:p14="http://schemas.microsoft.com/office/powerpoint/2010/main" val="409730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us, a logical place to start was the need for river managers to have a good understanding of the conditions of their river basin, more specifically the hydrological, ecological, and social conditions. In this way, managers could then assess if the flow recommendations were being met and if these flow recommendations were effective in protecting aquatic ecosystems and providing for local communities. In essence, what was needed was a strong monitoring and evaluation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know we need a monitoring and evaluation plan, but then three important questions arise: 1) how to we make such a plan, 2) how to we undertake a monitoring program with limited resources, and 3) what do we do with the data we’ve collect. We decided to tackle each one of these steps individually, but also wanted to make sure that they connected and fed into each other.</a:t>
            </a:r>
          </a:p>
        </p:txBody>
      </p:sp>
      <p:sp>
        <p:nvSpPr>
          <p:cNvPr id="4" name="Slide Number Placeholder 3"/>
          <p:cNvSpPr>
            <a:spLocks noGrp="1"/>
          </p:cNvSpPr>
          <p:nvPr>
            <p:ph type="sldNum" sz="quarter" idx="10"/>
          </p:nvPr>
        </p:nvSpPr>
        <p:spPr/>
        <p:txBody>
          <a:bodyPr/>
          <a:lstStyle/>
          <a:p>
            <a:fld id="{21AC9BCC-D6D5-4D41-9221-9A288C85D268}" type="slidenum">
              <a:rPr lang="en-US" smtClean="0"/>
              <a:t>3</a:t>
            </a:fld>
            <a:endParaRPr lang="en-US"/>
          </a:p>
        </p:txBody>
      </p:sp>
    </p:spTree>
    <p:extLst>
      <p:ext uri="{BB962C8B-B14F-4D97-AF65-F5344CB8AC3E}">
        <p14:creationId xmlns:p14="http://schemas.microsoft.com/office/powerpoint/2010/main" val="238677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question of how to make an monitoring plan, we wanted to make sure that the objectives of implementing the environmental flows recommendations were a prominent feature of the monitoring plan. We also wanted to incorporate any other legal requirements and overall management visions into the structure. To accomplish this, we created a type of objectives hierarchy to guide this process. An objectives hierarchy is a way of breaking down high level management goals into more and more specific sub-objectives until measurable components can be determined. This management tool is also useful because it can be customized to meet different management situations. For our situation, we incorporated 3 different “frameworks” instead of sub-objectives to help drive the develop of a customized objectives hierarchy: 1) the legislative framework, which includes national level laws and regulations related to implementing environmental flows; 2) the management framework, which is any approved management plans or direction to be followed in that river basin; and 3) the environmental flows framework, which includes the detailed information included in the EFA at specific points along the river. These three frameworks help to determine the selection of key ecosystem components that need to be monitored in order to comply with any legal and management requirements. Examples of key ecosystem components include water quantity, water quality, geomorphology, fish, vegetation, invertebrates, and social uses.</a:t>
            </a:r>
          </a:p>
        </p:txBody>
      </p:sp>
      <p:sp>
        <p:nvSpPr>
          <p:cNvPr id="4" name="Slide Number Placeholder 3"/>
          <p:cNvSpPr>
            <a:spLocks noGrp="1"/>
          </p:cNvSpPr>
          <p:nvPr>
            <p:ph type="sldNum" sz="quarter" idx="10"/>
          </p:nvPr>
        </p:nvSpPr>
        <p:spPr/>
        <p:txBody>
          <a:bodyPr/>
          <a:lstStyle/>
          <a:p>
            <a:fld id="{21AC9BCC-D6D5-4D41-9221-9A288C85D268}" type="slidenum">
              <a:rPr lang="en-US" smtClean="0"/>
              <a:t>4</a:t>
            </a:fld>
            <a:endParaRPr lang="en-US"/>
          </a:p>
        </p:txBody>
      </p:sp>
    </p:spTree>
    <p:extLst>
      <p:ext uri="{BB962C8B-B14F-4D97-AF65-F5344CB8AC3E}">
        <p14:creationId xmlns:p14="http://schemas.microsoft.com/office/powerpoint/2010/main" val="301767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key ecosystem components then create the foundation for the creation of the monitoring plan. Each key ecosystem component will then have it’s own management objective and monitoring indicator(s). In general, a management objective is a desired condition (e.g., sustain populations of fish species important for subsistence fishing) while an indicator is what to watch in order to know if you’re achieving this objective (e.g., adult populations of species X and Y). The next step is to determine which monitoring methods (or field techniques) you will use to collect data on those indicators. There are usually many ways to monitoring a single indicator, and they can vary widely in collection time, cost, and complexity.</a:t>
            </a:r>
          </a:p>
        </p:txBody>
      </p:sp>
      <p:sp>
        <p:nvSpPr>
          <p:cNvPr id="4" name="Slide Number Placeholder 3"/>
          <p:cNvSpPr>
            <a:spLocks noGrp="1"/>
          </p:cNvSpPr>
          <p:nvPr>
            <p:ph type="sldNum" sz="quarter" idx="10"/>
          </p:nvPr>
        </p:nvSpPr>
        <p:spPr/>
        <p:txBody>
          <a:bodyPr/>
          <a:lstStyle/>
          <a:p>
            <a:fld id="{21AC9BCC-D6D5-4D41-9221-9A288C85D268}" type="slidenum">
              <a:rPr lang="en-US" smtClean="0"/>
              <a:t>5</a:t>
            </a:fld>
            <a:endParaRPr lang="en-US"/>
          </a:p>
        </p:txBody>
      </p:sp>
    </p:spTree>
    <p:extLst>
      <p:ext uri="{BB962C8B-B14F-4D97-AF65-F5344CB8AC3E}">
        <p14:creationId xmlns:p14="http://schemas.microsoft.com/office/powerpoint/2010/main" val="28334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sort out the types of monitoring methods, we used a three-level system. Level 1 contains methods that are easy, cost effective, and can be collected frequently by anyone. However, it collects very basic data and provides information on conditions in a very broad sense. Level 2 contains methods that are usually undertaken by a management authority, requires some simple training, and provides more detailed information, but at a greater cost in time and money. Level 3 is very detailed information collected and analyzed by experts, but can be very costly in terms of time and money. The methods at all three levels feeds into each other to create a more complete understanding of the conditions of that key ecosystem. In general, Level 1 can be described as citizen science, Level 2 as the responsibility of the management authority, and Level 3 as expert level. They are normally conducted at set intervals, except when a trigger value is passed. Each level has their own trigger value which is where the data collected at that level indicates that there is a potential issue. If a trigger value is surpassed, then it indicates that a management action may need to take place. This system also allows for informative data to be collected, even in times of very limited resources.</a:t>
            </a:r>
          </a:p>
        </p:txBody>
      </p:sp>
      <p:sp>
        <p:nvSpPr>
          <p:cNvPr id="4" name="Slide Number Placeholder 3"/>
          <p:cNvSpPr>
            <a:spLocks noGrp="1"/>
          </p:cNvSpPr>
          <p:nvPr>
            <p:ph type="sldNum" sz="quarter" idx="10"/>
          </p:nvPr>
        </p:nvSpPr>
        <p:spPr/>
        <p:txBody>
          <a:bodyPr/>
          <a:lstStyle/>
          <a:p>
            <a:fld id="{21AC9BCC-D6D5-4D41-9221-9A288C85D268}" type="slidenum">
              <a:rPr lang="en-US" smtClean="0"/>
              <a:t>6</a:t>
            </a:fld>
            <a:endParaRPr lang="en-US"/>
          </a:p>
        </p:txBody>
      </p:sp>
    </p:spTree>
    <p:extLst>
      <p:ext uri="{BB962C8B-B14F-4D97-AF65-F5344CB8AC3E}">
        <p14:creationId xmlns:p14="http://schemas.microsoft.com/office/powerpoint/2010/main" val="25972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is deciding what to do with the data that’s collected. Here is where we implement adaptive management principles, or more simply, “learning by doing”. Adaptive management usually consists of a cyclical process where information is collected on a system, that information is then evaluated against management objectives, and then an action can be taken to change the condition of that system towards meeting that objective. In our case, the information is the data collected in the monitoring plan and the evaluation occurs at set intervals (e.g., annually) or when a trigger value is surpassed. </a:t>
            </a:r>
          </a:p>
        </p:txBody>
      </p:sp>
      <p:sp>
        <p:nvSpPr>
          <p:cNvPr id="4" name="Slide Number Placeholder 3"/>
          <p:cNvSpPr>
            <a:spLocks noGrp="1"/>
          </p:cNvSpPr>
          <p:nvPr>
            <p:ph type="sldNum" sz="quarter" idx="10"/>
          </p:nvPr>
        </p:nvSpPr>
        <p:spPr/>
        <p:txBody>
          <a:bodyPr/>
          <a:lstStyle/>
          <a:p>
            <a:fld id="{21AC9BCC-D6D5-4D41-9221-9A288C85D268}" type="slidenum">
              <a:rPr lang="en-US" smtClean="0"/>
              <a:t>7</a:t>
            </a:fld>
            <a:endParaRPr lang="en-US"/>
          </a:p>
        </p:txBody>
      </p:sp>
    </p:spTree>
    <p:extLst>
      <p:ext uri="{BB962C8B-B14F-4D97-AF65-F5344CB8AC3E}">
        <p14:creationId xmlns:p14="http://schemas.microsoft.com/office/powerpoint/2010/main" val="175597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system, we’ve created adaptive management cycles to help managers analyze the situation and figure out which management actions to take. As a general overview, monitoring occurs and if a trigger value is surpassed (the yellow boxes), then it leads questions for the managers (green diamonds), and then potential management actions (blue boxes).</a:t>
            </a:r>
          </a:p>
        </p:txBody>
      </p:sp>
      <p:sp>
        <p:nvSpPr>
          <p:cNvPr id="4" name="Slide Number Placeholder 3"/>
          <p:cNvSpPr>
            <a:spLocks noGrp="1"/>
          </p:cNvSpPr>
          <p:nvPr>
            <p:ph type="sldNum" sz="quarter" idx="10"/>
          </p:nvPr>
        </p:nvSpPr>
        <p:spPr/>
        <p:txBody>
          <a:bodyPr/>
          <a:lstStyle/>
          <a:p>
            <a:fld id="{21AC9BCC-D6D5-4D41-9221-9A288C85D268}" type="slidenum">
              <a:rPr lang="en-US" smtClean="0"/>
              <a:t>8</a:t>
            </a:fld>
            <a:endParaRPr lang="en-US"/>
          </a:p>
        </p:txBody>
      </p:sp>
    </p:spTree>
    <p:extLst>
      <p:ext uri="{BB962C8B-B14F-4D97-AF65-F5344CB8AC3E}">
        <p14:creationId xmlns:p14="http://schemas.microsoft.com/office/powerpoint/2010/main" val="360707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 these three steps, we have created a way to develop a monitoring and adaptive management plan to assist in the implementation of environmental flows. And because this system is customizable with a big focus on </a:t>
            </a:r>
            <a:r>
              <a:rPr lang="en-US" dirty="0" err="1"/>
              <a:t>implementability</a:t>
            </a:r>
            <a:r>
              <a:rPr lang="en-US" dirty="0"/>
              <a:t>, it can be applied in a variety of situations, particularly in resource limited areas. So far we’ve implemented this in two river basins.</a:t>
            </a:r>
          </a:p>
        </p:txBody>
      </p:sp>
      <p:sp>
        <p:nvSpPr>
          <p:cNvPr id="4" name="Slide Number Placeholder 3"/>
          <p:cNvSpPr>
            <a:spLocks noGrp="1"/>
          </p:cNvSpPr>
          <p:nvPr>
            <p:ph type="sldNum" sz="quarter" idx="10"/>
          </p:nvPr>
        </p:nvSpPr>
        <p:spPr/>
        <p:txBody>
          <a:bodyPr/>
          <a:lstStyle/>
          <a:p>
            <a:fld id="{21AC9BCC-D6D5-4D41-9221-9A288C85D268}" type="slidenum">
              <a:rPr lang="en-US" smtClean="0"/>
              <a:t>9</a:t>
            </a:fld>
            <a:endParaRPr lang="en-US"/>
          </a:p>
        </p:txBody>
      </p:sp>
    </p:spTree>
    <p:extLst>
      <p:ext uri="{BB962C8B-B14F-4D97-AF65-F5344CB8AC3E}">
        <p14:creationId xmlns:p14="http://schemas.microsoft.com/office/powerpoint/2010/main" val="166319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16/09/2017</a:t>
            </a:fld>
            <a:endParaRPr lang="en-AU"/>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2" name="Title 1">
            <a:extLst>
              <a:ext uri="{FF2B5EF4-FFF2-40B4-BE49-F238E27FC236}">
                <a16:creationId xmlns:a16="http://schemas.microsoft.com/office/drawing/2014/main" id="{543A9915-80CF-4A72-A0DD-2DA940D91F64}"/>
              </a:ext>
            </a:extLst>
          </p:cNvPr>
          <p:cNvSpPr txBox="1">
            <a:spLocks/>
          </p:cNvSpPr>
          <p:nvPr/>
        </p:nvSpPr>
        <p:spPr>
          <a:xfrm>
            <a:off x="240276" y="1013281"/>
            <a:ext cx="8535554" cy="1426288"/>
          </a:xfrm>
          <a:prstGeom prst="rect">
            <a:avLst/>
          </a:prstGeom>
        </p:spPr>
        <p:txBody>
          <a:bodyPr vert="horz"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Garamond" panose="02020404030301010803" pitchFamily="18" charset="0"/>
              </a:rPr>
              <a:t>Creating an integrated monitoring and evaluation system which informs adaptive management of environmental flows</a:t>
            </a:r>
            <a:endParaRPr lang="en-US" sz="3200" dirty="0">
              <a:latin typeface="Garamond" panose="02020404030301010803" pitchFamily="18" charset="0"/>
            </a:endParaRPr>
          </a:p>
        </p:txBody>
      </p:sp>
      <p:sp>
        <p:nvSpPr>
          <p:cNvPr id="13" name="Subtitle 2">
            <a:extLst>
              <a:ext uri="{FF2B5EF4-FFF2-40B4-BE49-F238E27FC236}">
                <a16:creationId xmlns:a16="http://schemas.microsoft.com/office/drawing/2014/main" id="{1AEE3C64-36BE-450C-8405-24DD507DD876}"/>
              </a:ext>
            </a:extLst>
          </p:cNvPr>
          <p:cNvSpPr txBox="1">
            <a:spLocks/>
          </p:cNvSpPr>
          <p:nvPr/>
        </p:nvSpPr>
        <p:spPr>
          <a:xfrm>
            <a:off x="240276" y="2558679"/>
            <a:ext cx="8535554" cy="18492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Garamond" panose="02020404030301010803" pitchFamily="18" charset="0"/>
              </a:rPr>
              <a:t>Lauren Zielinski</a:t>
            </a:r>
            <a:br>
              <a:rPr lang="en-US" dirty="0">
                <a:latin typeface="Garamond" panose="02020404030301010803" pitchFamily="18" charset="0"/>
              </a:rPr>
            </a:br>
            <a:r>
              <a:rPr lang="en-US" sz="1800" dirty="0" err="1">
                <a:latin typeface="Garamond" panose="02020404030301010803" pitchFamily="18" charset="0"/>
              </a:rPr>
              <a:t>Zielinski</a:t>
            </a:r>
            <a:r>
              <a:rPr lang="en-US" sz="1800" dirty="0">
                <a:latin typeface="Garamond" panose="02020404030301010803" pitchFamily="18" charset="0"/>
              </a:rPr>
              <a:t> Environmental Monitoring and Evaluation, LLC – USA</a:t>
            </a:r>
          </a:p>
          <a:p>
            <a:endParaRPr lang="en-US" sz="1800" dirty="0">
              <a:latin typeface="Garamond" panose="02020404030301010803" pitchFamily="18" charset="0"/>
            </a:endParaRPr>
          </a:p>
          <a:p>
            <a:r>
              <a:rPr lang="en-US" dirty="0">
                <a:latin typeface="Garamond" panose="02020404030301010803" pitchFamily="18" charset="0"/>
              </a:rPr>
              <a:t>John </a:t>
            </a:r>
            <a:r>
              <a:rPr lang="en-US" dirty="0" err="1">
                <a:latin typeface="Garamond" panose="02020404030301010803" pitchFamily="18" charset="0"/>
              </a:rPr>
              <a:t>Conallin</a:t>
            </a:r>
            <a:r>
              <a:rPr lang="en-US" dirty="0">
                <a:latin typeface="Garamond" panose="02020404030301010803" pitchFamily="18" charset="0"/>
              </a:rPr>
              <a:t>			Andrew Warner</a:t>
            </a:r>
            <a:br>
              <a:rPr lang="en-US" dirty="0">
                <a:latin typeface="Garamond" panose="02020404030301010803" pitchFamily="18" charset="0"/>
              </a:rPr>
            </a:br>
            <a:r>
              <a:rPr lang="en-US" sz="1800" dirty="0">
                <a:latin typeface="Garamond" panose="02020404030301010803" pitchFamily="18" charset="0"/>
              </a:rPr>
              <a:t>IHE-Delft – NL			CDM Smith – USA</a:t>
            </a:r>
          </a:p>
        </p:txBody>
      </p:sp>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4">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9" name="Title 1">
            <a:extLst>
              <a:ext uri="{FF2B5EF4-FFF2-40B4-BE49-F238E27FC236}">
                <a16:creationId xmlns:a16="http://schemas.microsoft.com/office/drawing/2014/main" id="{46F1C9B3-4ABE-442E-80CC-A3E9DC11A789}"/>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CREATION PROCESS – OUTCOMES – </a:t>
            </a:r>
            <a:r>
              <a:rPr lang="en-US" sz="1200" b="1" dirty="0">
                <a:latin typeface="Garamond" panose="02020404030301010803" pitchFamily="18" charset="0"/>
              </a:rPr>
              <a:t>IMPLEMENTATION</a:t>
            </a:r>
            <a:r>
              <a:rPr lang="en-US" sz="1200" dirty="0">
                <a:latin typeface="Garamond" panose="02020404030301010803" pitchFamily="18" charset="0"/>
              </a:rPr>
              <a:t> – LESSONS LEARNED – NEXT STEPS</a:t>
            </a:r>
          </a:p>
        </p:txBody>
      </p:sp>
      <p:sp>
        <p:nvSpPr>
          <p:cNvPr id="12" name="Content Placeholder 2">
            <a:extLst>
              <a:ext uri="{FF2B5EF4-FFF2-40B4-BE49-F238E27FC236}">
                <a16:creationId xmlns:a16="http://schemas.microsoft.com/office/drawing/2014/main" id="{1A1249F9-C988-4F95-BAF3-92CAD8A335B2}"/>
              </a:ext>
            </a:extLst>
          </p:cNvPr>
          <p:cNvSpPr txBox="1">
            <a:spLocks/>
          </p:cNvSpPr>
          <p:nvPr/>
        </p:nvSpPr>
        <p:spPr>
          <a:xfrm>
            <a:off x="249898" y="1189992"/>
            <a:ext cx="8604036" cy="41651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Garamond" panose="02020404030301010803" pitchFamily="18" charset="0"/>
              </a:rPr>
              <a:t>Mara River Basin, Kenya</a:t>
            </a:r>
          </a:p>
          <a:p>
            <a:pPr marL="800100" lvl="1" indent="-342900" algn="l">
              <a:buFont typeface="Arial" panose="020B0604020202020204" pitchFamily="34" charset="0"/>
              <a:buChar char="•"/>
            </a:pPr>
            <a:r>
              <a:rPr lang="en-US" dirty="0">
                <a:latin typeface="Garamond" panose="02020404030301010803" pitchFamily="18" charset="0"/>
              </a:rPr>
              <a:t>Relatively small basin: ~ 8,700 sq. km</a:t>
            </a:r>
          </a:p>
          <a:p>
            <a:pPr marL="800100" lvl="1" indent="-342900" algn="l">
              <a:buFont typeface="Arial" panose="020B0604020202020204" pitchFamily="34" charset="0"/>
              <a:buChar char="•"/>
            </a:pPr>
            <a:r>
              <a:rPr lang="en-US" dirty="0">
                <a:latin typeface="Garamond" panose="02020404030301010803" pitchFamily="18" charset="0"/>
              </a:rPr>
              <a:t>~ 10 river gauging stations, all used for multiple monitoring methods</a:t>
            </a:r>
          </a:p>
          <a:p>
            <a:pPr marL="800100" lvl="1" indent="-342900" algn="l">
              <a:buFont typeface="Arial" panose="020B0604020202020204" pitchFamily="34" charset="0"/>
              <a:buChar char="•"/>
            </a:pPr>
            <a:r>
              <a:rPr lang="en-US" dirty="0">
                <a:latin typeface="Garamond" panose="02020404030301010803" pitchFamily="18" charset="0"/>
              </a:rPr>
              <a:t>Very limited funds, but two dedicated monitoring technicians</a:t>
            </a:r>
          </a:p>
          <a:p>
            <a:pPr marL="1257300" lvl="2" indent="-342900" algn="l">
              <a:buFont typeface="Arial" panose="020B0604020202020204" pitchFamily="34" charset="0"/>
              <a:buChar char="•"/>
            </a:pPr>
            <a:r>
              <a:rPr lang="en-US" dirty="0">
                <a:latin typeface="Garamond" panose="02020404030301010803" pitchFamily="18" charset="0"/>
              </a:rPr>
              <a:t>Potentially only occasional Level 2 monitoring</a:t>
            </a:r>
          </a:p>
        </p:txBody>
      </p:sp>
      <p:pic>
        <p:nvPicPr>
          <p:cNvPr id="13" name="Picture 12">
            <a:extLst>
              <a:ext uri="{FF2B5EF4-FFF2-40B4-BE49-F238E27FC236}">
                <a16:creationId xmlns:a16="http://schemas.microsoft.com/office/drawing/2014/main" id="{F6A7C37F-2860-41F8-8C5F-A358BF0F37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95876" y="3213014"/>
            <a:ext cx="2806908" cy="1866192"/>
          </a:xfrm>
          <a:prstGeom prst="rect">
            <a:avLst/>
          </a:prstGeom>
        </p:spPr>
      </p:pic>
      <p:pic>
        <p:nvPicPr>
          <p:cNvPr id="15" name="Picture 14" descr="A person standing next to a body of water&#10;&#10;Description generated with very high confidence">
            <a:extLst>
              <a:ext uri="{FF2B5EF4-FFF2-40B4-BE49-F238E27FC236}">
                <a16:creationId xmlns:a16="http://schemas.microsoft.com/office/drawing/2014/main" id="{19E7A63F-9BD8-456F-9B4B-F3B471791CB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0096" y="3213014"/>
            <a:ext cx="2000637" cy="1866192"/>
          </a:xfrm>
          <a:prstGeom prst="rect">
            <a:avLst/>
          </a:prstGeom>
        </p:spPr>
      </p:pic>
      <p:pic>
        <p:nvPicPr>
          <p:cNvPr id="17" name="Picture 16" descr="A person standing next to a body of water&#10;&#10;Description generated with very high confidence">
            <a:extLst>
              <a:ext uri="{FF2B5EF4-FFF2-40B4-BE49-F238E27FC236}">
                <a16:creationId xmlns:a16="http://schemas.microsoft.com/office/drawing/2014/main" id="{3F2F92FD-77A9-45FD-A016-54F74A5A4DA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57597" y="3205163"/>
            <a:ext cx="1484151" cy="1866192"/>
          </a:xfrm>
          <a:prstGeom prst="rect">
            <a:avLst/>
          </a:prstGeom>
        </p:spPr>
      </p:pic>
      <p:pic>
        <p:nvPicPr>
          <p:cNvPr id="18" name="Picture 17" descr="A person standing next to a body of water&#10;&#10;Description generated with very high confidence">
            <a:extLst>
              <a:ext uri="{FF2B5EF4-FFF2-40B4-BE49-F238E27FC236}">
                <a16:creationId xmlns:a16="http://schemas.microsoft.com/office/drawing/2014/main" id="{6957FE14-52C5-4D4E-A5A6-3552B6F7914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56914" y="3213014"/>
            <a:ext cx="1797020" cy="1866192"/>
          </a:xfrm>
          <a:prstGeom prst="rect">
            <a:avLst/>
          </a:prstGeom>
        </p:spPr>
      </p:pic>
    </p:spTree>
    <p:extLst>
      <p:ext uri="{BB962C8B-B14F-4D97-AF65-F5344CB8AC3E}">
        <p14:creationId xmlns:p14="http://schemas.microsoft.com/office/powerpoint/2010/main" val="21065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4">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2" name="Content Placeholder 2">
            <a:extLst>
              <a:ext uri="{FF2B5EF4-FFF2-40B4-BE49-F238E27FC236}">
                <a16:creationId xmlns:a16="http://schemas.microsoft.com/office/drawing/2014/main" id="{1A1249F9-C988-4F95-BAF3-92CAD8A335B2}"/>
              </a:ext>
            </a:extLst>
          </p:cNvPr>
          <p:cNvSpPr txBox="1">
            <a:spLocks/>
          </p:cNvSpPr>
          <p:nvPr/>
        </p:nvSpPr>
        <p:spPr>
          <a:xfrm>
            <a:off x="249898" y="1189992"/>
            <a:ext cx="8604036" cy="41651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Garamond" panose="02020404030301010803" pitchFamily="18" charset="0"/>
              </a:rPr>
              <a:t>Mara River Basin, Kenya</a:t>
            </a:r>
          </a:p>
          <a:p>
            <a:pPr marL="800100" lvl="1" indent="-342900" algn="l">
              <a:buFont typeface="Arial" panose="020B0604020202020204" pitchFamily="34" charset="0"/>
              <a:buChar char="•"/>
            </a:pPr>
            <a:r>
              <a:rPr lang="en-US" dirty="0">
                <a:latin typeface="Garamond" panose="02020404030301010803" pitchFamily="18" charset="0"/>
              </a:rPr>
              <a:t>Pilot basin - plan created in September 2016</a:t>
            </a:r>
          </a:p>
          <a:p>
            <a:pPr marL="800100" lvl="1" indent="-342900" algn="l">
              <a:buFont typeface="Arial" panose="020B0604020202020204" pitchFamily="34" charset="0"/>
              <a:buChar char="•"/>
            </a:pPr>
            <a:r>
              <a:rPr lang="en-US" dirty="0">
                <a:latin typeface="Garamond" panose="02020404030301010803" pitchFamily="18" charset="0"/>
              </a:rPr>
              <a:t>Monthly data collection by technicians beginning February 2017</a:t>
            </a:r>
          </a:p>
          <a:p>
            <a:pPr marL="800100" lvl="1" indent="-342900" algn="l">
              <a:buFont typeface="Arial" panose="020B0604020202020204" pitchFamily="34" charset="0"/>
              <a:buChar char="•"/>
            </a:pPr>
            <a:r>
              <a:rPr lang="en-US" dirty="0">
                <a:latin typeface="Garamond" panose="02020404030301010803" pitchFamily="18" charset="0"/>
              </a:rPr>
              <a:t>Need a central location for all monitoring data to make data useful for managers</a:t>
            </a:r>
          </a:p>
        </p:txBody>
      </p:sp>
      <p:pic>
        <p:nvPicPr>
          <p:cNvPr id="13" name="Picture 12">
            <a:extLst>
              <a:ext uri="{FF2B5EF4-FFF2-40B4-BE49-F238E27FC236}">
                <a16:creationId xmlns:a16="http://schemas.microsoft.com/office/drawing/2014/main" id="{F6A7C37F-2860-41F8-8C5F-A358BF0F37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95876" y="3213014"/>
            <a:ext cx="2806908" cy="1866192"/>
          </a:xfrm>
          <a:prstGeom prst="rect">
            <a:avLst/>
          </a:prstGeom>
        </p:spPr>
      </p:pic>
      <p:pic>
        <p:nvPicPr>
          <p:cNvPr id="15" name="Picture 14" descr="A person standing next to a body of water&#10;&#10;Description generated with very high confidence">
            <a:extLst>
              <a:ext uri="{FF2B5EF4-FFF2-40B4-BE49-F238E27FC236}">
                <a16:creationId xmlns:a16="http://schemas.microsoft.com/office/drawing/2014/main" id="{19E7A63F-9BD8-456F-9B4B-F3B471791CB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0096" y="3213014"/>
            <a:ext cx="2000637" cy="1866192"/>
          </a:xfrm>
          <a:prstGeom prst="rect">
            <a:avLst/>
          </a:prstGeom>
        </p:spPr>
      </p:pic>
      <p:pic>
        <p:nvPicPr>
          <p:cNvPr id="17" name="Picture 16" descr="A person standing next to a body of water&#10;&#10;Description generated with very high confidence">
            <a:extLst>
              <a:ext uri="{FF2B5EF4-FFF2-40B4-BE49-F238E27FC236}">
                <a16:creationId xmlns:a16="http://schemas.microsoft.com/office/drawing/2014/main" id="{3F2F92FD-77A9-45FD-A016-54F74A5A4DA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57597" y="3205163"/>
            <a:ext cx="1484151" cy="1866192"/>
          </a:xfrm>
          <a:prstGeom prst="rect">
            <a:avLst/>
          </a:prstGeom>
        </p:spPr>
      </p:pic>
      <p:pic>
        <p:nvPicPr>
          <p:cNvPr id="18" name="Picture 17" descr="A person standing next to a body of water&#10;&#10;Description generated with very high confidence">
            <a:extLst>
              <a:ext uri="{FF2B5EF4-FFF2-40B4-BE49-F238E27FC236}">
                <a16:creationId xmlns:a16="http://schemas.microsoft.com/office/drawing/2014/main" id="{6957FE14-52C5-4D4E-A5A6-3552B6F7914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56914" y="3213014"/>
            <a:ext cx="1797020" cy="1866192"/>
          </a:xfrm>
          <a:prstGeom prst="rect">
            <a:avLst/>
          </a:prstGeom>
        </p:spPr>
      </p:pic>
      <p:sp>
        <p:nvSpPr>
          <p:cNvPr id="14" name="Title 1">
            <a:extLst>
              <a:ext uri="{FF2B5EF4-FFF2-40B4-BE49-F238E27FC236}">
                <a16:creationId xmlns:a16="http://schemas.microsoft.com/office/drawing/2014/main" id="{5719DCA9-6084-499C-9893-92BDB8DB28EE}"/>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CREATION PROCESS – OUTCOMES – </a:t>
            </a:r>
            <a:r>
              <a:rPr lang="en-US" sz="1200" b="1" dirty="0">
                <a:latin typeface="Garamond" panose="02020404030301010803" pitchFamily="18" charset="0"/>
              </a:rPr>
              <a:t>IMPLEMENTATION</a:t>
            </a:r>
            <a:r>
              <a:rPr lang="en-US" sz="1200" dirty="0">
                <a:latin typeface="Garamond" panose="02020404030301010803" pitchFamily="18" charset="0"/>
              </a:rPr>
              <a:t> – LESSONS LEARNED – NEXT STEPS</a:t>
            </a:r>
          </a:p>
        </p:txBody>
      </p:sp>
    </p:spTree>
    <p:extLst>
      <p:ext uri="{BB962C8B-B14F-4D97-AF65-F5344CB8AC3E}">
        <p14:creationId xmlns:p14="http://schemas.microsoft.com/office/powerpoint/2010/main" val="231085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2" name="Content Placeholder 2">
            <a:extLst>
              <a:ext uri="{FF2B5EF4-FFF2-40B4-BE49-F238E27FC236}">
                <a16:creationId xmlns:a16="http://schemas.microsoft.com/office/drawing/2014/main" id="{A5035A48-2243-4D2B-9687-3707EA56D2C9}"/>
              </a:ext>
            </a:extLst>
          </p:cNvPr>
          <p:cNvSpPr txBox="1">
            <a:spLocks/>
          </p:cNvSpPr>
          <p:nvPr/>
        </p:nvSpPr>
        <p:spPr>
          <a:xfrm>
            <a:off x="249898" y="1189992"/>
            <a:ext cx="8627402" cy="41651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Garamond" panose="02020404030301010803" pitchFamily="18" charset="0"/>
              </a:rPr>
              <a:t>Rufiji River Basin, Tanzania</a:t>
            </a:r>
          </a:p>
          <a:p>
            <a:pPr marL="800100" lvl="1" indent="-342900" algn="l">
              <a:buFont typeface="Arial" panose="020B0604020202020204" pitchFamily="34" charset="0"/>
              <a:buChar char="•"/>
            </a:pPr>
            <a:r>
              <a:rPr lang="en-US" dirty="0">
                <a:latin typeface="Garamond" panose="02020404030301010803" pitchFamily="18" charset="0"/>
              </a:rPr>
              <a:t>Large basin: ~ 177,000 sq. km</a:t>
            </a:r>
          </a:p>
          <a:p>
            <a:pPr marL="800100" lvl="1" indent="-342900" algn="l">
              <a:buFont typeface="Arial" panose="020B0604020202020204" pitchFamily="34" charset="0"/>
              <a:buChar char="•"/>
            </a:pPr>
            <a:r>
              <a:rPr lang="en-US" dirty="0">
                <a:latin typeface="Garamond" panose="02020404030301010803" pitchFamily="18" charset="0"/>
              </a:rPr>
              <a:t>~ 60 river gauging stations</a:t>
            </a:r>
          </a:p>
          <a:p>
            <a:pPr marL="800100" lvl="1" indent="-342900" algn="l">
              <a:buFont typeface="Arial" panose="020B0604020202020204" pitchFamily="34" charset="0"/>
              <a:buChar char="•"/>
            </a:pPr>
            <a:r>
              <a:rPr lang="en-US" dirty="0">
                <a:latin typeface="Garamond" panose="02020404030301010803" pitchFamily="18" charset="0"/>
              </a:rPr>
              <a:t>~ 20 priority long-term monitoring sites determined at stakeholder workshop</a:t>
            </a:r>
          </a:p>
        </p:txBody>
      </p:sp>
      <p:pic>
        <p:nvPicPr>
          <p:cNvPr id="13" name="Picture 12" descr="A picture containing tree, outdoor&#10;&#10;Description generated with very high confidence">
            <a:extLst>
              <a:ext uri="{FF2B5EF4-FFF2-40B4-BE49-F238E27FC236}">
                <a16:creationId xmlns:a16="http://schemas.microsoft.com/office/drawing/2014/main" id="{94977C30-6C50-461E-B5F2-ADC9B39ED4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9188" y="3196153"/>
            <a:ext cx="2121918" cy="1518210"/>
          </a:xfrm>
          <a:prstGeom prst="rect">
            <a:avLst/>
          </a:prstGeom>
        </p:spPr>
      </p:pic>
      <p:pic>
        <p:nvPicPr>
          <p:cNvPr id="15" name="Picture 14">
            <a:extLst>
              <a:ext uri="{FF2B5EF4-FFF2-40B4-BE49-F238E27FC236}">
                <a16:creationId xmlns:a16="http://schemas.microsoft.com/office/drawing/2014/main" id="{C4EE1DDD-DB98-449F-9EC0-1BDAAA1276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03108" y="2928070"/>
            <a:ext cx="1951275" cy="2121918"/>
          </a:xfrm>
          <a:prstGeom prst="rect">
            <a:avLst/>
          </a:prstGeom>
        </p:spPr>
      </p:pic>
      <p:pic>
        <p:nvPicPr>
          <p:cNvPr id="17" name="Picture 16" descr="A group of clouds in the sky over a body of water&#10;&#10;Description generated with high confidence">
            <a:extLst>
              <a:ext uri="{FF2B5EF4-FFF2-40B4-BE49-F238E27FC236}">
                <a16:creationId xmlns:a16="http://schemas.microsoft.com/office/drawing/2014/main" id="{0D87E6F8-2663-4F2A-81B7-F655A344B1D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21962" y="2908036"/>
            <a:ext cx="2163490" cy="2121732"/>
          </a:xfrm>
          <a:prstGeom prst="rect">
            <a:avLst/>
          </a:prstGeom>
        </p:spPr>
      </p:pic>
      <p:pic>
        <p:nvPicPr>
          <p:cNvPr id="18" name="Picture 17" descr="A wheel with grass&#10;&#10;Description generated with high confidence">
            <a:extLst>
              <a:ext uri="{FF2B5EF4-FFF2-40B4-BE49-F238E27FC236}">
                <a16:creationId xmlns:a16="http://schemas.microsoft.com/office/drawing/2014/main" id="{27C0B9CA-4773-4AC1-AA26-F28F94A3FA1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474"/>
          <a:stretch/>
        </p:blipFill>
        <p:spPr>
          <a:xfrm>
            <a:off x="2056832" y="2928070"/>
            <a:ext cx="2313952" cy="2101698"/>
          </a:xfrm>
          <a:prstGeom prst="rect">
            <a:avLst/>
          </a:prstGeom>
        </p:spPr>
      </p:pic>
      <p:sp>
        <p:nvSpPr>
          <p:cNvPr id="19" name="Title 1">
            <a:extLst>
              <a:ext uri="{FF2B5EF4-FFF2-40B4-BE49-F238E27FC236}">
                <a16:creationId xmlns:a16="http://schemas.microsoft.com/office/drawing/2014/main" id="{5F506C6D-D467-42FB-A461-638DC2D0455E}"/>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CREATION PROCESS – OUTCOMES – </a:t>
            </a:r>
            <a:r>
              <a:rPr lang="en-US" sz="1200" b="1" dirty="0">
                <a:latin typeface="Garamond" panose="02020404030301010803" pitchFamily="18" charset="0"/>
              </a:rPr>
              <a:t>IMPLEMENTATION</a:t>
            </a:r>
            <a:r>
              <a:rPr lang="en-US" sz="1200" dirty="0">
                <a:latin typeface="Garamond" panose="02020404030301010803" pitchFamily="18" charset="0"/>
              </a:rPr>
              <a:t> – LESSONS LEARNED – NEXT STEPS</a:t>
            </a:r>
          </a:p>
        </p:txBody>
      </p:sp>
    </p:spTree>
    <p:extLst>
      <p:ext uri="{BB962C8B-B14F-4D97-AF65-F5344CB8AC3E}">
        <p14:creationId xmlns:p14="http://schemas.microsoft.com/office/powerpoint/2010/main" val="34183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2" name="Content Placeholder 2">
            <a:extLst>
              <a:ext uri="{FF2B5EF4-FFF2-40B4-BE49-F238E27FC236}">
                <a16:creationId xmlns:a16="http://schemas.microsoft.com/office/drawing/2014/main" id="{A5035A48-2243-4D2B-9687-3707EA56D2C9}"/>
              </a:ext>
            </a:extLst>
          </p:cNvPr>
          <p:cNvSpPr txBox="1">
            <a:spLocks/>
          </p:cNvSpPr>
          <p:nvPr/>
        </p:nvSpPr>
        <p:spPr>
          <a:xfrm>
            <a:off x="249898" y="1189992"/>
            <a:ext cx="8535554" cy="41651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Garamond" panose="02020404030301010803" pitchFamily="18" charset="0"/>
              </a:rPr>
              <a:t>Rufiji River Basin, Tanzania</a:t>
            </a:r>
          </a:p>
          <a:p>
            <a:pPr marL="800100" lvl="1" indent="-342900" algn="l">
              <a:buFont typeface="Arial" panose="020B0604020202020204" pitchFamily="34" charset="0"/>
              <a:buChar char="•"/>
            </a:pPr>
            <a:r>
              <a:rPr lang="en-US" dirty="0">
                <a:latin typeface="Garamond" panose="02020404030301010803" pitchFamily="18" charset="0"/>
              </a:rPr>
              <a:t>Increased incorporation of citizen science efforts, development of cell phone applications, and increased interagency coordination through establishment of steering committee</a:t>
            </a:r>
          </a:p>
          <a:p>
            <a:pPr marL="800100" lvl="1" indent="-342900" algn="l">
              <a:buFont typeface="Arial" panose="020B0604020202020204" pitchFamily="34" charset="0"/>
              <a:buChar char="•"/>
            </a:pPr>
            <a:r>
              <a:rPr lang="en-US" dirty="0">
                <a:latin typeface="Garamond" panose="02020404030301010803" pitchFamily="18" charset="0"/>
              </a:rPr>
              <a:t>Currently in development phase</a:t>
            </a:r>
          </a:p>
        </p:txBody>
      </p:sp>
      <p:pic>
        <p:nvPicPr>
          <p:cNvPr id="13" name="Picture 12" descr="A picture containing tree, outdoor&#10;&#10;Description generated with very high confidence">
            <a:extLst>
              <a:ext uri="{FF2B5EF4-FFF2-40B4-BE49-F238E27FC236}">
                <a16:creationId xmlns:a16="http://schemas.microsoft.com/office/drawing/2014/main" id="{94977C30-6C50-461E-B5F2-ADC9B39ED4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9188" y="3196153"/>
            <a:ext cx="2121918" cy="1518210"/>
          </a:xfrm>
          <a:prstGeom prst="rect">
            <a:avLst/>
          </a:prstGeom>
        </p:spPr>
      </p:pic>
      <p:pic>
        <p:nvPicPr>
          <p:cNvPr id="15" name="Picture 14">
            <a:extLst>
              <a:ext uri="{FF2B5EF4-FFF2-40B4-BE49-F238E27FC236}">
                <a16:creationId xmlns:a16="http://schemas.microsoft.com/office/drawing/2014/main" id="{C4EE1DDD-DB98-449F-9EC0-1BDAAA1276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03108" y="2928070"/>
            <a:ext cx="1951275" cy="2121918"/>
          </a:xfrm>
          <a:prstGeom prst="rect">
            <a:avLst/>
          </a:prstGeom>
        </p:spPr>
      </p:pic>
      <p:pic>
        <p:nvPicPr>
          <p:cNvPr id="17" name="Picture 16" descr="A group of clouds in the sky over a body of water&#10;&#10;Description generated with high confidence">
            <a:extLst>
              <a:ext uri="{FF2B5EF4-FFF2-40B4-BE49-F238E27FC236}">
                <a16:creationId xmlns:a16="http://schemas.microsoft.com/office/drawing/2014/main" id="{0D87E6F8-2663-4F2A-81B7-F655A344B1D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21962" y="2908036"/>
            <a:ext cx="2163490" cy="2121732"/>
          </a:xfrm>
          <a:prstGeom prst="rect">
            <a:avLst/>
          </a:prstGeom>
        </p:spPr>
      </p:pic>
      <p:pic>
        <p:nvPicPr>
          <p:cNvPr id="18" name="Picture 17" descr="A wheel with grass&#10;&#10;Description generated with high confidence">
            <a:extLst>
              <a:ext uri="{FF2B5EF4-FFF2-40B4-BE49-F238E27FC236}">
                <a16:creationId xmlns:a16="http://schemas.microsoft.com/office/drawing/2014/main" id="{27C0B9CA-4773-4AC1-AA26-F28F94A3FA1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474"/>
          <a:stretch/>
        </p:blipFill>
        <p:spPr>
          <a:xfrm>
            <a:off x="2056832" y="2928070"/>
            <a:ext cx="2313952" cy="2101698"/>
          </a:xfrm>
          <a:prstGeom prst="rect">
            <a:avLst/>
          </a:prstGeom>
        </p:spPr>
      </p:pic>
      <p:sp>
        <p:nvSpPr>
          <p:cNvPr id="16" name="Title 1">
            <a:extLst>
              <a:ext uri="{FF2B5EF4-FFF2-40B4-BE49-F238E27FC236}">
                <a16:creationId xmlns:a16="http://schemas.microsoft.com/office/drawing/2014/main" id="{69E1B63F-FE12-4808-8863-D3B5E7784FF2}"/>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CREATION PROCESS – OUTCOMES – </a:t>
            </a:r>
            <a:r>
              <a:rPr lang="en-US" sz="1200" b="1" dirty="0">
                <a:latin typeface="Garamond" panose="02020404030301010803" pitchFamily="18" charset="0"/>
              </a:rPr>
              <a:t>IMPLEMENTATION</a:t>
            </a:r>
            <a:r>
              <a:rPr lang="en-US" sz="1200" dirty="0">
                <a:latin typeface="Garamond" panose="02020404030301010803" pitchFamily="18" charset="0"/>
              </a:rPr>
              <a:t> – LESSONS LEARNED – NEXT STEPS</a:t>
            </a:r>
          </a:p>
        </p:txBody>
      </p:sp>
    </p:spTree>
    <p:extLst>
      <p:ext uri="{BB962C8B-B14F-4D97-AF65-F5344CB8AC3E}">
        <p14:creationId xmlns:p14="http://schemas.microsoft.com/office/powerpoint/2010/main" val="8846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4">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9" name="Title 1">
            <a:extLst>
              <a:ext uri="{FF2B5EF4-FFF2-40B4-BE49-F238E27FC236}">
                <a16:creationId xmlns:a16="http://schemas.microsoft.com/office/drawing/2014/main" id="{C7ED78B0-D9C4-4521-AB32-6806D4E949B0}"/>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CREATION PROCESS – OUTCOMES – IMPLEMENTATION – </a:t>
            </a:r>
            <a:r>
              <a:rPr lang="en-US" sz="1200" b="1" dirty="0">
                <a:latin typeface="Garamond" panose="02020404030301010803" pitchFamily="18" charset="0"/>
              </a:rPr>
              <a:t>LESSONS LEARNED </a:t>
            </a:r>
            <a:r>
              <a:rPr lang="en-US" sz="1200" dirty="0">
                <a:latin typeface="Garamond" panose="02020404030301010803" pitchFamily="18" charset="0"/>
              </a:rPr>
              <a:t>– NEXT STEPS</a:t>
            </a:r>
          </a:p>
        </p:txBody>
      </p:sp>
      <p:sp>
        <p:nvSpPr>
          <p:cNvPr id="12" name="Content Placeholder 2">
            <a:extLst>
              <a:ext uri="{FF2B5EF4-FFF2-40B4-BE49-F238E27FC236}">
                <a16:creationId xmlns:a16="http://schemas.microsoft.com/office/drawing/2014/main" id="{3B9004E4-B16F-42D5-B09E-DDF5FE24B459}"/>
              </a:ext>
            </a:extLst>
          </p:cNvPr>
          <p:cNvSpPr txBox="1">
            <a:spLocks/>
          </p:cNvSpPr>
          <p:nvPr/>
        </p:nvSpPr>
        <p:spPr>
          <a:xfrm>
            <a:off x="240276" y="1189992"/>
            <a:ext cx="8564690" cy="31858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Garamond" panose="02020404030301010803" pitchFamily="18" charset="0"/>
              </a:rPr>
              <a:t>Lessons Learned</a:t>
            </a:r>
          </a:p>
          <a:p>
            <a:pPr marL="342900" indent="-342900" algn="l">
              <a:buFont typeface="Arial" panose="020B0604020202020204" pitchFamily="34" charset="0"/>
              <a:buChar char="•"/>
            </a:pPr>
            <a:r>
              <a:rPr lang="en-US" dirty="0">
                <a:latin typeface="Garamond" panose="02020404030301010803" pitchFamily="18" charset="0"/>
              </a:rPr>
              <a:t>Begin planning of monitoring and adaptive management efforts during EFA planning process</a:t>
            </a:r>
          </a:p>
          <a:p>
            <a:pPr marL="342900" indent="-342900" algn="l">
              <a:buFont typeface="Arial" panose="020B0604020202020204" pitchFamily="34" charset="0"/>
              <a:buChar char="•"/>
            </a:pPr>
            <a:r>
              <a:rPr lang="en-US" dirty="0">
                <a:latin typeface="Garamond" panose="02020404030301010803" pitchFamily="18" charset="0"/>
              </a:rPr>
              <a:t>Centralized data collection and management system is key</a:t>
            </a:r>
          </a:p>
          <a:p>
            <a:pPr marL="342900" indent="-342900" algn="l">
              <a:buFont typeface="Arial" panose="020B0604020202020204" pitchFamily="34" charset="0"/>
              <a:buChar char="•"/>
            </a:pPr>
            <a:r>
              <a:rPr lang="en-US" dirty="0">
                <a:latin typeface="Garamond" panose="02020404030301010803" pitchFamily="18" charset="0"/>
              </a:rPr>
              <a:t>Important to have stakeholder input during development of overall EFA and monitoring objectives</a:t>
            </a:r>
          </a:p>
          <a:p>
            <a:pPr marL="800100" lvl="1" indent="-342900" algn="l">
              <a:buFont typeface="Arial" panose="020B0604020202020204" pitchFamily="34" charset="0"/>
              <a:buChar char="•"/>
            </a:pPr>
            <a:r>
              <a:rPr lang="en-US" dirty="0">
                <a:latin typeface="Garamond" panose="02020404030301010803" pitchFamily="18" charset="0"/>
              </a:rPr>
              <a:t>May also include interagency and public outreach to promote partnerships</a:t>
            </a:r>
          </a:p>
          <a:p>
            <a:pPr marL="342900" indent="-342900" algn="l">
              <a:buFont typeface="Arial" panose="020B0604020202020204" pitchFamily="34" charset="0"/>
              <a:buChar char="•"/>
            </a:pPr>
            <a:endParaRPr lang="en-US" dirty="0">
              <a:latin typeface="Garamond" panose="02020404030301010803" pitchFamily="18" charset="0"/>
            </a:endParaRPr>
          </a:p>
        </p:txBody>
      </p:sp>
    </p:spTree>
    <p:extLst>
      <p:ext uri="{BB962C8B-B14F-4D97-AF65-F5344CB8AC3E}">
        <p14:creationId xmlns:p14="http://schemas.microsoft.com/office/powerpoint/2010/main" val="412183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9" name="Title 1">
            <a:extLst>
              <a:ext uri="{FF2B5EF4-FFF2-40B4-BE49-F238E27FC236}">
                <a16:creationId xmlns:a16="http://schemas.microsoft.com/office/drawing/2014/main" id="{C43D5766-7E56-4C12-8F65-9C0660863B0D}"/>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CREATION PROCESS – OUTCOMES – IMPLEMENTATION – LESSONS LEARNED – </a:t>
            </a:r>
            <a:r>
              <a:rPr lang="en-US" sz="1200" b="1" dirty="0">
                <a:latin typeface="Garamond" panose="02020404030301010803" pitchFamily="18" charset="0"/>
              </a:rPr>
              <a:t>NEXT STEPS</a:t>
            </a:r>
          </a:p>
        </p:txBody>
      </p:sp>
      <p:sp>
        <p:nvSpPr>
          <p:cNvPr id="12" name="Content Placeholder 2">
            <a:extLst>
              <a:ext uri="{FF2B5EF4-FFF2-40B4-BE49-F238E27FC236}">
                <a16:creationId xmlns:a16="http://schemas.microsoft.com/office/drawing/2014/main" id="{9028345D-A9EB-4EBF-B4EA-E578501A6219}"/>
              </a:ext>
            </a:extLst>
          </p:cNvPr>
          <p:cNvSpPr txBox="1">
            <a:spLocks/>
          </p:cNvSpPr>
          <p:nvPr/>
        </p:nvSpPr>
        <p:spPr>
          <a:xfrm>
            <a:off x="249898" y="1189992"/>
            <a:ext cx="8564690" cy="34277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Garamond" panose="02020404030301010803" pitchFamily="18" charset="0"/>
              </a:rPr>
              <a:t>Next Steps</a:t>
            </a:r>
          </a:p>
          <a:p>
            <a:pPr marL="342900" indent="-342900" algn="l">
              <a:buFont typeface="Arial" panose="020B0604020202020204" pitchFamily="34" charset="0"/>
              <a:buChar char="•"/>
            </a:pPr>
            <a:r>
              <a:rPr lang="en-US" dirty="0">
                <a:latin typeface="Garamond" panose="02020404030301010803" pitchFamily="18" charset="0"/>
              </a:rPr>
              <a:t>Continued implementation and development of the 3-step process</a:t>
            </a:r>
          </a:p>
          <a:p>
            <a:pPr marL="800100" lvl="1" indent="-342900" algn="l">
              <a:buFont typeface="Arial" panose="020B0604020202020204" pitchFamily="34" charset="0"/>
              <a:buChar char="•"/>
            </a:pPr>
            <a:r>
              <a:rPr lang="en-US" dirty="0">
                <a:latin typeface="Garamond" panose="02020404030301010803" pitchFamily="18" charset="0"/>
              </a:rPr>
              <a:t>Try applying to different EFA methodologies, different aquatic ecosystems, and different regions of the world</a:t>
            </a:r>
          </a:p>
          <a:p>
            <a:pPr marL="342900" indent="-342900" algn="l">
              <a:buFont typeface="Arial" panose="020B0604020202020204" pitchFamily="34" charset="0"/>
              <a:buChar char="•"/>
            </a:pPr>
            <a:r>
              <a:rPr lang="en-US" dirty="0">
                <a:latin typeface="Garamond" panose="02020404030301010803" pitchFamily="18" charset="0"/>
              </a:rPr>
              <a:t>Integration of data collection and management into customized user interface</a:t>
            </a:r>
          </a:p>
          <a:p>
            <a:pPr marL="800100" lvl="1" indent="-342900" algn="l">
              <a:buFont typeface="Arial" panose="020B0604020202020204" pitchFamily="34" charset="0"/>
              <a:buChar char="•"/>
            </a:pPr>
            <a:r>
              <a:rPr lang="en-US" dirty="0">
                <a:latin typeface="Garamond" panose="02020404030301010803" pitchFamily="18" charset="0"/>
              </a:rPr>
              <a:t>Including centralized data system and cell phone applications</a:t>
            </a:r>
          </a:p>
          <a:p>
            <a:pPr marL="342900" indent="-342900" algn="l">
              <a:buFont typeface="Arial" panose="020B0604020202020204" pitchFamily="34" charset="0"/>
              <a:buChar char="•"/>
            </a:pPr>
            <a:r>
              <a:rPr lang="en-US" dirty="0">
                <a:latin typeface="Garamond" panose="02020404030301010803" pitchFamily="18" charset="0"/>
              </a:rPr>
              <a:t>Synthesis of M&amp;E/AM plans for environmental flow projects around the world</a:t>
            </a:r>
          </a:p>
        </p:txBody>
      </p:sp>
    </p:spTree>
    <p:extLst>
      <p:ext uri="{BB962C8B-B14F-4D97-AF65-F5344CB8AC3E}">
        <p14:creationId xmlns:p14="http://schemas.microsoft.com/office/powerpoint/2010/main" val="255085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4">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3" name="Content Placeholder 2">
            <a:extLst>
              <a:ext uri="{FF2B5EF4-FFF2-40B4-BE49-F238E27FC236}">
                <a16:creationId xmlns:a16="http://schemas.microsoft.com/office/drawing/2014/main" id="{A4BB1B8F-D371-489C-93D1-309B11496154}"/>
              </a:ext>
            </a:extLst>
          </p:cNvPr>
          <p:cNvSpPr txBox="1">
            <a:spLocks/>
          </p:cNvSpPr>
          <p:nvPr/>
        </p:nvSpPr>
        <p:spPr>
          <a:xfrm>
            <a:off x="220762" y="834798"/>
            <a:ext cx="8564690" cy="36286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sz="4400" dirty="0"/>
          </a:p>
          <a:p>
            <a:r>
              <a:rPr lang="en-US" sz="4400" dirty="0">
                <a:latin typeface="Garamond" panose="02020404030301010803" pitchFamily="18" charset="0"/>
              </a:rPr>
              <a:t>Thank you for your attention</a:t>
            </a:r>
          </a:p>
          <a:p>
            <a:endParaRPr lang="en-US" sz="4400" dirty="0">
              <a:latin typeface="Garamond" panose="02020404030301010803" pitchFamily="18" charset="0"/>
            </a:endParaRPr>
          </a:p>
          <a:p>
            <a:endParaRPr lang="en-US" sz="1400" dirty="0">
              <a:latin typeface="Garamond" panose="02020404030301010803" pitchFamily="18" charset="0"/>
            </a:endParaRPr>
          </a:p>
          <a:p>
            <a:r>
              <a:rPr lang="en-US" sz="1400" dirty="0">
                <a:latin typeface="Garamond" panose="02020404030301010803" pitchFamily="18" charset="0"/>
              </a:rPr>
              <a:t>Lauren Zielinski</a:t>
            </a:r>
            <a:br>
              <a:rPr lang="en-US" sz="1400" dirty="0">
                <a:latin typeface="Garamond" panose="02020404030301010803" pitchFamily="18" charset="0"/>
              </a:rPr>
            </a:br>
            <a:r>
              <a:rPr lang="en-US" sz="1400" dirty="0">
                <a:latin typeface="Garamond" panose="02020404030301010803" pitchFamily="18" charset="0"/>
              </a:rPr>
              <a:t>lzielinski@ZEMEenviro.com</a:t>
            </a:r>
          </a:p>
        </p:txBody>
      </p:sp>
    </p:spTree>
    <p:extLst>
      <p:ext uri="{BB962C8B-B14F-4D97-AF65-F5344CB8AC3E}">
        <p14:creationId xmlns:p14="http://schemas.microsoft.com/office/powerpoint/2010/main" val="252095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3" name="Title 1">
            <a:extLst>
              <a:ext uri="{FF2B5EF4-FFF2-40B4-BE49-F238E27FC236}">
                <a16:creationId xmlns:a16="http://schemas.microsoft.com/office/drawing/2014/main" id="{0431702C-FB1C-4C35-A275-7DE652C85D47}"/>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latin typeface="Garamond" panose="02020404030301010803" pitchFamily="18" charset="0"/>
              </a:rPr>
              <a:t>CONTEXT</a:t>
            </a:r>
            <a:r>
              <a:rPr lang="en-US" sz="1200" dirty="0">
                <a:latin typeface="Garamond" panose="02020404030301010803" pitchFamily="18" charset="0"/>
              </a:rPr>
              <a:t> – CREATION PROCESS – OUTCOMES – IMPLEMENTATION – LESSONS LEARNED – NEXT STEPS</a:t>
            </a:r>
          </a:p>
        </p:txBody>
      </p:sp>
      <p:pic>
        <p:nvPicPr>
          <p:cNvPr id="15" name="Picture 14" descr="A dirt path next to a body of water&#10;&#10;Description generated with very high confidence">
            <a:extLst>
              <a:ext uri="{FF2B5EF4-FFF2-40B4-BE49-F238E27FC236}">
                <a16:creationId xmlns:a16="http://schemas.microsoft.com/office/drawing/2014/main" id="{E864ADA6-329D-4A2F-8D62-E344D9AB9C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898" y="1712475"/>
            <a:ext cx="2208337" cy="1473600"/>
          </a:xfrm>
          <a:prstGeom prst="rect">
            <a:avLst/>
          </a:prstGeom>
        </p:spPr>
      </p:pic>
      <p:pic>
        <p:nvPicPr>
          <p:cNvPr id="17" name="Picture 16" descr="A dirt path next to a body of water&#10;&#10;Description generated with very high confidence">
            <a:extLst>
              <a:ext uri="{FF2B5EF4-FFF2-40B4-BE49-F238E27FC236}">
                <a16:creationId xmlns:a16="http://schemas.microsoft.com/office/drawing/2014/main" id="{75583AD8-4D81-4D42-A785-CC8AC1FE0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298" y="1864875"/>
            <a:ext cx="2208337" cy="1473600"/>
          </a:xfrm>
          <a:prstGeom prst="rect">
            <a:avLst/>
          </a:prstGeom>
        </p:spPr>
      </p:pic>
      <p:pic>
        <p:nvPicPr>
          <p:cNvPr id="18" name="Picture 17" descr="A dirt path next to a body of water&#10;&#10;Description generated with very high confidence">
            <a:extLst>
              <a:ext uri="{FF2B5EF4-FFF2-40B4-BE49-F238E27FC236}">
                <a16:creationId xmlns:a16="http://schemas.microsoft.com/office/drawing/2014/main" id="{E0AF25E7-7E81-4298-8CCC-AC440F29A5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98" y="2017275"/>
            <a:ext cx="2208337" cy="1473600"/>
          </a:xfrm>
          <a:prstGeom prst="rect">
            <a:avLst/>
          </a:prstGeom>
        </p:spPr>
      </p:pic>
      <p:pic>
        <p:nvPicPr>
          <p:cNvPr id="19" name="Picture 18" descr="A dirt path next to a body of water&#10;&#10;Description generated with very high confidence">
            <a:extLst>
              <a:ext uri="{FF2B5EF4-FFF2-40B4-BE49-F238E27FC236}">
                <a16:creationId xmlns:a16="http://schemas.microsoft.com/office/drawing/2014/main" id="{82279EFA-6487-40BB-9C1D-C1ADAE232C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098" y="2169675"/>
            <a:ext cx="2208337" cy="1473600"/>
          </a:xfrm>
          <a:prstGeom prst="rect">
            <a:avLst/>
          </a:prstGeom>
        </p:spPr>
      </p:pic>
      <p:sp>
        <p:nvSpPr>
          <p:cNvPr id="20" name="Content Placeholder 2">
            <a:extLst>
              <a:ext uri="{FF2B5EF4-FFF2-40B4-BE49-F238E27FC236}">
                <a16:creationId xmlns:a16="http://schemas.microsoft.com/office/drawing/2014/main" id="{0B145886-A4CD-4DE7-BE2D-475A6E648167}"/>
              </a:ext>
            </a:extLst>
          </p:cNvPr>
          <p:cNvSpPr txBox="1">
            <a:spLocks/>
          </p:cNvSpPr>
          <p:nvPr/>
        </p:nvSpPr>
        <p:spPr>
          <a:xfrm>
            <a:off x="707098" y="3794890"/>
            <a:ext cx="2208338" cy="64031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lvl="1"/>
            <a:r>
              <a:rPr lang="en-US" sz="2400" dirty="0">
                <a:latin typeface="Garamond" panose="02020404030301010803" pitchFamily="18" charset="0"/>
              </a:rPr>
              <a:t>Rural basins, limited resources</a:t>
            </a:r>
          </a:p>
        </p:txBody>
      </p:sp>
      <p:sp>
        <p:nvSpPr>
          <p:cNvPr id="21" name="Content Placeholder 2">
            <a:extLst>
              <a:ext uri="{FF2B5EF4-FFF2-40B4-BE49-F238E27FC236}">
                <a16:creationId xmlns:a16="http://schemas.microsoft.com/office/drawing/2014/main" id="{A3C42ADA-6FD6-477A-9CAD-C3B20BA5CA7F}"/>
              </a:ext>
            </a:extLst>
          </p:cNvPr>
          <p:cNvSpPr txBox="1">
            <a:spLocks/>
          </p:cNvSpPr>
          <p:nvPr/>
        </p:nvSpPr>
        <p:spPr>
          <a:xfrm>
            <a:off x="3398938" y="1639163"/>
            <a:ext cx="2468462" cy="279604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lvl="1"/>
            <a:r>
              <a:rPr lang="en-US" sz="2400" b="1" dirty="0">
                <a:latin typeface="Garamond" panose="02020404030301010803" pitchFamily="18" charset="0"/>
              </a:rPr>
              <a:t>Kenya &amp; Tanzania</a:t>
            </a:r>
          </a:p>
          <a:p>
            <a:pPr marL="4763" lvl="1"/>
            <a:endParaRPr lang="en-US" sz="2400" dirty="0">
              <a:latin typeface="Garamond" panose="02020404030301010803" pitchFamily="18" charset="0"/>
            </a:endParaRPr>
          </a:p>
          <a:p>
            <a:pPr marL="4763" lvl="1"/>
            <a:r>
              <a:rPr lang="en-US" sz="2400" dirty="0">
                <a:latin typeface="Garamond" panose="02020404030301010803" pitchFamily="18" charset="0"/>
              </a:rPr>
              <a:t>7 EFAs</a:t>
            </a:r>
          </a:p>
          <a:p>
            <a:pPr marL="4763" lvl="1"/>
            <a:endParaRPr lang="en-US" sz="2400" dirty="0">
              <a:latin typeface="Garamond" panose="02020404030301010803" pitchFamily="18" charset="0"/>
            </a:endParaRPr>
          </a:p>
          <a:p>
            <a:pPr marL="4763" lvl="1"/>
            <a:endParaRPr lang="en-US" sz="2400" dirty="0">
              <a:latin typeface="Garamond" panose="02020404030301010803" pitchFamily="18" charset="0"/>
            </a:endParaRPr>
          </a:p>
          <a:p>
            <a:pPr marL="4763" lvl="1"/>
            <a:endParaRPr lang="en-US" sz="2400" dirty="0">
              <a:latin typeface="Garamond" panose="02020404030301010803" pitchFamily="18" charset="0"/>
            </a:endParaRPr>
          </a:p>
          <a:p>
            <a:pPr marL="4763" lvl="1"/>
            <a:r>
              <a:rPr lang="en-US" sz="2400" dirty="0">
                <a:latin typeface="Garamond" panose="02020404030301010803" pitchFamily="18" charset="0"/>
              </a:rPr>
              <a:t>0 implemented</a:t>
            </a:r>
          </a:p>
        </p:txBody>
      </p:sp>
      <p:sp>
        <p:nvSpPr>
          <p:cNvPr id="22" name="Content Placeholder 2">
            <a:extLst>
              <a:ext uri="{FF2B5EF4-FFF2-40B4-BE49-F238E27FC236}">
                <a16:creationId xmlns:a16="http://schemas.microsoft.com/office/drawing/2014/main" id="{20CC037F-5D9E-4319-9920-69C1652C2267}"/>
              </a:ext>
            </a:extLst>
          </p:cNvPr>
          <p:cNvSpPr txBox="1">
            <a:spLocks/>
          </p:cNvSpPr>
          <p:nvPr/>
        </p:nvSpPr>
        <p:spPr>
          <a:xfrm>
            <a:off x="6244574" y="2346414"/>
            <a:ext cx="2468462" cy="12259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lvl="1"/>
            <a:r>
              <a:rPr lang="en-US" sz="2400" dirty="0">
                <a:latin typeface="Garamond" panose="02020404030301010803" pitchFamily="18" charset="0"/>
              </a:rPr>
              <a:t>Why?</a:t>
            </a:r>
          </a:p>
          <a:p>
            <a:pPr marL="4763" lvl="1"/>
            <a:r>
              <a:rPr lang="en-US" sz="2400" dirty="0">
                <a:latin typeface="Garamond" panose="02020404030301010803" pitchFamily="18" charset="0"/>
              </a:rPr>
              <a:t>Barriers?</a:t>
            </a:r>
          </a:p>
          <a:p>
            <a:pPr marL="4763" lvl="1"/>
            <a:r>
              <a:rPr lang="en-US" sz="2400" dirty="0">
                <a:latin typeface="Garamond" panose="02020404030301010803" pitchFamily="18" charset="0"/>
              </a:rPr>
              <a:t>Pathway forward?</a:t>
            </a:r>
          </a:p>
          <a:p>
            <a:pPr marL="4763" lvl="1"/>
            <a:endParaRPr lang="en-US" sz="2400" dirty="0">
              <a:latin typeface="Garamond" panose="02020404030301010803" pitchFamily="18" charset="0"/>
            </a:endParaRPr>
          </a:p>
        </p:txBody>
      </p:sp>
      <p:sp>
        <p:nvSpPr>
          <p:cNvPr id="23" name="Arrow: Right 22">
            <a:extLst>
              <a:ext uri="{FF2B5EF4-FFF2-40B4-BE49-F238E27FC236}">
                <a16:creationId xmlns:a16="http://schemas.microsoft.com/office/drawing/2014/main" id="{6F91552F-6379-4DDB-AD92-2378B25A6AE1}"/>
              </a:ext>
            </a:extLst>
          </p:cNvPr>
          <p:cNvSpPr/>
          <p:nvPr/>
        </p:nvSpPr>
        <p:spPr>
          <a:xfrm rot="5400000">
            <a:off x="4301674" y="3184482"/>
            <a:ext cx="660226" cy="257360"/>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Tree>
    <p:extLst>
      <p:ext uri="{BB962C8B-B14F-4D97-AF65-F5344CB8AC3E}">
        <p14:creationId xmlns:p14="http://schemas.microsoft.com/office/powerpoint/2010/main" val="330391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2" name="Content Placeholder 2">
            <a:extLst>
              <a:ext uri="{FF2B5EF4-FFF2-40B4-BE49-F238E27FC236}">
                <a16:creationId xmlns:a16="http://schemas.microsoft.com/office/drawing/2014/main" id="{5D32B593-E9E2-41BA-971F-49124F09A9F4}"/>
              </a:ext>
            </a:extLst>
          </p:cNvPr>
          <p:cNvSpPr txBox="1">
            <a:spLocks/>
          </p:cNvSpPr>
          <p:nvPr/>
        </p:nvSpPr>
        <p:spPr>
          <a:xfrm>
            <a:off x="249898" y="1802445"/>
            <a:ext cx="8535554" cy="2698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Garamond" panose="02020404030301010803" pitchFamily="18" charset="0"/>
            </a:endParaRPr>
          </a:p>
        </p:txBody>
      </p:sp>
      <p:sp>
        <p:nvSpPr>
          <p:cNvPr id="9" name="Content Placeholder 2">
            <a:extLst>
              <a:ext uri="{FF2B5EF4-FFF2-40B4-BE49-F238E27FC236}">
                <a16:creationId xmlns:a16="http://schemas.microsoft.com/office/drawing/2014/main" id="{B6C15F59-9152-4191-B80C-527FB3DE4707}"/>
              </a:ext>
            </a:extLst>
          </p:cNvPr>
          <p:cNvSpPr txBox="1">
            <a:spLocks/>
          </p:cNvSpPr>
          <p:nvPr/>
        </p:nvSpPr>
        <p:spPr>
          <a:xfrm>
            <a:off x="4310373" y="1273050"/>
            <a:ext cx="4442112" cy="19748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lvl="1" algn="l"/>
            <a:r>
              <a:rPr lang="en-US" sz="1800" dirty="0">
                <a:latin typeface="Garamond" panose="02020404030301010803" pitchFamily="18" charset="0"/>
              </a:rPr>
              <a:t>Are we meeting the environmental flow recommendations?</a:t>
            </a:r>
          </a:p>
          <a:p>
            <a:pPr marL="4763" lvl="1" algn="l"/>
            <a:r>
              <a:rPr lang="en-US" sz="1800" dirty="0">
                <a:latin typeface="Garamond" panose="02020404030301010803" pitchFamily="18" charset="0"/>
              </a:rPr>
              <a:t>How effective are these recommendations at protecting aquatic ecosystems and providing for local communities?</a:t>
            </a:r>
          </a:p>
        </p:txBody>
      </p:sp>
      <p:sp>
        <p:nvSpPr>
          <p:cNvPr id="13" name="Arrow: Right 12">
            <a:extLst>
              <a:ext uri="{FF2B5EF4-FFF2-40B4-BE49-F238E27FC236}">
                <a16:creationId xmlns:a16="http://schemas.microsoft.com/office/drawing/2014/main" id="{AB66ED5F-7D30-4EB0-AFFA-B27B230FB516}"/>
              </a:ext>
            </a:extLst>
          </p:cNvPr>
          <p:cNvSpPr/>
          <p:nvPr/>
        </p:nvSpPr>
        <p:spPr>
          <a:xfrm>
            <a:off x="3427875" y="1839262"/>
            <a:ext cx="618345" cy="257360"/>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
        <p:nvSpPr>
          <p:cNvPr id="17" name="Content Placeholder 2">
            <a:extLst>
              <a:ext uri="{FF2B5EF4-FFF2-40B4-BE49-F238E27FC236}">
                <a16:creationId xmlns:a16="http://schemas.microsoft.com/office/drawing/2014/main" id="{A527340E-3FE3-4A69-AE1A-59B3C9A612B0}"/>
              </a:ext>
            </a:extLst>
          </p:cNvPr>
          <p:cNvSpPr txBox="1">
            <a:spLocks/>
          </p:cNvSpPr>
          <p:nvPr/>
        </p:nvSpPr>
        <p:spPr>
          <a:xfrm>
            <a:off x="311949" y="1273050"/>
            <a:ext cx="3734271" cy="1974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lvl="1" indent="0" algn="ctr">
              <a:buNone/>
            </a:pPr>
            <a:r>
              <a:rPr lang="en-US" sz="1800" b="1" dirty="0">
                <a:latin typeface="Garamond" panose="02020404030301010803" pitchFamily="18" charset="0"/>
              </a:rPr>
              <a:t>River Basin Information:</a:t>
            </a:r>
          </a:p>
          <a:p>
            <a:pPr marL="4763" lvl="1" indent="0" algn="ctr">
              <a:buNone/>
            </a:pPr>
            <a:r>
              <a:rPr lang="en-US" sz="1800" dirty="0">
                <a:solidFill>
                  <a:srgbClr val="00387E"/>
                </a:solidFill>
                <a:latin typeface="Garamond" panose="02020404030301010803" pitchFamily="18" charset="0"/>
              </a:rPr>
              <a:t>Hydrological</a:t>
            </a:r>
          </a:p>
          <a:p>
            <a:pPr marL="4763" lvl="1" indent="0" algn="ctr">
              <a:buNone/>
            </a:pPr>
            <a:r>
              <a:rPr lang="en-US" sz="1800" dirty="0">
                <a:solidFill>
                  <a:srgbClr val="005155"/>
                </a:solidFill>
                <a:latin typeface="Garamond" panose="02020404030301010803" pitchFamily="18" charset="0"/>
              </a:rPr>
              <a:t>Ecological</a:t>
            </a:r>
          </a:p>
          <a:p>
            <a:pPr marL="4763" lvl="1" indent="0" algn="ctr">
              <a:buNone/>
            </a:pPr>
            <a:r>
              <a:rPr lang="en-US" sz="1800" dirty="0">
                <a:solidFill>
                  <a:srgbClr val="76246B"/>
                </a:solidFill>
                <a:latin typeface="Garamond" panose="02020404030301010803" pitchFamily="18" charset="0"/>
              </a:rPr>
              <a:t>Social</a:t>
            </a:r>
          </a:p>
        </p:txBody>
      </p:sp>
      <p:sp>
        <p:nvSpPr>
          <p:cNvPr id="18" name="Left Brace 17">
            <a:extLst>
              <a:ext uri="{FF2B5EF4-FFF2-40B4-BE49-F238E27FC236}">
                <a16:creationId xmlns:a16="http://schemas.microsoft.com/office/drawing/2014/main" id="{3D72B101-C253-4E96-A339-50BF75AE6E63}"/>
              </a:ext>
            </a:extLst>
          </p:cNvPr>
          <p:cNvSpPr/>
          <p:nvPr/>
        </p:nvSpPr>
        <p:spPr>
          <a:xfrm rot="16200000">
            <a:off x="4187477" y="-1421864"/>
            <a:ext cx="660400" cy="8535553"/>
          </a:xfrm>
          <a:prstGeom prst="leftBrace">
            <a:avLst>
              <a:gd name="adj1" fmla="val 88077"/>
              <a:gd name="adj2" fmla="val 49871"/>
            </a:avLst>
          </a:prstGeom>
          <a:ln w="28575">
            <a:solidFill>
              <a:srgbClr val="005155"/>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600">
              <a:latin typeface="Garamond" panose="02020404030301010803" pitchFamily="18" charset="0"/>
            </a:endParaRPr>
          </a:p>
        </p:txBody>
      </p:sp>
      <p:sp>
        <p:nvSpPr>
          <p:cNvPr id="19" name="TextBox 18">
            <a:extLst>
              <a:ext uri="{FF2B5EF4-FFF2-40B4-BE49-F238E27FC236}">
                <a16:creationId xmlns:a16="http://schemas.microsoft.com/office/drawing/2014/main" id="{03171EE2-2811-4C5A-BCF6-DAE750397419}"/>
              </a:ext>
            </a:extLst>
          </p:cNvPr>
          <p:cNvSpPr txBox="1"/>
          <p:nvPr/>
        </p:nvSpPr>
        <p:spPr>
          <a:xfrm>
            <a:off x="230519" y="3301424"/>
            <a:ext cx="8545176" cy="369332"/>
          </a:xfrm>
          <a:prstGeom prst="rect">
            <a:avLst/>
          </a:prstGeom>
          <a:noFill/>
        </p:spPr>
        <p:txBody>
          <a:bodyPr wrap="square" rtlCol="0">
            <a:spAutoFit/>
          </a:bodyPr>
          <a:lstStyle/>
          <a:p>
            <a:pPr algn="ctr"/>
            <a:r>
              <a:rPr lang="en-US" b="1" dirty="0">
                <a:latin typeface="Garamond" panose="02020404030301010803" pitchFamily="18" charset="0"/>
              </a:rPr>
              <a:t>Monitoring plan</a:t>
            </a:r>
          </a:p>
        </p:txBody>
      </p:sp>
      <p:sp>
        <p:nvSpPr>
          <p:cNvPr id="20" name="Title 1">
            <a:extLst>
              <a:ext uri="{FF2B5EF4-FFF2-40B4-BE49-F238E27FC236}">
                <a16:creationId xmlns:a16="http://schemas.microsoft.com/office/drawing/2014/main" id="{B8A820B1-25CF-4DAE-91D9-6E505BD3F166}"/>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a:t>
            </a:r>
            <a:r>
              <a:rPr lang="en-US" sz="1200" b="1" dirty="0">
                <a:latin typeface="Garamond" panose="02020404030301010803" pitchFamily="18" charset="0"/>
              </a:rPr>
              <a:t>CREATION PROCESS </a:t>
            </a:r>
            <a:r>
              <a:rPr lang="en-US" sz="1200" dirty="0">
                <a:latin typeface="Garamond" panose="02020404030301010803" pitchFamily="18" charset="0"/>
              </a:rPr>
              <a:t>– OUTCOMES – IMPLEMENTATION – LESSONS LEARNED – NEXT STEPS</a:t>
            </a:r>
          </a:p>
        </p:txBody>
      </p:sp>
      <p:sp>
        <p:nvSpPr>
          <p:cNvPr id="24" name="Content Placeholder 2">
            <a:extLst>
              <a:ext uri="{FF2B5EF4-FFF2-40B4-BE49-F238E27FC236}">
                <a16:creationId xmlns:a16="http://schemas.microsoft.com/office/drawing/2014/main" id="{2E5E2041-4303-41C8-AFA7-5B8017829AE8}"/>
              </a:ext>
            </a:extLst>
          </p:cNvPr>
          <p:cNvSpPr txBox="1">
            <a:spLocks/>
          </p:cNvSpPr>
          <p:nvPr/>
        </p:nvSpPr>
        <p:spPr>
          <a:xfrm>
            <a:off x="240276" y="3813393"/>
            <a:ext cx="2445459" cy="6218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a:pPr>
            <a:r>
              <a:rPr lang="en-US" sz="1800" b="1" dirty="0">
                <a:latin typeface="Garamond" panose="02020404030301010803" pitchFamily="18" charset="0"/>
              </a:rPr>
              <a:t>How do we make a monitoring plan? </a:t>
            </a:r>
          </a:p>
        </p:txBody>
      </p:sp>
      <p:sp>
        <p:nvSpPr>
          <p:cNvPr id="25" name="Content Placeholder 2">
            <a:extLst>
              <a:ext uri="{FF2B5EF4-FFF2-40B4-BE49-F238E27FC236}">
                <a16:creationId xmlns:a16="http://schemas.microsoft.com/office/drawing/2014/main" id="{DF01EA40-803F-4DFA-A010-2229E8B844DE}"/>
              </a:ext>
            </a:extLst>
          </p:cNvPr>
          <p:cNvSpPr txBox="1">
            <a:spLocks/>
          </p:cNvSpPr>
          <p:nvPr/>
        </p:nvSpPr>
        <p:spPr>
          <a:xfrm>
            <a:off x="6074874" y="3791303"/>
            <a:ext cx="2730092" cy="6514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startAt="3"/>
            </a:pPr>
            <a:r>
              <a:rPr lang="en-US" sz="1800" b="1" dirty="0">
                <a:latin typeface="Garamond" panose="02020404030301010803" pitchFamily="18" charset="0"/>
              </a:rPr>
              <a:t>What do we do with the data we’ve collected?</a:t>
            </a:r>
          </a:p>
        </p:txBody>
      </p:sp>
      <p:sp>
        <p:nvSpPr>
          <p:cNvPr id="26" name="Content Placeholder 2">
            <a:extLst>
              <a:ext uri="{FF2B5EF4-FFF2-40B4-BE49-F238E27FC236}">
                <a16:creationId xmlns:a16="http://schemas.microsoft.com/office/drawing/2014/main" id="{C898956B-46CB-4135-A012-FBBFA9E2DC34}"/>
              </a:ext>
            </a:extLst>
          </p:cNvPr>
          <p:cNvSpPr txBox="1">
            <a:spLocks/>
          </p:cNvSpPr>
          <p:nvPr/>
        </p:nvSpPr>
        <p:spPr>
          <a:xfrm>
            <a:off x="3037706" y="3791303"/>
            <a:ext cx="2685197" cy="588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startAt="2"/>
            </a:pPr>
            <a:r>
              <a:rPr lang="en-US" sz="1800" b="1" dirty="0">
                <a:latin typeface="Garamond" panose="02020404030301010803" pitchFamily="18" charset="0"/>
              </a:rPr>
              <a:t>How do we monitor with limited resources?</a:t>
            </a:r>
          </a:p>
        </p:txBody>
      </p:sp>
    </p:spTree>
    <p:extLst>
      <p:ext uri="{BB962C8B-B14F-4D97-AF65-F5344CB8AC3E}">
        <p14:creationId xmlns:p14="http://schemas.microsoft.com/office/powerpoint/2010/main" val="13262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8" grpId="0" animBg="1"/>
      <p:bldP spid="19"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Right 27">
            <a:extLst>
              <a:ext uri="{FF2B5EF4-FFF2-40B4-BE49-F238E27FC236}">
                <a16:creationId xmlns:a16="http://schemas.microsoft.com/office/drawing/2014/main" id="{964E85E1-5543-41E9-9C74-03FC4D580B93}"/>
              </a:ext>
            </a:extLst>
          </p:cNvPr>
          <p:cNvSpPr/>
          <p:nvPr/>
        </p:nvSpPr>
        <p:spPr>
          <a:xfrm rot="5400000">
            <a:off x="3895335" y="2586205"/>
            <a:ext cx="2043933" cy="257360"/>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2" name="Content Placeholder 2">
            <a:extLst>
              <a:ext uri="{FF2B5EF4-FFF2-40B4-BE49-F238E27FC236}">
                <a16:creationId xmlns:a16="http://schemas.microsoft.com/office/drawing/2014/main" id="{5D32B593-E9E2-41BA-971F-49124F09A9F4}"/>
              </a:ext>
            </a:extLst>
          </p:cNvPr>
          <p:cNvSpPr txBox="1">
            <a:spLocks/>
          </p:cNvSpPr>
          <p:nvPr/>
        </p:nvSpPr>
        <p:spPr>
          <a:xfrm>
            <a:off x="249898" y="1802445"/>
            <a:ext cx="8535554" cy="2698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Garamond" panose="02020404030301010803" pitchFamily="18" charset="0"/>
            </a:endParaRPr>
          </a:p>
        </p:txBody>
      </p:sp>
      <p:sp>
        <p:nvSpPr>
          <p:cNvPr id="17" name="Content Placeholder 2">
            <a:extLst>
              <a:ext uri="{FF2B5EF4-FFF2-40B4-BE49-F238E27FC236}">
                <a16:creationId xmlns:a16="http://schemas.microsoft.com/office/drawing/2014/main" id="{F56F74E6-5EE9-48D8-8C03-D27F7E1A4306}"/>
              </a:ext>
            </a:extLst>
          </p:cNvPr>
          <p:cNvSpPr txBox="1">
            <a:spLocks/>
          </p:cNvSpPr>
          <p:nvPr/>
        </p:nvSpPr>
        <p:spPr>
          <a:xfrm>
            <a:off x="249897" y="2945080"/>
            <a:ext cx="3053284" cy="4823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lvl="1"/>
            <a:r>
              <a:rPr lang="en-US" sz="2400" b="1" dirty="0">
                <a:latin typeface="Garamond" panose="02020404030301010803" pitchFamily="18" charset="0"/>
              </a:rPr>
              <a:t>Objectives Hierarchy</a:t>
            </a:r>
          </a:p>
        </p:txBody>
      </p:sp>
      <p:sp>
        <p:nvSpPr>
          <p:cNvPr id="2" name="Rectangle 1">
            <a:extLst>
              <a:ext uri="{FF2B5EF4-FFF2-40B4-BE49-F238E27FC236}">
                <a16:creationId xmlns:a16="http://schemas.microsoft.com/office/drawing/2014/main" id="{D7870BDB-CFFA-4986-88F0-F78DD06BDDE0}"/>
              </a:ext>
            </a:extLst>
          </p:cNvPr>
          <p:cNvSpPr/>
          <p:nvPr/>
        </p:nvSpPr>
        <p:spPr>
          <a:xfrm>
            <a:off x="3303181" y="1410330"/>
            <a:ext cx="3228247" cy="494534"/>
          </a:xfrm>
          <a:prstGeom prst="rect">
            <a:avLst/>
          </a:prstGeom>
          <a:solidFill>
            <a:schemeClr val="accent5">
              <a:lumMod val="50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Garamond" panose="02020404030301010803" pitchFamily="18" charset="0"/>
              </a:rPr>
              <a:t>Legislative Framework</a:t>
            </a:r>
          </a:p>
        </p:txBody>
      </p:sp>
      <p:sp>
        <p:nvSpPr>
          <p:cNvPr id="18" name="Rectangle 17">
            <a:extLst>
              <a:ext uri="{FF2B5EF4-FFF2-40B4-BE49-F238E27FC236}">
                <a16:creationId xmlns:a16="http://schemas.microsoft.com/office/drawing/2014/main" id="{407FD200-AE02-4249-A1F4-31F80E7C510F}"/>
              </a:ext>
            </a:extLst>
          </p:cNvPr>
          <p:cNvSpPr/>
          <p:nvPr/>
        </p:nvSpPr>
        <p:spPr>
          <a:xfrm>
            <a:off x="3592149" y="2207303"/>
            <a:ext cx="2650309" cy="494534"/>
          </a:xfrm>
          <a:prstGeom prst="rect">
            <a:avLst/>
          </a:prstGeom>
          <a:solidFill>
            <a:schemeClr val="accent5">
              <a:lumMod val="75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Garamond" panose="02020404030301010803" pitchFamily="18" charset="0"/>
              </a:rPr>
              <a:t>Management Framework</a:t>
            </a:r>
          </a:p>
        </p:txBody>
      </p:sp>
      <p:sp>
        <p:nvSpPr>
          <p:cNvPr id="19" name="Rectangle 18">
            <a:extLst>
              <a:ext uri="{FF2B5EF4-FFF2-40B4-BE49-F238E27FC236}">
                <a16:creationId xmlns:a16="http://schemas.microsoft.com/office/drawing/2014/main" id="{1B8F977B-E57F-4FA1-9CE4-BB43AE834FBE}"/>
              </a:ext>
            </a:extLst>
          </p:cNvPr>
          <p:cNvSpPr/>
          <p:nvPr/>
        </p:nvSpPr>
        <p:spPr>
          <a:xfrm>
            <a:off x="3902029" y="3004276"/>
            <a:ext cx="2030548" cy="494534"/>
          </a:xfrm>
          <a:prstGeom prst="rect">
            <a:avLst/>
          </a:prstGeom>
          <a:solidFill>
            <a:schemeClr val="accent5">
              <a:lumMod val="60000"/>
              <a:lumOff val="4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a:latin typeface="Garamond" panose="02020404030301010803" pitchFamily="18" charset="0"/>
              </a:rPr>
              <a:t>Eflows</a:t>
            </a:r>
            <a:r>
              <a:rPr lang="en-US" dirty="0">
                <a:latin typeface="Garamond" panose="02020404030301010803" pitchFamily="18" charset="0"/>
              </a:rPr>
              <a:t> Framework</a:t>
            </a:r>
          </a:p>
        </p:txBody>
      </p:sp>
      <p:sp>
        <p:nvSpPr>
          <p:cNvPr id="20" name="Rectangle 19">
            <a:extLst>
              <a:ext uri="{FF2B5EF4-FFF2-40B4-BE49-F238E27FC236}">
                <a16:creationId xmlns:a16="http://schemas.microsoft.com/office/drawing/2014/main" id="{4A14E09F-8896-43A6-973A-ABEEE0B22781}"/>
              </a:ext>
            </a:extLst>
          </p:cNvPr>
          <p:cNvSpPr/>
          <p:nvPr/>
        </p:nvSpPr>
        <p:spPr>
          <a:xfrm>
            <a:off x="4122684" y="3801249"/>
            <a:ext cx="1589237" cy="626577"/>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Garamond" panose="02020404030301010803" pitchFamily="18" charset="0"/>
              </a:rPr>
              <a:t>Key Ecosystem Components</a:t>
            </a:r>
          </a:p>
        </p:txBody>
      </p:sp>
      <p:sp>
        <p:nvSpPr>
          <p:cNvPr id="21" name="Rectangle 20">
            <a:extLst>
              <a:ext uri="{FF2B5EF4-FFF2-40B4-BE49-F238E27FC236}">
                <a16:creationId xmlns:a16="http://schemas.microsoft.com/office/drawing/2014/main" id="{5F330E16-E3B5-421A-A4E5-345CA139FF06}"/>
              </a:ext>
            </a:extLst>
          </p:cNvPr>
          <p:cNvSpPr/>
          <p:nvPr/>
        </p:nvSpPr>
        <p:spPr>
          <a:xfrm>
            <a:off x="7196549" y="1743649"/>
            <a:ext cx="1239341" cy="274320"/>
          </a:xfrm>
          <a:prstGeom prst="rect">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Water Quantity</a:t>
            </a:r>
          </a:p>
        </p:txBody>
      </p:sp>
      <p:sp>
        <p:nvSpPr>
          <p:cNvPr id="22" name="Rectangle 21">
            <a:extLst>
              <a:ext uri="{FF2B5EF4-FFF2-40B4-BE49-F238E27FC236}">
                <a16:creationId xmlns:a16="http://schemas.microsoft.com/office/drawing/2014/main" id="{0C7F7F45-FA90-42BC-AAA9-15ACAC2B8B9B}"/>
              </a:ext>
            </a:extLst>
          </p:cNvPr>
          <p:cNvSpPr/>
          <p:nvPr/>
        </p:nvSpPr>
        <p:spPr>
          <a:xfrm>
            <a:off x="7242269" y="2133347"/>
            <a:ext cx="1147900" cy="274320"/>
          </a:xfrm>
          <a:prstGeom prst="rect">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Water Quality</a:t>
            </a:r>
          </a:p>
        </p:txBody>
      </p:sp>
      <p:sp>
        <p:nvSpPr>
          <p:cNvPr id="23" name="Rectangle 22">
            <a:extLst>
              <a:ext uri="{FF2B5EF4-FFF2-40B4-BE49-F238E27FC236}">
                <a16:creationId xmlns:a16="http://schemas.microsoft.com/office/drawing/2014/main" id="{05329EF5-5C3C-47C8-A5BA-9965A3DD9272}"/>
              </a:ext>
            </a:extLst>
          </p:cNvPr>
          <p:cNvSpPr/>
          <p:nvPr/>
        </p:nvSpPr>
        <p:spPr>
          <a:xfrm>
            <a:off x="7132541" y="2514080"/>
            <a:ext cx="1367355" cy="274320"/>
          </a:xfrm>
          <a:prstGeom prst="rect">
            <a:avLst/>
          </a:prstGeom>
          <a:solidFill>
            <a:srgbClr val="005155"/>
          </a:solidFill>
          <a:ln>
            <a:solidFill>
              <a:srgbClr val="005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Geomorphology</a:t>
            </a:r>
          </a:p>
        </p:txBody>
      </p:sp>
      <p:sp>
        <p:nvSpPr>
          <p:cNvPr id="24" name="Rectangle 23">
            <a:extLst>
              <a:ext uri="{FF2B5EF4-FFF2-40B4-BE49-F238E27FC236}">
                <a16:creationId xmlns:a16="http://schemas.microsoft.com/office/drawing/2014/main" id="{3959D58C-878E-4511-B3AA-D70A39682209}"/>
              </a:ext>
            </a:extLst>
          </p:cNvPr>
          <p:cNvSpPr/>
          <p:nvPr/>
        </p:nvSpPr>
        <p:spPr>
          <a:xfrm>
            <a:off x="7540972" y="2900856"/>
            <a:ext cx="550492" cy="274320"/>
          </a:xfrm>
          <a:prstGeom prst="rect">
            <a:avLst/>
          </a:prstGeom>
          <a:solidFill>
            <a:srgbClr val="005155"/>
          </a:solidFill>
          <a:ln>
            <a:solidFill>
              <a:srgbClr val="005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Fish</a:t>
            </a:r>
          </a:p>
        </p:txBody>
      </p:sp>
      <p:sp>
        <p:nvSpPr>
          <p:cNvPr id="25" name="Rectangle 24">
            <a:extLst>
              <a:ext uri="{FF2B5EF4-FFF2-40B4-BE49-F238E27FC236}">
                <a16:creationId xmlns:a16="http://schemas.microsoft.com/office/drawing/2014/main" id="{D98B690A-B961-4A0A-A795-523C8AE904DE}"/>
              </a:ext>
            </a:extLst>
          </p:cNvPr>
          <p:cNvSpPr/>
          <p:nvPr/>
        </p:nvSpPr>
        <p:spPr>
          <a:xfrm>
            <a:off x="7303228" y="3290314"/>
            <a:ext cx="1025979" cy="274320"/>
          </a:xfrm>
          <a:prstGeom prst="rect">
            <a:avLst/>
          </a:prstGeom>
          <a:solidFill>
            <a:srgbClr val="005155"/>
          </a:solidFill>
          <a:ln>
            <a:solidFill>
              <a:srgbClr val="005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Vegetation</a:t>
            </a:r>
          </a:p>
        </p:txBody>
      </p:sp>
      <p:sp>
        <p:nvSpPr>
          <p:cNvPr id="26" name="Rectangle 25">
            <a:extLst>
              <a:ext uri="{FF2B5EF4-FFF2-40B4-BE49-F238E27FC236}">
                <a16:creationId xmlns:a16="http://schemas.microsoft.com/office/drawing/2014/main" id="{CBB5F7AE-7223-46BC-B823-B252F0DB7ACB}"/>
              </a:ext>
            </a:extLst>
          </p:cNvPr>
          <p:cNvSpPr/>
          <p:nvPr/>
        </p:nvSpPr>
        <p:spPr>
          <a:xfrm>
            <a:off x="7242270" y="3670909"/>
            <a:ext cx="1147899" cy="274320"/>
          </a:xfrm>
          <a:prstGeom prst="rect">
            <a:avLst/>
          </a:prstGeom>
          <a:solidFill>
            <a:srgbClr val="005155"/>
          </a:solidFill>
          <a:ln>
            <a:solidFill>
              <a:srgbClr val="005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Invertebrates</a:t>
            </a:r>
          </a:p>
        </p:txBody>
      </p:sp>
      <p:sp>
        <p:nvSpPr>
          <p:cNvPr id="27" name="Rectangle 26">
            <a:extLst>
              <a:ext uri="{FF2B5EF4-FFF2-40B4-BE49-F238E27FC236}">
                <a16:creationId xmlns:a16="http://schemas.microsoft.com/office/drawing/2014/main" id="{14398CD7-4311-41E5-B616-7E2D09291882}"/>
              </a:ext>
            </a:extLst>
          </p:cNvPr>
          <p:cNvSpPr/>
          <p:nvPr/>
        </p:nvSpPr>
        <p:spPr>
          <a:xfrm>
            <a:off x="7476963" y="4046290"/>
            <a:ext cx="678507" cy="274320"/>
          </a:xfrm>
          <a:prstGeom prst="rect">
            <a:avLst/>
          </a:prstGeom>
          <a:solidFill>
            <a:srgbClr val="76246B"/>
          </a:solidFill>
          <a:ln>
            <a:solidFill>
              <a:srgbClr val="762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Social</a:t>
            </a:r>
          </a:p>
        </p:txBody>
      </p:sp>
      <p:sp>
        <p:nvSpPr>
          <p:cNvPr id="29" name="Left Brace 28">
            <a:extLst>
              <a:ext uri="{FF2B5EF4-FFF2-40B4-BE49-F238E27FC236}">
                <a16:creationId xmlns:a16="http://schemas.microsoft.com/office/drawing/2014/main" id="{A64F5FE1-B525-44AF-977A-E9FE813C5373}"/>
              </a:ext>
            </a:extLst>
          </p:cNvPr>
          <p:cNvSpPr/>
          <p:nvPr/>
        </p:nvSpPr>
        <p:spPr>
          <a:xfrm>
            <a:off x="6656543" y="1677244"/>
            <a:ext cx="468314" cy="2705701"/>
          </a:xfrm>
          <a:prstGeom prst="leftBrace">
            <a:avLst>
              <a:gd name="adj1" fmla="val 88077"/>
              <a:gd name="adj2" fmla="val 49871"/>
            </a:avLst>
          </a:prstGeom>
          <a:ln w="28575">
            <a:solidFill>
              <a:srgbClr val="005155"/>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600">
              <a:latin typeface="Garamond" panose="02020404030301010803" pitchFamily="18" charset="0"/>
            </a:endParaRPr>
          </a:p>
        </p:txBody>
      </p:sp>
      <p:cxnSp>
        <p:nvCxnSpPr>
          <p:cNvPr id="4" name="Connector: Elbow 3">
            <a:extLst>
              <a:ext uri="{FF2B5EF4-FFF2-40B4-BE49-F238E27FC236}">
                <a16:creationId xmlns:a16="http://schemas.microsoft.com/office/drawing/2014/main" id="{DF36979E-8873-4FE9-A8B4-288784810265}"/>
              </a:ext>
            </a:extLst>
          </p:cNvPr>
          <p:cNvCxnSpPr>
            <a:cxnSpLocks/>
            <a:stCxn id="20" idx="3"/>
            <a:endCxn id="29" idx="1"/>
          </p:cNvCxnSpPr>
          <p:nvPr/>
        </p:nvCxnSpPr>
        <p:spPr>
          <a:xfrm flipV="1">
            <a:off x="5711921" y="3026604"/>
            <a:ext cx="944622" cy="1087934"/>
          </a:xfrm>
          <a:prstGeom prst="bentConnector3">
            <a:avLst>
              <a:gd name="adj1" fmla="val 50000"/>
            </a:avLst>
          </a:prstGeom>
          <a:ln w="28575">
            <a:solidFill>
              <a:srgbClr val="005155"/>
            </a:solidFill>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AFF44188-EA9F-4830-9D07-1A8B459EDDC6}"/>
              </a:ext>
            </a:extLst>
          </p:cNvPr>
          <p:cNvSpPr txBox="1">
            <a:spLocks/>
          </p:cNvSpPr>
          <p:nvPr/>
        </p:nvSpPr>
        <p:spPr>
          <a:xfrm>
            <a:off x="220761" y="1201458"/>
            <a:ext cx="2445459" cy="6218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a:pPr>
            <a:r>
              <a:rPr lang="en-US" sz="1800" b="1" dirty="0">
                <a:latin typeface="Garamond" panose="02020404030301010803" pitchFamily="18" charset="0"/>
              </a:rPr>
              <a:t>How do we make a monitoring plan? </a:t>
            </a:r>
          </a:p>
        </p:txBody>
      </p:sp>
      <p:sp>
        <p:nvSpPr>
          <p:cNvPr id="35" name="Title 1">
            <a:extLst>
              <a:ext uri="{FF2B5EF4-FFF2-40B4-BE49-F238E27FC236}">
                <a16:creationId xmlns:a16="http://schemas.microsoft.com/office/drawing/2014/main" id="{B7D6DA4C-67CC-473F-BE67-2C69F363E550}"/>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a:t>
            </a:r>
            <a:r>
              <a:rPr lang="en-US" sz="1200" b="1" dirty="0">
                <a:latin typeface="Garamond" panose="02020404030301010803" pitchFamily="18" charset="0"/>
              </a:rPr>
              <a:t>CREATION PROCESS </a:t>
            </a:r>
            <a:r>
              <a:rPr lang="en-US" sz="1200" dirty="0">
                <a:latin typeface="Garamond" panose="02020404030301010803" pitchFamily="18" charset="0"/>
              </a:rPr>
              <a:t>– OUTCOMES – IMPLEMENTATION – LESSONS LEARNED – NEXT STEPS</a:t>
            </a:r>
          </a:p>
        </p:txBody>
      </p:sp>
    </p:spTree>
    <p:extLst>
      <p:ext uri="{BB962C8B-B14F-4D97-AF65-F5344CB8AC3E}">
        <p14:creationId xmlns:p14="http://schemas.microsoft.com/office/powerpoint/2010/main" val="26292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p:bldP spid="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2" name="Content Placeholder 2">
            <a:extLst>
              <a:ext uri="{FF2B5EF4-FFF2-40B4-BE49-F238E27FC236}">
                <a16:creationId xmlns:a16="http://schemas.microsoft.com/office/drawing/2014/main" id="{5D32B593-E9E2-41BA-971F-49124F09A9F4}"/>
              </a:ext>
            </a:extLst>
          </p:cNvPr>
          <p:cNvSpPr txBox="1">
            <a:spLocks/>
          </p:cNvSpPr>
          <p:nvPr/>
        </p:nvSpPr>
        <p:spPr>
          <a:xfrm>
            <a:off x="249898" y="1802445"/>
            <a:ext cx="8535554" cy="2698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Garamond" panose="02020404030301010803" pitchFamily="18" charset="0"/>
            </a:endParaRPr>
          </a:p>
        </p:txBody>
      </p:sp>
      <p:sp>
        <p:nvSpPr>
          <p:cNvPr id="17" name="Rectangle 16">
            <a:extLst>
              <a:ext uri="{FF2B5EF4-FFF2-40B4-BE49-F238E27FC236}">
                <a16:creationId xmlns:a16="http://schemas.microsoft.com/office/drawing/2014/main" id="{E9BE6A52-4D36-4C51-8CF3-7F37E4BCAE89}"/>
              </a:ext>
            </a:extLst>
          </p:cNvPr>
          <p:cNvSpPr/>
          <p:nvPr/>
        </p:nvSpPr>
        <p:spPr>
          <a:xfrm>
            <a:off x="347804" y="2838433"/>
            <a:ext cx="1589237" cy="626577"/>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Garamond" panose="02020404030301010803" pitchFamily="18" charset="0"/>
              </a:rPr>
              <a:t>Key Ecosystem Component</a:t>
            </a:r>
          </a:p>
        </p:txBody>
      </p:sp>
      <p:sp>
        <p:nvSpPr>
          <p:cNvPr id="18" name="Rectangle 17">
            <a:extLst>
              <a:ext uri="{FF2B5EF4-FFF2-40B4-BE49-F238E27FC236}">
                <a16:creationId xmlns:a16="http://schemas.microsoft.com/office/drawing/2014/main" id="{3690AE4B-7BFF-448E-9589-444A652BB38A}"/>
              </a:ext>
            </a:extLst>
          </p:cNvPr>
          <p:cNvSpPr/>
          <p:nvPr/>
        </p:nvSpPr>
        <p:spPr>
          <a:xfrm>
            <a:off x="2606469" y="2838432"/>
            <a:ext cx="1589237" cy="626577"/>
          </a:xfrm>
          <a:prstGeom prst="rect">
            <a:avLst/>
          </a:prstGeom>
          <a:solidFill>
            <a:srgbClr val="00387E"/>
          </a:solidFill>
          <a:ln>
            <a:solidFill>
              <a:srgbClr val="00387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Garamond" panose="02020404030301010803" pitchFamily="18" charset="0"/>
              </a:rPr>
              <a:t>Management Objective</a:t>
            </a:r>
          </a:p>
        </p:txBody>
      </p:sp>
      <p:sp>
        <p:nvSpPr>
          <p:cNvPr id="19" name="Rectangle 18">
            <a:extLst>
              <a:ext uri="{FF2B5EF4-FFF2-40B4-BE49-F238E27FC236}">
                <a16:creationId xmlns:a16="http://schemas.microsoft.com/office/drawing/2014/main" id="{4A706271-233B-4840-BAD9-EF2F3708ABBB}"/>
              </a:ext>
            </a:extLst>
          </p:cNvPr>
          <p:cNvSpPr/>
          <p:nvPr/>
        </p:nvSpPr>
        <p:spPr>
          <a:xfrm>
            <a:off x="4865134" y="2838432"/>
            <a:ext cx="1589237" cy="626577"/>
          </a:xfrm>
          <a:prstGeom prst="rect">
            <a:avLst/>
          </a:prstGeom>
          <a:solidFill>
            <a:srgbClr val="00387E"/>
          </a:solidFill>
          <a:ln>
            <a:solidFill>
              <a:srgbClr val="00387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Garamond" panose="02020404030301010803" pitchFamily="18" charset="0"/>
              </a:rPr>
              <a:t>Monitoring Indicator(s)</a:t>
            </a:r>
          </a:p>
        </p:txBody>
      </p:sp>
      <p:sp>
        <p:nvSpPr>
          <p:cNvPr id="20" name="Rectangle 19">
            <a:extLst>
              <a:ext uri="{FF2B5EF4-FFF2-40B4-BE49-F238E27FC236}">
                <a16:creationId xmlns:a16="http://schemas.microsoft.com/office/drawing/2014/main" id="{5C66809B-06CF-453A-9FF9-F12514C141FA}"/>
              </a:ext>
            </a:extLst>
          </p:cNvPr>
          <p:cNvSpPr/>
          <p:nvPr/>
        </p:nvSpPr>
        <p:spPr>
          <a:xfrm>
            <a:off x="7123799" y="2838431"/>
            <a:ext cx="1589237" cy="626577"/>
          </a:xfrm>
          <a:prstGeom prst="rect">
            <a:avLst/>
          </a:prstGeom>
          <a:solidFill>
            <a:srgbClr val="00387E"/>
          </a:solidFill>
          <a:ln>
            <a:solidFill>
              <a:srgbClr val="00387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Garamond" panose="02020404030301010803" pitchFamily="18" charset="0"/>
              </a:rPr>
              <a:t>Monitoring Methods?</a:t>
            </a:r>
          </a:p>
        </p:txBody>
      </p:sp>
      <p:sp>
        <p:nvSpPr>
          <p:cNvPr id="21" name="Arrow: Right 20">
            <a:extLst>
              <a:ext uri="{FF2B5EF4-FFF2-40B4-BE49-F238E27FC236}">
                <a16:creationId xmlns:a16="http://schemas.microsoft.com/office/drawing/2014/main" id="{5CEB7361-202C-40C8-A6B3-DDFE3B4AA224}"/>
              </a:ext>
            </a:extLst>
          </p:cNvPr>
          <p:cNvSpPr/>
          <p:nvPr/>
        </p:nvSpPr>
        <p:spPr>
          <a:xfrm>
            <a:off x="2128835" y="3016897"/>
            <a:ext cx="285839" cy="257360"/>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
        <p:nvSpPr>
          <p:cNvPr id="22" name="Arrow: Right 21">
            <a:extLst>
              <a:ext uri="{FF2B5EF4-FFF2-40B4-BE49-F238E27FC236}">
                <a16:creationId xmlns:a16="http://schemas.microsoft.com/office/drawing/2014/main" id="{80CEAA6B-4704-4E54-A87F-595F83238283}"/>
              </a:ext>
            </a:extLst>
          </p:cNvPr>
          <p:cNvSpPr/>
          <p:nvPr/>
        </p:nvSpPr>
        <p:spPr>
          <a:xfrm>
            <a:off x="4386398" y="3018363"/>
            <a:ext cx="285839" cy="257360"/>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
        <p:nvSpPr>
          <p:cNvPr id="23" name="Arrow: Right 22">
            <a:extLst>
              <a:ext uri="{FF2B5EF4-FFF2-40B4-BE49-F238E27FC236}">
                <a16:creationId xmlns:a16="http://schemas.microsoft.com/office/drawing/2014/main" id="{031D016C-D7E9-4B9C-843F-28EDF90F58A6}"/>
              </a:ext>
            </a:extLst>
          </p:cNvPr>
          <p:cNvSpPr/>
          <p:nvPr/>
        </p:nvSpPr>
        <p:spPr>
          <a:xfrm>
            <a:off x="6646165" y="3010743"/>
            <a:ext cx="285839" cy="257360"/>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
        <p:nvSpPr>
          <p:cNvPr id="24" name="Content Placeholder 2">
            <a:extLst>
              <a:ext uri="{FF2B5EF4-FFF2-40B4-BE49-F238E27FC236}">
                <a16:creationId xmlns:a16="http://schemas.microsoft.com/office/drawing/2014/main" id="{DA8ADD48-FDC2-4BDE-953E-6A599B664FBE}"/>
              </a:ext>
            </a:extLst>
          </p:cNvPr>
          <p:cNvSpPr txBox="1">
            <a:spLocks/>
          </p:cNvSpPr>
          <p:nvPr/>
        </p:nvSpPr>
        <p:spPr>
          <a:xfrm>
            <a:off x="220761" y="1201458"/>
            <a:ext cx="2445459" cy="6218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a:pPr>
            <a:r>
              <a:rPr lang="en-US" sz="1800" b="1" dirty="0">
                <a:latin typeface="Garamond" panose="02020404030301010803" pitchFamily="18" charset="0"/>
              </a:rPr>
              <a:t>How do we make a monitoring plan? </a:t>
            </a:r>
          </a:p>
        </p:txBody>
      </p:sp>
      <p:sp>
        <p:nvSpPr>
          <p:cNvPr id="25" name="Title 1">
            <a:extLst>
              <a:ext uri="{FF2B5EF4-FFF2-40B4-BE49-F238E27FC236}">
                <a16:creationId xmlns:a16="http://schemas.microsoft.com/office/drawing/2014/main" id="{7DE244A4-6235-4D31-B720-1AF7E44C1DE6}"/>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a:t>
            </a:r>
            <a:r>
              <a:rPr lang="en-US" sz="1200" b="1" dirty="0">
                <a:latin typeface="Garamond" panose="02020404030301010803" pitchFamily="18" charset="0"/>
              </a:rPr>
              <a:t>CREATION PROCESS </a:t>
            </a:r>
            <a:r>
              <a:rPr lang="en-US" sz="1200" dirty="0">
                <a:latin typeface="Garamond" panose="02020404030301010803" pitchFamily="18" charset="0"/>
              </a:rPr>
              <a:t>– OUTCOMES – IMPLEMENTATION – LESSONS LEARNED – NEXT STEPS</a:t>
            </a:r>
          </a:p>
        </p:txBody>
      </p:sp>
    </p:spTree>
    <p:extLst>
      <p:ext uri="{BB962C8B-B14F-4D97-AF65-F5344CB8AC3E}">
        <p14:creationId xmlns:p14="http://schemas.microsoft.com/office/powerpoint/2010/main" val="357734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pic>
        <p:nvPicPr>
          <p:cNvPr id="12" name="Picture 11">
            <a:extLst>
              <a:ext uri="{FF2B5EF4-FFF2-40B4-BE49-F238E27FC236}">
                <a16:creationId xmlns:a16="http://schemas.microsoft.com/office/drawing/2014/main" id="{985C6CC2-8DAC-43DD-8B08-40612666D070}"/>
              </a:ext>
            </a:extLst>
          </p:cNvPr>
          <p:cNvPicPr>
            <a:picLocks noChangeAspect="1"/>
          </p:cNvPicPr>
          <p:nvPr/>
        </p:nvPicPr>
        <p:blipFill>
          <a:blip r:embed="rId6"/>
          <a:stretch>
            <a:fillRect/>
          </a:stretch>
        </p:blipFill>
        <p:spPr>
          <a:xfrm>
            <a:off x="701215" y="1767618"/>
            <a:ext cx="5306145" cy="3025362"/>
          </a:xfrm>
          <a:prstGeom prst="rect">
            <a:avLst/>
          </a:prstGeom>
        </p:spPr>
      </p:pic>
      <p:sp>
        <p:nvSpPr>
          <p:cNvPr id="13" name="Rectangle 12">
            <a:extLst>
              <a:ext uri="{FF2B5EF4-FFF2-40B4-BE49-F238E27FC236}">
                <a16:creationId xmlns:a16="http://schemas.microsoft.com/office/drawing/2014/main" id="{B866F90D-72B9-4055-A9AA-1532BF5D6DCA}"/>
              </a:ext>
            </a:extLst>
          </p:cNvPr>
          <p:cNvSpPr/>
          <p:nvPr/>
        </p:nvSpPr>
        <p:spPr>
          <a:xfrm>
            <a:off x="6601690" y="1767618"/>
            <a:ext cx="1418674" cy="226626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latin typeface="Garamond" panose="02020404030301010803" pitchFamily="18" charset="0"/>
              </a:rPr>
              <a:t>Location</a:t>
            </a:r>
          </a:p>
          <a:p>
            <a:pPr algn="ctr"/>
            <a:endParaRPr lang="en-US" b="1" dirty="0">
              <a:solidFill>
                <a:schemeClr val="tx1"/>
              </a:solidFill>
              <a:latin typeface="Garamond" panose="02020404030301010803" pitchFamily="18" charset="0"/>
            </a:endParaRPr>
          </a:p>
          <a:p>
            <a:pPr algn="ctr"/>
            <a:r>
              <a:rPr lang="en-US" b="1" dirty="0">
                <a:solidFill>
                  <a:schemeClr val="tx1"/>
                </a:solidFill>
                <a:latin typeface="Garamond" panose="02020404030301010803" pitchFamily="18" charset="0"/>
              </a:rPr>
              <a:t>Timing</a:t>
            </a:r>
          </a:p>
          <a:p>
            <a:pPr algn="ctr"/>
            <a:endParaRPr lang="en-US" b="1" dirty="0">
              <a:solidFill>
                <a:schemeClr val="tx1"/>
              </a:solidFill>
              <a:latin typeface="Garamond" panose="02020404030301010803" pitchFamily="18" charset="0"/>
            </a:endParaRPr>
          </a:p>
          <a:p>
            <a:pPr algn="ctr"/>
            <a:r>
              <a:rPr lang="en-US" b="1" dirty="0">
                <a:solidFill>
                  <a:schemeClr val="tx1"/>
                </a:solidFill>
                <a:latin typeface="Garamond" panose="02020404030301010803" pitchFamily="18" charset="0"/>
              </a:rPr>
              <a:t>Frequency</a:t>
            </a:r>
          </a:p>
        </p:txBody>
      </p:sp>
      <p:sp>
        <p:nvSpPr>
          <p:cNvPr id="17" name="Content Placeholder 2">
            <a:extLst>
              <a:ext uri="{FF2B5EF4-FFF2-40B4-BE49-F238E27FC236}">
                <a16:creationId xmlns:a16="http://schemas.microsoft.com/office/drawing/2014/main" id="{3A6D6A86-7CBC-4833-86F3-FB17DBAA5B4D}"/>
              </a:ext>
            </a:extLst>
          </p:cNvPr>
          <p:cNvSpPr txBox="1">
            <a:spLocks/>
          </p:cNvSpPr>
          <p:nvPr/>
        </p:nvSpPr>
        <p:spPr>
          <a:xfrm>
            <a:off x="3018191" y="1179368"/>
            <a:ext cx="2685197" cy="588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startAt="2"/>
            </a:pPr>
            <a:r>
              <a:rPr lang="en-US" sz="1800" b="1" dirty="0">
                <a:latin typeface="Garamond" panose="02020404030301010803" pitchFamily="18" charset="0"/>
              </a:rPr>
              <a:t>How do we monitor with limited resources?</a:t>
            </a:r>
          </a:p>
        </p:txBody>
      </p:sp>
      <p:sp>
        <p:nvSpPr>
          <p:cNvPr id="18" name="Arrow: Right 17">
            <a:extLst>
              <a:ext uri="{FF2B5EF4-FFF2-40B4-BE49-F238E27FC236}">
                <a16:creationId xmlns:a16="http://schemas.microsoft.com/office/drawing/2014/main" id="{9359C43D-92DD-4665-B704-CC6C064AC71B}"/>
              </a:ext>
            </a:extLst>
          </p:cNvPr>
          <p:cNvSpPr/>
          <p:nvPr/>
        </p:nvSpPr>
        <p:spPr>
          <a:xfrm>
            <a:off x="6126475" y="2772071"/>
            <a:ext cx="475215" cy="257360"/>
          </a:xfrm>
          <a:prstGeom prst="rightArrow">
            <a:avLst/>
          </a:prstGeom>
          <a:solidFill>
            <a:srgbClr val="00387E"/>
          </a:solidFill>
          <a:ln>
            <a:solidFill>
              <a:srgbClr val="003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sp>
        <p:nvSpPr>
          <p:cNvPr id="19" name="Title 1">
            <a:extLst>
              <a:ext uri="{FF2B5EF4-FFF2-40B4-BE49-F238E27FC236}">
                <a16:creationId xmlns:a16="http://schemas.microsoft.com/office/drawing/2014/main" id="{4C307C78-5FDA-4836-8F10-630FCA29E691}"/>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a:t>
            </a:r>
            <a:r>
              <a:rPr lang="en-US" sz="1200" b="1" dirty="0">
                <a:latin typeface="Garamond" panose="02020404030301010803" pitchFamily="18" charset="0"/>
              </a:rPr>
              <a:t>CREATION PROCESS </a:t>
            </a:r>
            <a:r>
              <a:rPr lang="en-US" sz="1200" dirty="0">
                <a:latin typeface="Garamond" panose="02020404030301010803" pitchFamily="18" charset="0"/>
              </a:rPr>
              <a:t>– OUTCOMES – IMPLEMENTATION – LESSONS LEARNED – NEXT STEPS</a:t>
            </a:r>
          </a:p>
        </p:txBody>
      </p:sp>
    </p:spTree>
    <p:extLst>
      <p:ext uri="{BB962C8B-B14F-4D97-AF65-F5344CB8AC3E}">
        <p14:creationId xmlns:p14="http://schemas.microsoft.com/office/powerpoint/2010/main" val="21109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2" name="Content Placeholder 2">
            <a:extLst>
              <a:ext uri="{FF2B5EF4-FFF2-40B4-BE49-F238E27FC236}">
                <a16:creationId xmlns:a16="http://schemas.microsoft.com/office/drawing/2014/main" id="{5D32B593-E9E2-41BA-971F-49124F09A9F4}"/>
              </a:ext>
            </a:extLst>
          </p:cNvPr>
          <p:cNvSpPr txBox="1">
            <a:spLocks/>
          </p:cNvSpPr>
          <p:nvPr/>
        </p:nvSpPr>
        <p:spPr>
          <a:xfrm>
            <a:off x="249898" y="1802445"/>
            <a:ext cx="8535554" cy="2698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Garamond" panose="02020404030301010803" pitchFamily="18" charset="0"/>
            </a:endParaRPr>
          </a:p>
        </p:txBody>
      </p:sp>
      <p:sp>
        <p:nvSpPr>
          <p:cNvPr id="13" name="Rounded Rectangle 33">
            <a:extLst>
              <a:ext uri="{FF2B5EF4-FFF2-40B4-BE49-F238E27FC236}">
                <a16:creationId xmlns:a16="http://schemas.microsoft.com/office/drawing/2014/main" id="{EC82AB24-C07B-4DDC-BBD9-B02673BBC9B5}"/>
              </a:ext>
            </a:extLst>
          </p:cNvPr>
          <p:cNvSpPr/>
          <p:nvPr/>
        </p:nvSpPr>
        <p:spPr>
          <a:xfrm>
            <a:off x="3626442" y="2525582"/>
            <a:ext cx="1620000" cy="699190"/>
          </a:xfrm>
          <a:prstGeom prst="roundRect">
            <a:avLst/>
          </a:prstGeom>
          <a:solidFill>
            <a:srgbClr val="00206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i="1" dirty="0">
                <a:latin typeface="Garamond" panose="02020404030301010803" pitchFamily="18" charset="0"/>
                <a:cs typeface="Andalus" panose="02020603050405020304" pitchFamily="18" charset="-78"/>
              </a:rPr>
              <a:t>Adaptive management</a:t>
            </a:r>
            <a:endParaRPr lang="en-US" b="1" i="1" dirty="0">
              <a:latin typeface="Garamond" panose="02020404030301010803" pitchFamily="18" charset="0"/>
              <a:cs typeface="Andalus" panose="02020603050405020304" pitchFamily="18" charset="-78"/>
            </a:endParaRPr>
          </a:p>
        </p:txBody>
      </p:sp>
      <p:sp>
        <p:nvSpPr>
          <p:cNvPr id="15" name="Rounded Rectangle 34">
            <a:extLst>
              <a:ext uri="{FF2B5EF4-FFF2-40B4-BE49-F238E27FC236}">
                <a16:creationId xmlns:a16="http://schemas.microsoft.com/office/drawing/2014/main" id="{2EBCC36B-E1AD-4CCB-9B3B-1B0143C1E34F}"/>
              </a:ext>
            </a:extLst>
          </p:cNvPr>
          <p:cNvSpPr/>
          <p:nvPr/>
        </p:nvSpPr>
        <p:spPr>
          <a:xfrm>
            <a:off x="1342664" y="2525582"/>
            <a:ext cx="1620000" cy="699190"/>
          </a:xfrm>
          <a:prstGeom prst="roundRect">
            <a:avLst/>
          </a:prstGeom>
          <a:solidFill>
            <a:srgbClr val="00206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latin typeface="Garamond" panose="02020404030301010803" pitchFamily="18" charset="0"/>
                <a:cs typeface="Andalus" panose="02020603050405020304" pitchFamily="18" charset="-78"/>
              </a:rPr>
              <a:t>Monitoring data</a:t>
            </a:r>
            <a:endParaRPr lang="en-US" b="1" dirty="0">
              <a:latin typeface="Garamond" panose="02020404030301010803" pitchFamily="18" charset="0"/>
              <a:cs typeface="Andalus" panose="02020603050405020304" pitchFamily="18" charset="-78"/>
            </a:endParaRPr>
          </a:p>
        </p:txBody>
      </p:sp>
      <p:sp>
        <p:nvSpPr>
          <p:cNvPr id="17" name="Rounded Rectangle 35">
            <a:extLst>
              <a:ext uri="{FF2B5EF4-FFF2-40B4-BE49-F238E27FC236}">
                <a16:creationId xmlns:a16="http://schemas.microsoft.com/office/drawing/2014/main" id="{5133E0F2-4188-48B5-9176-0C7408725AFA}"/>
              </a:ext>
            </a:extLst>
          </p:cNvPr>
          <p:cNvSpPr/>
          <p:nvPr/>
        </p:nvSpPr>
        <p:spPr>
          <a:xfrm>
            <a:off x="3626442" y="1335332"/>
            <a:ext cx="1620000" cy="699190"/>
          </a:xfrm>
          <a:prstGeom prst="roundRect">
            <a:avLst/>
          </a:prstGeom>
          <a:solidFill>
            <a:srgbClr val="00206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latin typeface="Garamond" panose="02020404030301010803" pitchFamily="18" charset="0"/>
                <a:cs typeface="Andalus" panose="02020603050405020304" pitchFamily="18" charset="-78"/>
              </a:rPr>
              <a:t>Trigger values</a:t>
            </a:r>
            <a:endParaRPr lang="en-US" b="1" dirty="0">
              <a:latin typeface="Garamond" panose="02020404030301010803" pitchFamily="18" charset="0"/>
              <a:cs typeface="Andalus" panose="02020603050405020304" pitchFamily="18" charset="-78"/>
            </a:endParaRPr>
          </a:p>
        </p:txBody>
      </p:sp>
      <p:sp>
        <p:nvSpPr>
          <p:cNvPr id="18" name="Rounded Rectangle 36">
            <a:extLst>
              <a:ext uri="{FF2B5EF4-FFF2-40B4-BE49-F238E27FC236}">
                <a16:creationId xmlns:a16="http://schemas.microsoft.com/office/drawing/2014/main" id="{D1634AC6-B683-455A-AB4B-EB056B4AC24F}"/>
              </a:ext>
            </a:extLst>
          </p:cNvPr>
          <p:cNvSpPr/>
          <p:nvPr/>
        </p:nvSpPr>
        <p:spPr>
          <a:xfrm>
            <a:off x="5910220" y="2525582"/>
            <a:ext cx="1620000" cy="699190"/>
          </a:xfrm>
          <a:prstGeom prst="roundRect">
            <a:avLst/>
          </a:prstGeom>
          <a:solidFill>
            <a:srgbClr val="00206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latin typeface="Garamond" panose="02020404030301010803" pitchFamily="18" charset="0"/>
                <a:cs typeface="Andalus" panose="02020603050405020304" pitchFamily="18" charset="-78"/>
              </a:rPr>
              <a:t>Evaluation</a:t>
            </a:r>
            <a:endParaRPr lang="en-US" b="1" dirty="0">
              <a:latin typeface="Garamond" panose="02020404030301010803" pitchFamily="18" charset="0"/>
              <a:cs typeface="Andalus" panose="02020603050405020304" pitchFamily="18" charset="-78"/>
            </a:endParaRPr>
          </a:p>
        </p:txBody>
      </p:sp>
      <p:sp>
        <p:nvSpPr>
          <p:cNvPr id="19" name="Rounded Rectangle 37">
            <a:extLst>
              <a:ext uri="{FF2B5EF4-FFF2-40B4-BE49-F238E27FC236}">
                <a16:creationId xmlns:a16="http://schemas.microsoft.com/office/drawing/2014/main" id="{6D1E0CA3-26FC-4149-A8C2-A8AE25458668}"/>
              </a:ext>
            </a:extLst>
          </p:cNvPr>
          <p:cNvSpPr/>
          <p:nvPr/>
        </p:nvSpPr>
        <p:spPr>
          <a:xfrm>
            <a:off x="3637246" y="3722006"/>
            <a:ext cx="1620000" cy="699190"/>
          </a:xfrm>
          <a:prstGeom prst="roundRect">
            <a:avLst/>
          </a:prstGeom>
          <a:solidFill>
            <a:srgbClr val="00206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latin typeface="Garamond" panose="02020404030301010803" pitchFamily="18" charset="0"/>
                <a:cs typeface="Andalus" panose="02020603050405020304" pitchFamily="18" charset="-78"/>
              </a:rPr>
              <a:t>Management action</a:t>
            </a:r>
            <a:endParaRPr lang="en-US" b="1" dirty="0">
              <a:latin typeface="Garamond" panose="02020404030301010803" pitchFamily="18" charset="0"/>
              <a:cs typeface="Andalus" panose="02020603050405020304" pitchFamily="18" charset="-78"/>
            </a:endParaRPr>
          </a:p>
        </p:txBody>
      </p:sp>
      <p:cxnSp>
        <p:nvCxnSpPr>
          <p:cNvPr id="20" name="Straight Arrow Connector 19">
            <a:extLst>
              <a:ext uri="{FF2B5EF4-FFF2-40B4-BE49-F238E27FC236}">
                <a16:creationId xmlns:a16="http://schemas.microsoft.com/office/drawing/2014/main" id="{4B824E60-C135-4CD8-A168-A8A86930E0E0}"/>
              </a:ext>
            </a:extLst>
          </p:cNvPr>
          <p:cNvCxnSpPr>
            <a:stCxn id="18" idx="2"/>
            <a:endCxn id="19" idx="3"/>
          </p:cNvCxnSpPr>
          <p:nvPr/>
        </p:nvCxnSpPr>
        <p:spPr>
          <a:xfrm flipH="1">
            <a:off x="5257246" y="3224772"/>
            <a:ext cx="1462974" cy="84682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88ED420-75E0-40DB-B7DC-3B9A3FF5FA5D}"/>
              </a:ext>
            </a:extLst>
          </p:cNvPr>
          <p:cNvCxnSpPr>
            <a:stCxn id="19" idx="1"/>
            <a:endCxn id="15" idx="2"/>
          </p:cNvCxnSpPr>
          <p:nvPr/>
        </p:nvCxnSpPr>
        <p:spPr>
          <a:xfrm flipH="1" flipV="1">
            <a:off x="2152664" y="3224772"/>
            <a:ext cx="1484582" cy="84682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309FE77-1B07-4E5E-8C27-4A57B89B3ACF}"/>
              </a:ext>
            </a:extLst>
          </p:cNvPr>
          <p:cNvCxnSpPr>
            <a:endCxn id="18" idx="0"/>
          </p:cNvCxnSpPr>
          <p:nvPr/>
        </p:nvCxnSpPr>
        <p:spPr>
          <a:xfrm>
            <a:off x="5246442" y="1682986"/>
            <a:ext cx="1473778" cy="842596"/>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E348227-3211-49F4-B6D9-3B019539852E}"/>
              </a:ext>
            </a:extLst>
          </p:cNvPr>
          <p:cNvCxnSpPr>
            <a:stCxn id="15" idx="0"/>
          </p:cNvCxnSpPr>
          <p:nvPr/>
        </p:nvCxnSpPr>
        <p:spPr>
          <a:xfrm flipV="1">
            <a:off x="2152664" y="1682986"/>
            <a:ext cx="1473778" cy="842596"/>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906F492-3921-4A88-BF40-2DADC1C9275D}"/>
              </a:ext>
            </a:extLst>
          </p:cNvPr>
          <p:cNvSpPr txBox="1"/>
          <p:nvPr/>
        </p:nvSpPr>
        <p:spPr>
          <a:xfrm>
            <a:off x="3448991" y="3288723"/>
            <a:ext cx="1996509" cy="369332"/>
          </a:xfrm>
          <a:prstGeom prst="rect">
            <a:avLst/>
          </a:prstGeom>
          <a:noFill/>
        </p:spPr>
        <p:txBody>
          <a:bodyPr wrap="none" rtlCol="0">
            <a:spAutoFit/>
          </a:bodyPr>
          <a:lstStyle/>
          <a:p>
            <a:r>
              <a:rPr lang="nl-NL" dirty="0">
                <a:latin typeface="Garamond" panose="02020404030301010803" pitchFamily="18" charset="0"/>
                <a:cs typeface="Andalus" panose="02020603050405020304" pitchFamily="18" charset="-78"/>
              </a:rPr>
              <a:t>“learning by doing”</a:t>
            </a:r>
            <a:endParaRPr lang="en-US" dirty="0">
              <a:latin typeface="Garamond" panose="02020404030301010803" pitchFamily="18" charset="0"/>
              <a:cs typeface="Andalus" panose="02020603050405020304" pitchFamily="18" charset="-78"/>
            </a:endParaRPr>
          </a:p>
        </p:txBody>
      </p:sp>
      <p:sp>
        <p:nvSpPr>
          <p:cNvPr id="25" name="Content Placeholder 2">
            <a:extLst>
              <a:ext uri="{FF2B5EF4-FFF2-40B4-BE49-F238E27FC236}">
                <a16:creationId xmlns:a16="http://schemas.microsoft.com/office/drawing/2014/main" id="{2FC9BAC3-C916-46F9-B391-EE3F8E5B146F}"/>
              </a:ext>
            </a:extLst>
          </p:cNvPr>
          <p:cNvSpPr txBox="1">
            <a:spLocks/>
          </p:cNvSpPr>
          <p:nvPr/>
        </p:nvSpPr>
        <p:spPr>
          <a:xfrm>
            <a:off x="6055359" y="1179368"/>
            <a:ext cx="2730092" cy="6514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startAt="3"/>
            </a:pPr>
            <a:r>
              <a:rPr lang="en-US" sz="1800" b="1" dirty="0">
                <a:latin typeface="Garamond" panose="02020404030301010803" pitchFamily="18" charset="0"/>
              </a:rPr>
              <a:t>What do we do with the data we’ve collected?</a:t>
            </a:r>
          </a:p>
        </p:txBody>
      </p:sp>
      <p:sp>
        <p:nvSpPr>
          <p:cNvPr id="26" name="Title 1">
            <a:extLst>
              <a:ext uri="{FF2B5EF4-FFF2-40B4-BE49-F238E27FC236}">
                <a16:creationId xmlns:a16="http://schemas.microsoft.com/office/drawing/2014/main" id="{BB4C4975-89B0-47F3-BC44-AA5AB1251BA5}"/>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a:t>
            </a:r>
            <a:r>
              <a:rPr lang="en-US" sz="1200" b="1" dirty="0">
                <a:latin typeface="Garamond" panose="02020404030301010803" pitchFamily="18" charset="0"/>
              </a:rPr>
              <a:t>CREATION PROCESS </a:t>
            </a:r>
            <a:r>
              <a:rPr lang="en-US" sz="1200" dirty="0">
                <a:latin typeface="Garamond" panose="02020404030301010803" pitchFamily="18" charset="0"/>
              </a:rPr>
              <a:t>– OUTCOMES – IMPLEMENTATION – LESSONS LEARNED – NEXT STEPS</a:t>
            </a:r>
          </a:p>
        </p:txBody>
      </p:sp>
    </p:spTree>
    <p:extLst>
      <p:ext uri="{BB962C8B-B14F-4D97-AF65-F5344CB8AC3E}">
        <p14:creationId xmlns:p14="http://schemas.microsoft.com/office/powerpoint/2010/main" val="26546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P spid="19"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pic>
        <p:nvPicPr>
          <p:cNvPr id="12" name="Picture 11" descr="D:\Downloads\Effectiveness Monitoring Flow Chart (10).png">
            <a:extLst>
              <a:ext uri="{FF2B5EF4-FFF2-40B4-BE49-F238E27FC236}">
                <a16:creationId xmlns:a16="http://schemas.microsoft.com/office/drawing/2014/main" id="{2B162B45-EE2A-475F-A66B-F127CDE6B2D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810" y="1199793"/>
            <a:ext cx="5552501" cy="3481068"/>
          </a:xfrm>
          <a:prstGeom prst="rect">
            <a:avLst/>
          </a:prstGeom>
          <a:noFill/>
          <a:ln>
            <a:noFill/>
          </a:ln>
        </p:spPr>
      </p:pic>
      <p:sp>
        <p:nvSpPr>
          <p:cNvPr id="13" name="Content Placeholder 2">
            <a:extLst>
              <a:ext uri="{FF2B5EF4-FFF2-40B4-BE49-F238E27FC236}">
                <a16:creationId xmlns:a16="http://schemas.microsoft.com/office/drawing/2014/main" id="{050FF1AF-6E19-4D97-93F9-A05460DFB7B1}"/>
              </a:ext>
            </a:extLst>
          </p:cNvPr>
          <p:cNvSpPr txBox="1">
            <a:spLocks/>
          </p:cNvSpPr>
          <p:nvPr/>
        </p:nvSpPr>
        <p:spPr>
          <a:xfrm>
            <a:off x="6055359" y="1179368"/>
            <a:ext cx="2730092" cy="6514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startAt="3"/>
            </a:pPr>
            <a:r>
              <a:rPr lang="en-US" sz="1800" b="1" dirty="0">
                <a:latin typeface="Garamond" panose="02020404030301010803" pitchFamily="18" charset="0"/>
              </a:rPr>
              <a:t>What do we do with the data we’ve collected?</a:t>
            </a:r>
          </a:p>
        </p:txBody>
      </p:sp>
      <p:sp>
        <p:nvSpPr>
          <p:cNvPr id="15" name="Title 1">
            <a:extLst>
              <a:ext uri="{FF2B5EF4-FFF2-40B4-BE49-F238E27FC236}">
                <a16:creationId xmlns:a16="http://schemas.microsoft.com/office/drawing/2014/main" id="{B10D2DE9-1E18-4B73-B842-F6633AF97D47}"/>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a:t>
            </a:r>
            <a:r>
              <a:rPr lang="en-US" sz="1200" b="1" dirty="0">
                <a:latin typeface="Garamond" panose="02020404030301010803" pitchFamily="18" charset="0"/>
              </a:rPr>
              <a:t>CREATION PROCESS </a:t>
            </a:r>
            <a:r>
              <a:rPr lang="en-US" sz="1200" dirty="0">
                <a:latin typeface="Garamond" panose="02020404030301010803" pitchFamily="18" charset="0"/>
              </a:rPr>
              <a:t>– OUTCOMES – IMPLEMENTATION – LESSONS LEARNED – NEXT STEPS</a:t>
            </a:r>
          </a:p>
        </p:txBody>
      </p:sp>
    </p:spTree>
    <p:extLst>
      <p:ext uri="{BB962C8B-B14F-4D97-AF65-F5344CB8AC3E}">
        <p14:creationId xmlns:p14="http://schemas.microsoft.com/office/powerpoint/2010/main" val="90504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A close up of a sign&#10;&#10;Description generated with high confidence">
            <a:extLst>
              <a:ext uri="{FF2B5EF4-FFF2-40B4-BE49-F238E27FC236}">
                <a16:creationId xmlns:a16="http://schemas.microsoft.com/office/drawing/2014/main" id="{A1E9EFD7-8DDA-44D1-BB9F-AF6245723D08}"/>
              </a:ext>
            </a:extLst>
          </p:cNvPr>
          <p:cNvPicPr>
            <a:picLocks noChangeAspect="1"/>
          </p:cNvPicPr>
          <p:nvPr/>
        </p:nvPicPr>
        <p:blipFill rotWithShape="1">
          <a:blip r:embed="rId5">
            <a:extLst>
              <a:ext uri="{28A0092B-C50C-407E-A947-70E740481C1C}">
                <a14:useLocalDpi xmlns:a14="http://schemas.microsoft.com/office/drawing/2010/main" val="0"/>
              </a:ext>
            </a:extLst>
          </a:blip>
          <a:srcRect t="1" b="20498"/>
          <a:stretch/>
        </p:blipFill>
        <p:spPr>
          <a:xfrm>
            <a:off x="6601691" y="234366"/>
            <a:ext cx="2183761" cy="478089"/>
          </a:xfrm>
          <a:prstGeom prst="rect">
            <a:avLst/>
          </a:prstGeom>
        </p:spPr>
      </p:pic>
      <p:sp>
        <p:nvSpPr>
          <p:cNvPr id="12" name="Content Placeholder 2">
            <a:extLst>
              <a:ext uri="{FF2B5EF4-FFF2-40B4-BE49-F238E27FC236}">
                <a16:creationId xmlns:a16="http://schemas.microsoft.com/office/drawing/2014/main" id="{5D32B593-E9E2-41BA-971F-49124F09A9F4}"/>
              </a:ext>
            </a:extLst>
          </p:cNvPr>
          <p:cNvSpPr txBox="1">
            <a:spLocks/>
          </p:cNvSpPr>
          <p:nvPr/>
        </p:nvSpPr>
        <p:spPr>
          <a:xfrm>
            <a:off x="249898" y="1802445"/>
            <a:ext cx="8535554" cy="2698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Garamond" panose="02020404030301010803" pitchFamily="18" charset="0"/>
            </a:endParaRPr>
          </a:p>
        </p:txBody>
      </p:sp>
      <p:sp>
        <p:nvSpPr>
          <p:cNvPr id="9" name="Title 1">
            <a:extLst>
              <a:ext uri="{FF2B5EF4-FFF2-40B4-BE49-F238E27FC236}">
                <a16:creationId xmlns:a16="http://schemas.microsoft.com/office/drawing/2014/main" id="{5EAD8ACC-228A-47CE-942C-D1514344A6F8}"/>
              </a:ext>
            </a:extLst>
          </p:cNvPr>
          <p:cNvSpPr txBox="1">
            <a:spLocks/>
          </p:cNvSpPr>
          <p:nvPr/>
        </p:nvSpPr>
        <p:spPr>
          <a:xfrm>
            <a:off x="220761" y="848080"/>
            <a:ext cx="8492275" cy="331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Garamond" panose="02020404030301010803" pitchFamily="18" charset="0"/>
              </a:rPr>
              <a:t>CONTEXT – CREATION PROCESS – </a:t>
            </a:r>
            <a:r>
              <a:rPr lang="en-US" sz="1200" b="1" dirty="0">
                <a:latin typeface="Garamond" panose="02020404030301010803" pitchFamily="18" charset="0"/>
              </a:rPr>
              <a:t>OUTCOMES</a:t>
            </a:r>
            <a:r>
              <a:rPr lang="en-US" sz="1200" dirty="0">
                <a:latin typeface="Garamond" panose="02020404030301010803" pitchFamily="18" charset="0"/>
              </a:rPr>
              <a:t> – IMPLEMENTATION – LESSONS LEARNED – NEXT STEPS</a:t>
            </a:r>
          </a:p>
        </p:txBody>
      </p:sp>
      <p:sp>
        <p:nvSpPr>
          <p:cNvPr id="13" name="Content Placeholder 2">
            <a:extLst>
              <a:ext uri="{FF2B5EF4-FFF2-40B4-BE49-F238E27FC236}">
                <a16:creationId xmlns:a16="http://schemas.microsoft.com/office/drawing/2014/main" id="{E96CEA32-290D-459A-BA49-89BDCFD8E476}"/>
              </a:ext>
            </a:extLst>
          </p:cNvPr>
          <p:cNvSpPr txBox="1">
            <a:spLocks/>
          </p:cNvSpPr>
          <p:nvPr/>
        </p:nvSpPr>
        <p:spPr>
          <a:xfrm>
            <a:off x="220761" y="1201458"/>
            <a:ext cx="2445459" cy="6218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a:pPr>
            <a:r>
              <a:rPr lang="en-US" sz="1800" b="1" dirty="0">
                <a:latin typeface="Garamond" panose="02020404030301010803" pitchFamily="18" charset="0"/>
              </a:rPr>
              <a:t>How do we make a monitoring plan? </a:t>
            </a:r>
          </a:p>
        </p:txBody>
      </p:sp>
      <p:sp>
        <p:nvSpPr>
          <p:cNvPr id="15" name="Content Placeholder 2">
            <a:extLst>
              <a:ext uri="{FF2B5EF4-FFF2-40B4-BE49-F238E27FC236}">
                <a16:creationId xmlns:a16="http://schemas.microsoft.com/office/drawing/2014/main" id="{4C6ECA25-404B-40F8-989A-AD6CD1570329}"/>
              </a:ext>
            </a:extLst>
          </p:cNvPr>
          <p:cNvSpPr txBox="1">
            <a:spLocks/>
          </p:cNvSpPr>
          <p:nvPr/>
        </p:nvSpPr>
        <p:spPr>
          <a:xfrm>
            <a:off x="3018191" y="1179368"/>
            <a:ext cx="2685197" cy="588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startAt="2"/>
            </a:pPr>
            <a:r>
              <a:rPr lang="en-US" sz="1800" b="1" dirty="0">
                <a:latin typeface="Garamond" panose="02020404030301010803" pitchFamily="18" charset="0"/>
              </a:rPr>
              <a:t>How do we monitor with limited resources?</a:t>
            </a:r>
          </a:p>
        </p:txBody>
      </p:sp>
      <p:sp>
        <p:nvSpPr>
          <p:cNvPr id="17" name="Content Placeholder 2">
            <a:extLst>
              <a:ext uri="{FF2B5EF4-FFF2-40B4-BE49-F238E27FC236}">
                <a16:creationId xmlns:a16="http://schemas.microsoft.com/office/drawing/2014/main" id="{CFC408B9-FC0D-45C6-9BCB-F4D079FA17C0}"/>
              </a:ext>
            </a:extLst>
          </p:cNvPr>
          <p:cNvSpPr txBox="1">
            <a:spLocks/>
          </p:cNvSpPr>
          <p:nvPr/>
        </p:nvSpPr>
        <p:spPr>
          <a:xfrm>
            <a:off x="6055359" y="1179368"/>
            <a:ext cx="2730092" cy="6514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3363" lvl="1" indent="-228600" algn="l">
              <a:buFont typeface="+mj-lt"/>
              <a:buAutoNum type="arabicPeriod" startAt="3"/>
            </a:pPr>
            <a:r>
              <a:rPr lang="en-US" sz="1800" b="1" dirty="0">
                <a:latin typeface="Garamond" panose="02020404030301010803" pitchFamily="18" charset="0"/>
              </a:rPr>
              <a:t>What do we do with the data we’ve collected?</a:t>
            </a:r>
          </a:p>
        </p:txBody>
      </p:sp>
      <p:pic>
        <p:nvPicPr>
          <p:cNvPr id="2" name="Picture 1">
            <a:extLst>
              <a:ext uri="{FF2B5EF4-FFF2-40B4-BE49-F238E27FC236}">
                <a16:creationId xmlns:a16="http://schemas.microsoft.com/office/drawing/2014/main" id="{1C1B4D9A-CF64-414E-84C4-63DB8EEA4A9A}"/>
              </a:ext>
            </a:extLst>
          </p:cNvPr>
          <p:cNvPicPr>
            <a:picLocks noChangeAspect="1"/>
          </p:cNvPicPr>
          <p:nvPr/>
        </p:nvPicPr>
        <p:blipFill>
          <a:blip r:embed="rId6"/>
          <a:stretch>
            <a:fillRect/>
          </a:stretch>
        </p:blipFill>
        <p:spPr>
          <a:xfrm>
            <a:off x="666784" y="2066026"/>
            <a:ext cx="1544435" cy="1492081"/>
          </a:xfrm>
          <a:prstGeom prst="rect">
            <a:avLst/>
          </a:prstGeom>
        </p:spPr>
      </p:pic>
      <p:pic>
        <p:nvPicPr>
          <p:cNvPr id="18" name="Picture 17">
            <a:extLst>
              <a:ext uri="{FF2B5EF4-FFF2-40B4-BE49-F238E27FC236}">
                <a16:creationId xmlns:a16="http://schemas.microsoft.com/office/drawing/2014/main" id="{BF4D4198-83ED-4732-B0BF-075BBA7CC7E8}"/>
              </a:ext>
            </a:extLst>
          </p:cNvPr>
          <p:cNvPicPr>
            <a:picLocks noChangeAspect="1"/>
          </p:cNvPicPr>
          <p:nvPr/>
        </p:nvPicPr>
        <p:blipFill>
          <a:blip r:embed="rId7"/>
          <a:stretch>
            <a:fillRect/>
          </a:stretch>
        </p:blipFill>
        <p:spPr>
          <a:xfrm>
            <a:off x="3353723" y="2237877"/>
            <a:ext cx="2014132" cy="1148381"/>
          </a:xfrm>
          <a:prstGeom prst="rect">
            <a:avLst/>
          </a:prstGeom>
        </p:spPr>
      </p:pic>
      <p:pic>
        <p:nvPicPr>
          <p:cNvPr id="19" name="Picture 18" descr="D:\Downloads\Effectiveness Monitoring Flow Chart (10).png">
            <a:extLst>
              <a:ext uri="{FF2B5EF4-FFF2-40B4-BE49-F238E27FC236}">
                <a16:creationId xmlns:a16="http://schemas.microsoft.com/office/drawing/2014/main" id="{E2CD3475-738F-4D0C-BD8B-056F94A0089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10359" y="2241527"/>
            <a:ext cx="1820091" cy="1141083"/>
          </a:xfrm>
          <a:prstGeom prst="rect">
            <a:avLst/>
          </a:prstGeom>
          <a:noFill/>
          <a:ln>
            <a:noFill/>
          </a:ln>
        </p:spPr>
      </p:pic>
      <p:sp>
        <p:nvSpPr>
          <p:cNvPr id="20" name="Content Placeholder 2">
            <a:extLst>
              <a:ext uri="{FF2B5EF4-FFF2-40B4-BE49-F238E27FC236}">
                <a16:creationId xmlns:a16="http://schemas.microsoft.com/office/drawing/2014/main" id="{A2A27A67-7F24-4D94-B84C-5D0C2142F6E5}"/>
              </a:ext>
            </a:extLst>
          </p:cNvPr>
          <p:cNvSpPr txBox="1">
            <a:spLocks/>
          </p:cNvSpPr>
          <p:nvPr/>
        </p:nvSpPr>
        <p:spPr>
          <a:xfrm>
            <a:off x="527041" y="3663239"/>
            <a:ext cx="1823920" cy="46677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lvl="1"/>
            <a:r>
              <a:rPr lang="en-US" sz="1600" b="1" dirty="0">
                <a:latin typeface="Garamond" panose="02020404030301010803" pitchFamily="18" charset="0"/>
              </a:rPr>
              <a:t>Customized objectives hierarchy</a:t>
            </a:r>
          </a:p>
        </p:txBody>
      </p:sp>
      <p:sp>
        <p:nvSpPr>
          <p:cNvPr id="21" name="Content Placeholder 2">
            <a:extLst>
              <a:ext uri="{FF2B5EF4-FFF2-40B4-BE49-F238E27FC236}">
                <a16:creationId xmlns:a16="http://schemas.microsoft.com/office/drawing/2014/main" id="{AC55460D-59D2-4E89-9DC5-DE8C3AEC58DF}"/>
              </a:ext>
            </a:extLst>
          </p:cNvPr>
          <p:cNvSpPr txBox="1">
            <a:spLocks/>
          </p:cNvSpPr>
          <p:nvPr/>
        </p:nvSpPr>
        <p:spPr>
          <a:xfrm>
            <a:off x="3605715" y="3663239"/>
            <a:ext cx="1823920" cy="46677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lvl="1"/>
            <a:r>
              <a:rPr lang="en-US" sz="1600" b="1" dirty="0">
                <a:latin typeface="Garamond" panose="02020404030301010803" pitchFamily="18" charset="0"/>
              </a:rPr>
              <a:t>Multi-level monitoring plan</a:t>
            </a:r>
          </a:p>
        </p:txBody>
      </p:sp>
      <p:sp>
        <p:nvSpPr>
          <p:cNvPr id="22" name="Content Placeholder 2">
            <a:extLst>
              <a:ext uri="{FF2B5EF4-FFF2-40B4-BE49-F238E27FC236}">
                <a16:creationId xmlns:a16="http://schemas.microsoft.com/office/drawing/2014/main" id="{C3C3C7AD-04D1-4333-9DF1-1D7EDAF49F92}"/>
              </a:ext>
            </a:extLst>
          </p:cNvPr>
          <p:cNvSpPr txBox="1">
            <a:spLocks/>
          </p:cNvSpPr>
          <p:nvPr/>
        </p:nvSpPr>
        <p:spPr>
          <a:xfrm>
            <a:off x="6506530" y="3657480"/>
            <a:ext cx="1823920" cy="46677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lvl="1"/>
            <a:r>
              <a:rPr lang="en-US" sz="1600" b="1" dirty="0">
                <a:latin typeface="Garamond" panose="02020404030301010803" pitchFamily="18" charset="0"/>
              </a:rPr>
              <a:t>Adaptive management cycles</a:t>
            </a:r>
          </a:p>
        </p:txBody>
      </p:sp>
      <p:cxnSp>
        <p:nvCxnSpPr>
          <p:cNvPr id="26" name="Connector: Elbow 25">
            <a:extLst>
              <a:ext uri="{FF2B5EF4-FFF2-40B4-BE49-F238E27FC236}">
                <a16:creationId xmlns:a16="http://schemas.microsoft.com/office/drawing/2014/main" id="{77717A1B-7A68-4876-9507-5EFABA8EB376}"/>
              </a:ext>
            </a:extLst>
          </p:cNvPr>
          <p:cNvCxnSpPr>
            <a:cxnSpLocks/>
            <a:endCxn id="18" idx="1"/>
          </p:cNvCxnSpPr>
          <p:nvPr/>
        </p:nvCxnSpPr>
        <p:spPr>
          <a:xfrm flipV="1">
            <a:off x="1828800" y="2812068"/>
            <a:ext cx="1524923" cy="570542"/>
          </a:xfrm>
          <a:prstGeom prst="bentConnector3">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D16A8DA0-FAEF-444A-B18B-F110AB5605B9}"/>
              </a:ext>
            </a:extLst>
          </p:cNvPr>
          <p:cNvCxnSpPr>
            <a:cxnSpLocks/>
            <a:stCxn id="18" idx="3"/>
            <a:endCxn id="19" idx="1"/>
          </p:cNvCxnSpPr>
          <p:nvPr/>
        </p:nvCxnSpPr>
        <p:spPr>
          <a:xfrm>
            <a:off x="5367855" y="2812068"/>
            <a:ext cx="1142504" cy="1"/>
          </a:xfrm>
          <a:prstGeom prst="bentConnector3">
            <a:avLst>
              <a:gd name="adj1" fmla="val 50000"/>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3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20" grpId="0"/>
      <p:bldP spid="21" grpId="0"/>
      <p:bldP spid="2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2845</TotalTime>
  <Words>2498</Words>
  <Application>Microsoft Office PowerPoint</Application>
  <PresentationFormat>On-screen Show (16:9)</PresentationFormat>
  <Paragraphs>166</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Andalus</vt: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Lauren Zielinski</cp:lastModifiedBy>
  <cp:revision>70</cp:revision>
  <dcterms:created xsi:type="dcterms:W3CDTF">2016-07-18T05:53:10Z</dcterms:created>
  <dcterms:modified xsi:type="dcterms:W3CDTF">2017-09-17T22:01:21Z</dcterms:modified>
</cp:coreProperties>
</file>