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2" r:id="rId2"/>
    <p:sldId id="264" r:id="rId3"/>
    <p:sldId id="286" r:id="rId4"/>
    <p:sldId id="287" r:id="rId5"/>
    <p:sldId id="288" r:id="rId6"/>
    <p:sldId id="289" r:id="rId7"/>
    <p:sldId id="290" r:id="rId8"/>
    <p:sldId id="291" r:id="rId9"/>
    <p:sldId id="292" r:id="rId10"/>
    <p:sldId id="294" r:id="rId11"/>
    <p:sldId id="293" r:id="rId12"/>
    <p:sldId id="295" r:id="rId13"/>
    <p:sldId id="296" r:id="rId14"/>
    <p:sldId id="297" r:id="rId15"/>
    <p:sldId id="298" r:id="rId16"/>
    <p:sldId id="272" r:id="rId17"/>
  </p:sldIdLst>
  <p:sldSz cx="9144000" cy="5143500" type="screen16x9"/>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orient="horz" pos="599">
          <p15:clr>
            <a:srgbClr val="A4A3A4"/>
          </p15:clr>
        </p15:guide>
        <p15:guide id="3" pos="2880">
          <p15:clr>
            <a:srgbClr val="A4A3A4"/>
          </p15:clr>
        </p15:guide>
        <p15:guide id="4" pos="5556">
          <p15:clr>
            <a:srgbClr val="A4A3A4"/>
          </p15:clr>
        </p15:guide>
        <p15:guide id="5" pos="226">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5D4C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394" autoAdjust="0"/>
  </p:normalViewPr>
  <p:slideViewPr>
    <p:cSldViewPr showGuides="1">
      <p:cViewPr varScale="1">
        <p:scale>
          <a:sx n="118" d="100"/>
          <a:sy n="118" d="100"/>
        </p:scale>
        <p:origin x="427" y="77"/>
      </p:cViewPr>
      <p:guideLst>
        <p:guide orient="horz" pos="1620"/>
        <p:guide orient="horz" pos="599"/>
        <p:guide pos="2880"/>
        <p:guide pos="5556"/>
        <p:guide pos="22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54" d="100"/>
          <a:sy n="54" d="100"/>
        </p:scale>
        <p:origin x="-284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BBFA697C-5849-4DDF-A6C8-08E6893940F4}" type="datetimeFigureOut">
              <a:rPr lang="en-AU" smtClean="0"/>
              <a:pPr/>
              <a:t>14/10/2018</a:t>
            </a:fld>
            <a:endParaRPr lang="en-AU"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FD014AF-979A-46D9-9B43-4C67319580DA}" type="slidenum">
              <a:rPr lang="en-AU" smtClean="0"/>
              <a:pPr/>
              <a:t>‹#›</a:t>
            </a:fld>
            <a:endParaRPr lang="en-AU" dirty="0"/>
          </a:p>
        </p:txBody>
      </p:sp>
    </p:spTree>
    <p:extLst>
      <p:ext uri="{BB962C8B-B14F-4D97-AF65-F5344CB8AC3E}">
        <p14:creationId xmlns:p14="http://schemas.microsoft.com/office/powerpoint/2010/main" val="25144417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0992BC2-9435-4D31-AEB3-5D5877AD6447}" type="datetimeFigureOut">
              <a:rPr lang="en-AU" smtClean="0"/>
              <a:pPr/>
              <a:t>14/10/2018</a:t>
            </a:fld>
            <a:endParaRPr lang="en-AU"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9A496215-5E4C-414D-A8DB-C38AA7CF7C2A}" type="slidenum">
              <a:rPr lang="en-AU" smtClean="0"/>
              <a:pPr/>
              <a:t>‹#›</a:t>
            </a:fld>
            <a:endParaRPr lang="en-AU" dirty="0"/>
          </a:p>
        </p:txBody>
      </p:sp>
    </p:spTree>
    <p:extLst>
      <p:ext uri="{BB962C8B-B14F-4D97-AF65-F5344CB8AC3E}">
        <p14:creationId xmlns:p14="http://schemas.microsoft.com/office/powerpoint/2010/main" val="4203183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1" kern="1200" dirty="0" smtClean="0">
                <a:solidFill>
                  <a:schemeClr val="tx1"/>
                </a:solidFill>
                <a:effectLst/>
                <a:latin typeface="+mn-lt"/>
                <a:ea typeface="+mn-ea"/>
                <a:cs typeface="+mn-cs"/>
              </a:rPr>
              <a:t>Tips for communicating with impact  </a:t>
            </a:r>
            <a:endParaRPr lang="en-AU" sz="1200" kern="1200" dirty="0" smtClean="0">
              <a:solidFill>
                <a:schemeClr val="tx1"/>
              </a:solidFill>
              <a:effectLst/>
              <a:latin typeface="+mn-lt"/>
              <a:ea typeface="+mn-ea"/>
              <a:cs typeface="+mn-cs"/>
            </a:endParaRPr>
          </a:p>
          <a:p>
            <a:pPr lvl="0"/>
            <a:r>
              <a:rPr lang="en-AU" sz="1200" kern="1200" dirty="0" smtClean="0">
                <a:solidFill>
                  <a:schemeClr val="tx1"/>
                </a:solidFill>
                <a:effectLst/>
                <a:latin typeface="+mn-lt"/>
                <a:ea typeface="+mn-ea"/>
                <a:cs typeface="+mn-cs"/>
              </a:rPr>
              <a:t>Keep to timing! You have been assigned 12 minutes, unless informed otherwise.  </a:t>
            </a:r>
          </a:p>
          <a:p>
            <a:pPr lvl="0"/>
            <a:r>
              <a:rPr lang="en-AU" sz="1200" kern="1200" dirty="0" smtClean="0">
                <a:solidFill>
                  <a:schemeClr val="tx1"/>
                </a:solidFill>
                <a:effectLst/>
                <a:latin typeface="+mn-lt"/>
                <a:ea typeface="+mn-ea"/>
                <a:cs typeface="+mn-cs"/>
              </a:rPr>
              <a:t>Keep your messages simple and avoid technical jargon. Share your achievements, practical experience, lessons learned and transferable outcomes. </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a:t>
            </a:fld>
            <a:endParaRPr lang="en-AU" dirty="0"/>
          </a:p>
        </p:txBody>
      </p:sp>
    </p:spTree>
    <p:extLst>
      <p:ext uri="{BB962C8B-B14F-4D97-AF65-F5344CB8AC3E}">
        <p14:creationId xmlns:p14="http://schemas.microsoft.com/office/powerpoint/2010/main" val="2443450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Understanding</a:t>
            </a:r>
            <a:r>
              <a:rPr lang="en-AU" sz="1200" baseline="0" dirty="0" smtClean="0"/>
              <a:t> of the full extent of cultural heritage assets.</a:t>
            </a:r>
            <a:endParaRPr lang="en-AU" sz="1200" dirty="0" smtClean="0"/>
          </a:p>
          <a:p>
            <a:endParaRPr lang="en-AU" sz="1200" dirty="0" smtClean="0"/>
          </a:p>
          <a:p>
            <a:r>
              <a:rPr lang="en-AU" sz="1200" dirty="0" smtClean="0"/>
              <a:t>Consistent with the findings of previous studies, further cultural heritage information is required via: </a:t>
            </a:r>
          </a:p>
          <a:p>
            <a:r>
              <a:rPr lang="en-AU" sz="1200" dirty="0" smtClean="0"/>
              <a:t>- a catchment/regional thematic history that identifies significant themes and pre-contact and post-contact places of importance </a:t>
            </a:r>
          </a:p>
          <a:p>
            <a:r>
              <a:rPr lang="en-AU" sz="1200" dirty="0" smtClean="0"/>
              <a:t>- a comprehensive survey of proposed storage/development areas in partnership with the relevant Indigenous community and/or Indigenous cultural heritage body </a:t>
            </a:r>
          </a:p>
          <a:p>
            <a:r>
              <a:rPr lang="en-AU" sz="1200" dirty="0" smtClean="0"/>
              <a:t>- some archaeological testing of sites or potential archaeological deposits which may be necessary to determine the scientific significance of cultural heritage sites </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10</a:t>
            </a:fld>
            <a:endParaRPr lang="en-AU" dirty="0"/>
          </a:p>
        </p:txBody>
      </p:sp>
    </p:spTree>
    <p:extLst>
      <p:ext uri="{BB962C8B-B14F-4D97-AF65-F5344CB8AC3E}">
        <p14:creationId xmlns:p14="http://schemas.microsoft.com/office/powerpoint/2010/main" val="4049993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Knowledge amongst Indigenous people about both the general and Indigenous-specific features of water planning was low amongst the resident Indigenous population</a:t>
            </a:r>
            <a:r>
              <a:rPr lang="en-AU" sz="1200" dirty="0" smtClean="0">
                <a:solidFill>
                  <a:schemeClr val="bg2">
                    <a:lumMod val="9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Indigenous</a:t>
            </a:r>
            <a:r>
              <a:rPr lang="en-AU" sz="1200" baseline="0" dirty="0" smtClean="0"/>
              <a:t> peoples of the Mitchell catchment s</a:t>
            </a:r>
            <a:r>
              <a:rPr lang="en-AU" sz="1200" dirty="0" smtClean="0"/>
              <a:t>eek greater involvement in water planning and catchment processes,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Want</a:t>
            </a:r>
            <a:r>
              <a:rPr lang="en-AU" sz="1200" baseline="0" dirty="0" smtClean="0"/>
              <a:t> a</a:t>
            </a:r>
            <a:r>
              <a:rPr lang="en-AU" sz="1200" dirty="0" smtClean="0"/>
              <a:t> planning framework that includes science and supports collective planning across groups that have a stake and interest in water use in the catchment.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Role as central to multi-interest</a:t>
            </a:r>
            <a:r>
              <a:rPr lang="en-AU" sz="1200" baseline="0" dirty="0" smtClean="0"/>
              <a:t> planning processes and </a:t>
            </a:r>
            <a:r>
              <a:rPr lang="en-AU" sz="1200" dirty="0" smtClean="0"/>
              <a:t>decision making based on their location in the catchment and </a:t>
            </a:r>
            <a:r>
              <a:rPr lang="en-AU" sz="1200" b="1" dirty="0" smtClean="0"/>
              <a:t>as custodians of their traditional lands</a:t>
            </a:r>
            <a:r>
              <a:rPr lang="en-AU" sz="1200" b="1" baseline="0" dirty="0" smtClean="0"/>
              <a:t> p</a:t>
            </a:r>
            <a:r>
              <a:rPr lang="en-AU" sz="1200" b="1" dirty="0" smtClean="0"/>
              <a:t>rior to occupation</a:t>
            </a:r>
            <a:r>
              <a:rPr lang="en-AU" sz="1200" dirty="0" smtClean="0"/>
              <a:t>. </a:t>
            </a:r>
          </a:p>
          <a:p>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aseline="0" dirty="0" smtClean="0"/>
              <a:t>Role as one of oversight of consultation processes to ensure:   -  d</a:t>
            </a:r>
            <a:r>
              <a:rPr lang="en-AU" sz="1200" dirty="0" smtClean="0"/>
              <a:t>elivery of benefits to Indigenous peoples when they are involved in planning,  proper engagement that recognises Indigenous governance and water values as well as economic objectives and greater inclusion of local knowledge of water.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They see opportunities to be involved in monitoring water use across user groups and greater </a:t>
            </a:r>
          </a:p>
          <a:p>
            <a:endParaRPr lang="en-AU" dirty="0" smtClean="0"/>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11</a:t>
            </a:fld>
            <a:endParaRPr lang="en-AU" dirty="0"/>
          </a:p>
        </p:txBody>
      </p:sp>
    </p:spTree>
    <p:extLst>
      <p:ext uri="{BB962C8B-B14F-4D97-AF65-F5344CB8AC3E}">
        <p14:creationId xmlns:p14="http://schemas.microsoft.com/office/powerpoint/2010/main" val="6929983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Amongst those who have heard of it, the prospect of Indigenous specific allocations was perceived to be a positive one for a variety of reasons: </a:t>
            </a:r>
          </a:p>
          <a:p>
            <a:r>
              <a:rPr lang="en-AU" sz="1200" dirty="0" smtClean="0"/>
              <a:t>for farming projects, opportunities to generate income through leasing of water, formal recognition of rights and management of those rights between Indigenous and non-Indigenous corporation. </a:t>
            </a:r>
          </a:p>
          <a:p>
            <a:endParaRPr lang="en-AU" sz="1200" dirty="0" smtClean="0"/>
          </a:p>
          <a:p>
            <a:r>
              <a:rPr lang="en-AU" sz="1200" dirty="0" smtClean="0"/>
              <a:t>Indigenous peoples in the catchment want to negotiate greater rights to access ground and surface water for their cultural, social and economic needs, as well as ensuring that there is considered broader understanding of industry needs and the capacity of the rivers to support different values and uses today and into the future. </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12</a:t>
            </a:fld>
            <a:endParaRPr lang="en-AU" dirty="0"/>
          </a:p>
        </p:txBody>
      </p:sp>
    </p:spTree>
    <p:extLst>
      <p:ext uri="{BB962C8B-B14F-4D97-AF65-F5344CB8AC3E}">
        <p14:creationId xmlns:p14="http://schemas.microsoft.com/office/powerpoint/2010/main" val="2420953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OBJECTIVES ARE DIVERSE </a:t>
            </a:r>
          </a:p>
          <a:p>
            <a:r>
              <a:rPr lang="en-AU" sz="1200" dirty="0" smtClean="0"/>
              <a:t>Pastoral intensification</a:t>
            </a:r>
          </a:p>
          <a:p>
            <a:r>
              <a:rPr lang="en-AU" sz="1200" dirty="0" smtClean="0"/>
              <a:t>Indigenous models of agriculture, horticulture and bush productions</a:t>
            </a:r>
          </a:p>
          <a:p>
            <a:r>
              <a:rPr lang="en-AU" sz="1200" dirty="0" smtClean="0"/>
              <a:t>Eco and cultural tourism</a:t>
            </a:r>
          </a:p>
          <a:p>
            <a:r>
              <a:rPr lang="en-AU" sz="1200" dirty="0" smtClean="0"/>
              <a:t>Aquaculture</a:t>
            </a:r>
          </a:p>
          <a:p>
            <a:r>
              <a:rPr lang="en-AU" sz="1200" dirty="0" smtClean="0"/>
              <a:t>Community wellbeing</a:t>
            </a:r>
          </a:p>
          <a:p>
            <a:r>
              <a:rPr lang="en-AU" sz="1200" dirty="0" smtClean="0"/>
              <a:t>Employment and training (knowledge gaps)</a:t>
            </a:r>
          </a:p>
          <a:p>
            <a:r>
              <a:rPr lang="en-AU" sz="1200" dirty="0" smtClean="0"/>
              <a:t>Natural and cultural resource rights</a:t>
            </a:r>
          </a:p>
          <a:p>
            <a:r>
              <a:rPr lang="en-AU" sz="1200" dirty="0" smtClean="0"/>
              <a:t>Residence and re-settlement</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13</a:t>
            </a:fld>
            <a:endParaRPr lang="en-AU" dirty="0"/>
          </a:p>
        </p:txBody>
      </p:sp>
    </p:spTree>
    <p:extLst>
      <p:ext uri="{BB962C8B-B14F-4D97-AF65-F5344CB8AC3E}">
        <p14:creationId xmlns:p14="http://schemas.microsoft.com/office/powerpoint/2010/main" val="3186517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A range of views exist about the prospect of further water development in the catchment. These include opposition (based on the potential negative impacts and caution about perceived benefits), through to endorsement of the prospects and the economic opportunities water development may create. This again emphasises the importance of group consultation and planning processes. </a:t>
            </a:r>
          </a:p>
          <a:p>
            <a:r>
              <a:rPr lang="en-AU" sz="1200" b="0" i="0" u="none" strike="noStrike" kern="1200" baseline="0" dirty="0" smtClean="0">
                <a:solidFill>
                  <a:schemeClr val="tx1"/>
                </a:solidFill>
                <a:latin typeface="+mn-lt"/>
                <a:ea typeface="+mn-ea"/>
                <a:cs typeface="+mn-cs"/>
              </a:rPr>
              <a:t> The desire for Indigenous involvement in water-development planning and implementation was a consistent finding across all participant groups, as was the need for benefits to Indigenous people to flow from such developments </a:t>
            </a:r>
          </a:p>
          <a:p>
            <a:endParaRPr lang="en-AU" sz="1200" b="0" i="0" u="none" strike="noStrike" kern="1200" baseline="0" dirty="0" smtClean="0">
              <a:solidFill>
                <a:schemeClr val="tx1"/>
              </a:solidFill>
              <a:latin typeface="+mn-lt"/>
              <a:ea typeface="+mn-ea"/>
              <a:cs typeface="+mn-cs"/>
            </a:endParaRPr>
          </a:p>
          <a:p>
            <a:r>
              <a:rPr lang="en-AU" sz="1200" dirty="0" smtClean="0"/>
              <a:t>-Building on existing expertise</a:t>
            </a:r>
            <a:r>
              <a:rPr lang="en-AU" sz="1200" baseline="0" dirty="0" smtClean="0"/>
              <a:t>  </a:t>
            </a:r>
            <a:r>
              <a:rPr lang="en-AU" sz="1200" dirty="0" smtClean="0">
                <a:solidFill>
                  <a:schemeClr val="bg2">
                    <a:lumMod val="95000"/>
                  </a:schemeClr>
                </a:solidFill>
              </a:rPr>
              <a:t>through </a:t>
            </a:r>
            <a:r>
              <a:rPr lang="en-AU" sz="1200" b="1" u="sng" dirty="0" smtClean="0">
                <a:solidFill>
                  <a:schemeClr val="bg2">
                    <a:lumMod val="95000"/>
                  </a:schemeClr>
                </a:solidFill>
              </a:rPr>
              <a:t>focused, catchment-scale skills and capability building in formal water planning </a:t>
            </a:r>
          </a:p>
          <a:p>
            <a:r>
              <a:rPr lang="en-AU" sz="1200" dirty="0" smtClean="0"/>
              <a:t>Consideration of Water planning and its articulation with both water development and catchment management</a:t>
            </a:r>
          </a:p>
          <a:p>
            <a:r>
              <a:rPr lang="en-AU" sz="1200" dirty="0" smtClean="0">
                <a:solidFill>
                  <a:schemeClr val="bg2">
                    <a:lumMod val="95000"/>
                  </a:schemeClr>
                </a:solidFill>
              </a:rPr>
              <a:t>-Establishment of appropriately resourced </a:t>
            </a:r>
            <a:r>
              <a:rPr lang="en-AU" sz="1200" dirty="0" smtClean="0"/>
              <a:t>formal structures for catchment-scale Indigenous water-planning consultation </a:t>
            </a:r>
          </a:p>
          <a:p>
            <a:r>
              <a:rPr lang="en-AU" sz="1200" b="0" i="0" u="none" strike="noStrike" kern="1200" baseline="0" dirty="0" smtClean="0">
                <a:solidFill>
                  <a:schemeClr val="tx1"/>
                </a:solidFill>
                <a:latin typeface="+mn-lt"/>
                <a:ea typeface="+mn-ea"/>
                <a:cs typeface="+mn-cs"/>
              </a:rPr>
              <a:t>--</a:t>
            </a:r>
            <a:r>
              <a:rPr lang="en-AU" sz="1200" dirty="0" smtClean="0"/>
              <a:t>Catchment scale discussions:</a:t>
            </a:r>
          </a:p>
          <a:p>
            <a:pPr lvl="2"/>
            <a:r>
              <a:rPr lang="en-AU" sz="1200" dirty="0" smtClean="0"/>
              <a:t>Indigenous reserves and tradeable allocations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	</a:t>
            </a:r>
            <a:r>
              <a:rPr lang="en-AU" sz="1200" dirty="0" smtClean="0">
                <a:solidFill>
                  <a:schemeClr val="bg2">
                    <a:lumMod val="95000"/>
                  </a:schemeClr>
                </a:solidFill>
              </a:rPr>
              <a:t>consider</a:t>
            </a:r>
            <a:r>
              <a:rPr lang="en-AU" sz="1200" baseline="0" dirty="0" smtClean="0">
                <a:solidFill>
                  <a:schemeClr val="bg2">
                    <a:lumMod val="95000"/>
                  </a:schemeClr>
                </a:solidFill>
              </a:rPr>
              <a:t> </a:t>
            </a:r>
            <a:r>
              <a:rPr lang="en-AU" sz="1200" dirty="0" smtClean="0">
                <a:solidFill>
                  <a:schemeClr val="bg2">
                    <a:lumMod val="95000"/>
                  </a:schemeClr>
                </a:solidFill>
              </a:rPr>
              <a:t>formal </a:t>
            </a:r>
            <a:r>
              <a:rPr lang="en-AU" sz="1200" dirty="0" smtClean="0"/>
              <a:t>involvement of Traditional Owners in monitoring and reporting on water use and quality in the catchment </a:t>
            </a:r>
          </a:p>
          <a:p>
            <a:endParaRPr lang="en-AU" sz="1200" b="0" i="0" u="none" strike="noStrike" kern="1200" baseline="0" dirty="0" smtClean="0">
              <a:solidFill>
                <a:schemeClr val="tx1"/>
              </a:solidFill>
              <a:latin typeface="+mn-lt"/>
              <a:ea typeface="+mn-ea"/>
              <a:cs typeface="+mn-cs"/>
            </a:endParaRPr>
          </a:p>
          <a:p>
            <a:r>
              <a:rPr lang="en-AU" sz="1200" dirty="0" smtClean="0"/>
              <a:t>Research:</a:t>
            </a:r>
          </a:p>
          <a:p>
            <a:r>
              <a:rPr lang="en-AU" sz="1200" dirty="0" smtClean="0"/>
              <a:t>-</a:t>
            </a:r>
            <a:r>
              <a:rPr lang="en-AU" sz="1200" baseline="0" dirty="0" smtClean="0"/>
              <a:t> </a:t>
            </a:r>
            <a:r>
              <a:rPr lang="en-AU" sz="1200" dirty="0" smtClean="0"/>
              <a:t>research and information </a:t>
            </a:r>
            <a:r>
              <a:rPr lang="en-AU" sz="1200" dirty="0" smtClean="0">
                <a:solidFill>
                  <a:schemeClr val="bg2">
                    <a:lumMod val="95000"/>
                  </a:schemeClr>
                </a:solidFill>
              </a:rPr>
              <a:t>about</a:t>
            </a:r>
            <a:r>
              <a:rPr lang="en-AU" sz="1200" dirty="0" smtClean="0"/>
              <a:t> downstream native title interests in water that water plans need to consider </a:t>
            </a:r>
          </a:p>
          <a:p>
            <a:r>
              <a:rPr lang="en-AU" sz="1200" dirty="0" smtClean="0"/>
              <a:t>- research into the impacts of various types of water extraction including cumulative impacts and resource development on water supply </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14</a:t>
            </a:fld>
            <a:endParaRPr lang="en-AU" dirty="0"/>
          </a:p>
        </p:txBody>
      </p:sp>
    </p:spTree>
    <p:extLst>
      <p:ext uri="{BB962C8B-B14F-4D97-AF65-F5344CB8AC3E}">
        <p14:creationId xmlns:p14="http://schemas.microsoft.com/office/powerpoint/2010/main" val="198480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AU" sz="1200" b="0" i="0" u="none" strike="noStrike" kern="1200" baseline="0" dirty="0" smtClean="0">
                <a:solidFill>
                  <a:schemeClr val="tx1"/>
                </a:solidFill>
                <a:latin typeface="+mn-lt"/>
                <a:ea typeface="+mn-ea"/>
                <a:cs typeface="+mn-cs"/>
              </a:rPr>
              <a:t>Balance - Aspirations are diverse and can take many forms that usually combine economic viability and sustainability with a range of wider social, cultural and environmental goals. This brings to the fore the balancing of short- to medium-term social and economic needs with long-term cultural, historical and religious responsibilities to ancestral lands. Indigenous people understand themselves as members of a socially and economically disadvantaged group, but also as upholding a long tradition of custodianship over ancient landscapes.</a:t>
            </a:r>
          </a:p>
          <a:p>
            <a:endParaRPr lang="en-AU" sz="1200" b="0" i="0" u="none" strike="noStrike" kern="1200" baseline="0" dirty="0" smtClean="0">
              <a:solidFill>
                <a:schemeClr val="tx1"/>
              </a:solidFill>
              <a:latin typeface="+mn-lt"/>
              <a:ea typeface="+mn-ea"/>
              <a:cs typeface="+mn-cs"/>
            </a:endParaRPr>
          </a:p>
          <a:p>
            <a:r>
              <a:rPr lang="en-AU" sz="1200" b="0" i="0" u="none" strike="noStrike" kern="1200" baseline="0" dirty="0" smtClean="0">
                <a:solidFill>
                  <a:schemeClr val="tx1"/>
                </a:solidFill>
                <a:latin typeface="+mn-lt"/>
                <a:ea typeface="+mn-ea"/>
                <a:cs typeface="+mn-cs"/>
              </a:rPr>
              <a:t>- Partnerships and shared-benefit agreements with non-Indigenous businesses </a:t>
            </a:r>
          </a:p>
          <a:p>
            <a:r>
              <a:rPr lang="en-AU" sz="1200" b="0" i="0" u="none" strike="noStrike" kern="1200" baseline="0" dirty="0" smtClean="0">
                <a:solidFill>
                  <a:schemeClr val="tx1"/>
                </a:solidFill>
                <a:latin typeface="+mn-lt"/>
                <a:ea typeface="+mn-ea"/>
                <a:cs typeface="+mn-cs"/>
              </a:rPr>
              <a:t>- Indigenous people can act as substantial enablers of appropriate development, as well as co-investors in their own right</a:t>
            </a:r>
          </a:p>
        </p:txBody>
      </p:sp>
      <p:sp>
        <p:nvSpPr>
          <p:cNvPr id="4" name="Slide Number Placeholder 3"/>
          <p:cNvSpPr>
            <a:spLocks noGrp="1"/>
          </p:cNvSpPr>
          <p:nvPr>
            <p:ph type="sldNum" sz="quarter" idx="10"/>
          </p:nvPr>
        </p:nvSpPr>
        <p:spPr/>
        <p:txBody>
          <a:bodyPr/>
          <a:lstStyle/>
          <a:p>
            <a:fld id="{9A496215-5E4C-414D-A8DB-C38AA7CF7C2A}" type="slidenum">
              <a:rPr lang="en-AU" smtClean="0"/>
              <a:pPr/>
              <a:t>15</a:t>
            </a:fld>
            <a:endParaRPr lang="en-AU" dirty="0"/>
          </a:p>
        </p:txBody>
      </p:sp>
    </p:spTree>
    <p:extLst>
      <p:ext uri="{BB962C8B-B14F-4D97-AF65-F5344CB8AC3E}">
        <p14:creationId xmlns:p14="http://schemas.microsoft.com/office/powerpoint/2010/main" val="15371649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16</a:t>
            </a:fld>
            <a:endParaRPr lang="en-AU" dirty="0"/>
          </a:p>
        </p:txBody>
      </p:sp>
    </p:spTree>
    <p:extLst>
      <p:ext uri="{BB962C8B-B14F-4D97-AF65-F5344CB8AC3E}">
        <p14:creationId xmlns:p14="http://schemas.microsoft.com/office/powerpoint/2010/main" val="1891415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Mary</a:t>
            </a:r>
            <a:r>
              <a:rPr lang="en-AU" sz="1200" baseline="0" dirty="0" smtClean="0"/>
              <a:t> River 2012 – the Framework was a major outcome from the first meeting</a:t>
            </a:r>
          </a:p>
          <a:p>
            <a:r>
              <a:rPr lang="en-AU" sz="1200" baseline="0" dirty="0" smtClean="0"/>
              <a:t>Kakadu 2013 – development of a commercial framework that could assist Traditional owners to attract and engage with investors</a:t>
            </a:r>
            <a:endParaRPr lang="en-AU" sz="1200"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2</a:t>
            </a:fld>
            <a:endParaRPr lang="en-AU" dirty="0"/>
          </a:p>
        </p:txBody>
      </p:sp>
    </p:spTree>
    <p:extLst>
      <p:ext uri="{BB962C8B-B14F-4D97-AF65-F5344CB8AC3E}">
        <p14:creationId xmlns:p14="http://schemas.microsoft.com/office/powerpoint/2010/main" val="1047993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3</a:t>
            </a:fld>
            <a:endParaRPr lang="en-AU" dirty="0"/>
          </a:p>
        </p:txBody>
      </p:sp>
    </p:spTree>
    <p:extLst>
      <p:ext uri="{BB962C8B-B14F-4D97-AF65-F5344CB8AC3E}">
        <p14:creationId xmlns:p14="http://schemas.microsoft.com/office/powerpoint/2010/main" val="209984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dirty="0" smtClean="0"/>
              <a:t>The project aimed to identify the potential to increase water-related development opportunities in northern Australia. The studies included:</a:t>
            </a:r>
          </a:p>
          <a:p>
            <a:r>
              <a:rPr lang="en-AU" sz="1200" dirty="0" smtClean="0"/>
              <a:t>evaluating the soil and water resources </a:t>
            </a:r>
          </a:p>
          <a:p>
            <a:r>
              <a:rPr lang="en-AU" sz="1200" dirty="0" smtClean="0"/>
              <a:t>identifying and evaluate water capture and storage options</a:t>
            </a:r>
          </a:p>
          <a:p>
            <a:r>
              <a:rPr lang="en-AU" sz="1200" dirty="0" smtClean="0"/>
              <a:t>identifying and test the commercial viability of irrigated agriculture opportunities</a:t>
            </a:r>
          </a:p>
          <a:p>
            <a:r>
              <a:rPr lang="en-AU" sz="1200" dirty="0" smtClean="0"/>
              <a:t>assessing potential environmental, social and economic impacts and risks of water resource and irrigation development.</a:t>
            </a:r>
          </a:p>
          <a:p>
            <a:endParaRPr lang="en-AU"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t>Information</a:t>
            </a:r>
            <a:r>
              <a:rPr lang="en-AU" sz="1200" baseline="0" dirty="0" smtClean="0"/>
              <a:t> to assist planning for future development </a:t>
            </a:r>
            <a:r>
              <a:rPr lang="en-AU" sz="1200" dirty="0" smtClean="0"/>
              <a:t>by TOs, government, and developers</a:t>
            </a:r>
          </a:p>
          <a:p>
            <a:endParaRPr lang="en-AU" dirty="0" smtClean="0"/>
          </a:p>
        </p:txBody>
      </p:sp>
      <p:sp>
        <p:nvSpPr>
          <p:cNvPr id="4" name="Slide Number Placeholder 3"/>
          <p:cNvSpPr>
            <a:spLocks noGrp="1"/>
          </p:cNvSpPr>
          <p:nvPr>
            <p:ph type="sldNum" sz="quarter" idx="10"/>
          </p:nvPr>
        </p:nvSpPr>
        <p:spPr/>
        <p:txBody>
          <a:bodyPr/>
          <a:lstStyle/>
          <a:p>
            <a:fld id="{9A496215-5E4C-414D-A8DB-C38AA7CF7C2A}" type="slidenum">
              <a:rPr lang="en-AU" smtClean="0"/>
              <a:pPr/>
              <a:t>4</a:t>
            </a:fld>
            <a:endParaRPr lang="en-AU" dirty="0"/>
          </a:p>
        </p:txBody>
      </p:sp>
    </p:spTree>
    <p:extLst>
      <p:ext uri="{BB962C8B-B14F-4D97-AF65-F5344CB8AC3E}">
        <p14:creationId xmlns:p14="http://schemas.microsoft.com/office/powerpoint/2010/main" val="2813683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Indigenous people make up 25% of the population of the Mitchell catchment. This includes Indigenous people who are part of recognised local ownership groups as well as residents who identify as Indigenous but have their origins elsewhere.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kern="1200" dirty="0" smtClean="0">
                <a:solidFill>
                  <a:schemeClr val="tx1"/>
                </a:solidFill>
                <a:effectLst/>
                <a:latin typeface="+mn-lt"/>
                <a:ea typeface="+mn-ea"/>
                <a:cs typeface="+mn-cs"/>
              </a:rPr>
              <a:t>These patterns of residence and dispersal reflect a combination of involuntary relocation, voluntary movement to seek jobs and other opportunities, and kinship and family links. The concentration of people in particular places means that residential location can differ from formal group and tenure boundaries </a:t>
            </a: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200" b="0" i="0" u="none" strike="noStrike" kern="1200" baseline="0" dirty="0" smtClean="0">
                <a:solidFill>
                  <a:schemeClr val="tx1"/>
                </a:solidFill>
                <a:latin typeface="+mn-lt"/>
                <a:ea typeface="+mn-ea"/>
                <a:cs typeface="+mn-cs"/>
              </a:rPr>
              <a:t>the major ways in which contemporary Indigenous people from the Mitchell catchment exercise some degree of management control over large areas of traditional lands include Native title, DOGIT land, ownership of pastoral leases, national park co-management, and Indigenous Land Use Agreements (ILUAs) 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b="0" i="0" u="none" strike="noStrike" kern="1200" baseline="0" dirty="0" smtClean="0">
              <a:solidFill>
                <a:schemeClr val="tx1"/>
              </a:solidFill>
              <a:latin typeface="+mn-lt"/>
              <a:ea typeface="+mn-ea"/>
              <a:cs typeface="+mn-cs"/>
            </a:endParaRPr>
          </a:p>
          <a:p>
            <a:r>
              <a:rPr lang="en-AU" sz="1200" dirty="0" smtClean="0"/>
              <a:t>Major Industries that rely on Water:                  Agriculture, Forestry and Fisheries</a:t>
            </a:r>
            <a:r>
              <a:rPr lang="en-AU" sz="1200" baseline="0" dirty="0" smtClean="0"/>
              <a:t>        </a:t>
            </a:r>
            <a:r>
              <a:rPr lang="en-AU" sz="1200" dirty="0" smtClean="0"/>
              <a:t>Grazing        Construction      Mining      Accommodation and Food services      Tourism</a:t>
            </a:r>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5</a:t>
            </a:fld>
            <a:endParaRPr lang="en-AU" dirty="0"/>
          </a:p>
        </p:txBody>
      </p:sp>
    </p:spTree>
    <p:extLst>
      <p:ext uri="{BB962C8B-B14F-4D97-AF65-F5344CB8AC3E}">
        <p14:creationId xmlns:p14="http://schemas.microsoft.com/office/powerpoint/2010/main" val="2839516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6</a:t>
            </a:fld>
            <a:endParaRPr lang="en-AU" dirty="0"/>
          </a:p>
        </p:txBody>
      </p:sp>
    </p:spTree>
    <p:extLst>
      <p:ext uri="{BB962C8B-B14F-4D97-AF65-F5344CB8AC3E}">
        <p14:creationId xmlns:p14="http://schemas.microsoft.com/office/powerpoint/2010/main" val="19853503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indent="0">
              <a:buFont typeface="Arial" panose="020B0604020202020204" pitchFamily="34" charset="0"/>
              <a:buNone/>
            </a:pPr>
            <a:r>
              <a:rPr lang="en-AU" sz="1200" dirty="0" smtClean="0"/>
              <a:t>Intellectual property to remain owned by Indigenous participants</a:t>
            </a:r>
          </a:p>
          <a:p>
            <a:pPr marL="0" lvl="2" indent="0">
              <a:buFont typeface="Arial" panose="020B0604020202020204" pitchFamily="34" charset="0"/>
              <a:buNone/>
            </a:pPr>
            <a:r>
              <a:rPr lang="en-AU" sz="1200" dirty="0" smtClean="0"/>
              <a:t>Not seek an agreed position</a:t>
            </a:r>
          </a:p>
          <a:p>
            <a:pPr marL="0" marR="0" lvl="2"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200" dirty="0" smtClean="0"/>
              <a:t>Public process did not seek restricted information</a:t>
            </a:r>
          </a:p>
          <a:p>
            <a:pPr marL="0" lvl="2" indent="0">
              <a:buFont typeface="Arial" panose="020B0604020202020204" pitchFamily="34" charset="0"/>
              <a:buNone/>
            </a:pPr>
            <a:r>
              <a:rPr lang="en-AU" sz="1200" dirty="0" smtClean="0"/>
              <a:t>Participants have the final say about what information is made public</a:t>
            </a:r>
          </a:p>
          <a:p>
            <a:endParaRPr lang="en-AU" dirty="0"/>
          </a:p>
        </p:txBody>
      </p:sp>
      <p:sp>
        <p:nvSpPr>
          <p:cNvPr id="4" name="Slide Number Placeholder 3"/>
          <p:cNvSpPr>
            <a:spLocks noGrp="1"/>
          </p:cNvSpPr>
          <p:nvPr>
            <p:ph type="sldNum" sz="quarter" idx="10"/>
          </p:nvPr>
        </p:nvSpPr>
        <p:spPr/>
        <p:txBody>
          <a:bodyPr/>
          <a:lstStyle/>
          <a:p>
            <a:fld id="{9A496215-5E4C-414D-A8DB-C38AA7CF7C2A}" type="slidenum">
              <a:rPr lang="en-AU" smtClean="0"/>
              <a:pPr/>
              <a:t>7</a:t>
            </a:fld>
            <a:endParaRPr lang="en-AU" dirty="0"/>
          </a:p>
        </p:txBody>
      </p:sp>
    </p:spTree>
    <p:extLst>
      <p:ext uri="{BB962C8B-B14F-4D97-AF65-F5344CB8AC3E}">
        <p14:creationId xmlns:p14="http://schemas.microsoft.com/office/powerpoint/2010/main" val="1930633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b="0" i="0" u="none" strike="noStrike" kern="1200" baseline="0" dirty="0" smtClean="0">
                <a:solidFill>
                  <a:schemeClr val="tx1"/>
                </a:solidFill>
                <a:latin typeface="+mn-lt"/>
                <a:ea typeface="+mn-ea"/>
                <a:cs typeface="+mn-cs"/>
              </a:rPr>
              <a:t>Much evidence of the importance of water to Indigenous Australian societies. Archaeological and heritage studies demonstrate the importance of permanent water sites to pre-colonial Indigenous habitation, and these studies are often supported by evidence from Indigenous oral traditions. </a:t>
            </a:r>
          </a:p>
          <a:p>
            <a:endParaRPr lang="en-AU" sz="1200" b="0" i="0" u="none" strike="noStrike" kern="1200" baseline="0" dirty="0" smtClean="0">
              <a:solidFill>
                <a:schemeClr val="tx1"/>
              </a:solidFill>
              <a:latin typeface="+mn-lt"/>
              <a:ea typeface="+mn-ea"/>
              <a:cs typeface="+mn-cs"/>
            </a:endParaRPr>
          </a:p>
          <a:p>
            <a:r>
              <a:rPr lang="en-AU" sz="1200" dirty="0" smtClean="0"/>
              <a:t>Strong imperatives</a:t>
            </a:r>
            <a:r>
              <a:rPr lang="en-AU" sz="1200" baseline="0" dirty="0" smtClean="0"/>
              <a:t>/needs to preserve natural and cultural resources.</a:t>
            </a:r>
          </a:p>
          <a:p>
            <a:endParaRPr lang="en-AU" sz="1200" baseline="0" dirty="0" smtClean="0"/>
          </a:p>
          <a:p>
            <a:r>
              <a:rPr lang="en-AU" sz="1200" baseline="0" dirty="0" smtClean="0"/>
              <a:t>Principles of Indigenous owners and managing non-Indigenous activities:</a:t>
            </a:r>
          </a:p>
          <a:p>
            <a:r>
              <a:rPr lang="en-AU" sz="1200" baseline="0" dirty="0" smtClean="0"/>
              <a:t>Consultation</a:t>
            </a:r>
          </a:p>
          <a:p>
            <a:r>
              <a:rPr lang="en-AU" sz="1200" baseline="0" dirty="0" smtClean="0"/>
              <a:t>Compliance </a:t>
            </a:r>
          </a:p>
          <a:p>
            <a:r>
              <a:rPr lang="en-AU" sz="1200" baseline="0" dirty="0" smtClean="0"/>
              <a:t>Compensation</a:t>
            </a:r>
            <a:endParaRPr lang="en-AU" sz="1200" dirty="0" smtClean="0"/>
          </a:p>
          <a:p>
            <a:endParaRPr lang="en-AU" sz="1200" baseline="0" dirty="0" smtClean="0"/>
          </a:p>
          <a:p>
            <a:r>
              <a:rPr lang="en-AU" sz="1200" dirty="0" smtClean="0"/>
              <a:t>Future water resource development</a:t>
            </a:r>
            <a:r>
              <a:rPr lang="en-AU" sz="1200" baseline="0" dirty="0" smtClean="0"/>
              <a:t> </a:t>
            </a:r>
            <a:r>
              <a:rPr lang="en-AU" sz="1200" dirty="0" smtClean="0"/>
              <a:t>would be assisted by supporting Indigenous</a:t>
            </a:r>
            <a:r>
              <a:rPr lang="en-AU" sz="1200" baseline="0" dirty="0" smtClean="0"/>
              <a:t> understanding of the full extent of the cultural heritage assets.  Cultural heritage is one key aspect of the combination of potential risks and impacts that inform and counterbalance Indigenous objectives regarding development</a:t>
            </a:r>
          </a:p>
        </p:txBody>
      </p:sp>
      <p:sp>
        <p:nvSpPr>
          <p:cNvPr id="4" name="Slide Number Placeholder 3"/>
          <p:cNvSpPr>
            <a:spLocks noGrp="1"/>
          </p:cNvSpPr>
          <p:nvPr>
            <p:ph type="sldNum" sz="quarter" idx="10"/>
          </p:nvPr>
        </p:nvSpPr>
        <p:spPr/>
        <p:txBody>
          <a:bodyPr/>
          <a:lstStyle/>
          <a:p>
            <a:fld id="{9A496215-5E4C-414D-A8DB-C38AA7CF7C2A}" type="slidenum">
              <a:rPr lang="en-AU" smtClean="0"/>
              <a:pPr/>
              <a:t>8</a:t>
            </a:fld>
            <a:endParaRPr lang="en-AU" dirty="0"/>
          </a:p>
        </p:txBody>
      </p:sp>
    </p:spTree>
    <p:extLst>
      <p:ext uri="{BB962C8B-B14F-4D97-AF65-F5344CB8AC3E}">
        <p14:creationId xmlns:p14="http://schemas.microsoft.com/office/powerpoint/2010/main" val="22897303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dirty="0" smtClean="0">
                <a:solidFill>
                  <a:schemeClr val="bg2">
                    <a:lumMod val="95000"/>
                  </a:schemeClr>
                </a:solidFill>
              </a:rPr>
              <a:t>Concerns were raised of uncertainty about the impacts of the continued operation of these industries without proper monitoring of their current water use, impacts, and the lack of research and public information about available water supply to sustain them into the future and to support nascent Indigenous businesses,</a:t>
            </a:r>
            <a:r>
              <a:rPr lang="en-AU" sz="1200" baseline="0" dirty="0" smtClean="0">
                <a:solidFill>
                  <a:schemeClr val="bg2">
                    <a:lumMod val="95000"/>
                  </a:schemeClr>
                </a:solidFill>
              </a:rPr>
              <a:t> healthy environments, culture water for consumption.</a:t>
            </a:r>
            <a:r>
              <a:rPr lang="en-AU" sz="1200" dirty="0" smtClean="0">
                <a:solidFill>
                  <a:schemeClr val="bg2">
                    <a:lumMod val="95000"/>
                  </a:schemeClr>
                </a:solidFill>
              </a:rPr>
              <a:t> </a:t>
            </a:r>
          </a:p>
          <a:p>
            <a:endParaRPr lang="en-AU" sz="1200" dirty="0" smtClean="0"/>
          </a:p>
          <a:p>
            <a:r>
              <a:rPr lang="en-AU" sz="1200" dirty="0" smtClean="0"/>
              <a:t>There ongoing impacts of water use in mining operations across the catchment is a longstanding concern. </a:t>
            </a:r>
          </a:p>
          <a:p>
            <a:endParaRPr lang="en-AU" sz="1200" dirty="0" smtClean="0">
              <a:solidFill>
                <a:schemeClr val="bg2">
                  <a:lumMod val="95000"/>
                </a:schemeClr>
              </a:solidFill>
            </a:endParaRPr>
          </a:p>
          <a:p>
            <a:r>
              <a:rPr lang="en-AU" sz="1200" dirty="0" smtClean="0">
                <a:solidFill>
                  <a:schemeClr val="bg2">
                    <a:lumMod val="95000"/>
                  </a:schemeClr>
                </a:solidFill>
              </a:rPr>
              <a:t>Indigenous peoples have felt that government and industry have not properly consulted them about the impacts on their traditional lands, their culture and potentially emerging Indigenous enterprises </a:t>
            </a:r>
          </a:p>
          <a:p>
            <a:endParaRPr lang="en-AU" sz="1200" dirty="0" smtClean="0">
              <a:solidFill>
                <a:schemeClr val="bg2">
                  <a:lumMod val="95000"/>
                </a:schemeClr>
              </a:solidFill>
            </a:endParaRPr>
          </a:p>
          <a:p>
            <a:r>
              <a:rPr lang="en-AU" sz="1200" dirty="0" smtClean="0"/>
              <a:t>Water availability for pastoral production was important to Indigenous groups in the catchment, in particular the continuous supply of water,</a:t>
            </a:r>
            <a:r>
              <a:rPr lang="en-AU" sz="1200" baseline="0" dirty="0" smtClean="0"/>
              <a:t> water supply options </a:t>
            </a:r>
            <a:r>
              <a:rPr lang="en-AU" sz="1200" dirty="0" smtClean="0"/>
              <a:t>and measured long-term use</a:t>
            </a:r>
            <a:r>
              <a:rPr lang="en-AU" sz="1200" dirty="0" smtClean="0">
                <a:solidFill>
                  <a:schemeClr val="bg2">
                    <a:lumMod val="95000"/>
                  </a:schemeClr>
                </a:solidFill>
              </a:rPr>
              <a:t>. </a:t>
            </a:r>
            <a:endParaRPr lang="en-AU" sz="1200" dirty="0" smtClean="0"/>
          </a:p>
        </p:txBody>
      </p:sp>
      <p:sp>
        <p:nvSpPr>
          <p:cNvPr id="4" name="Slide Number Placeholder 3"/>
          <p:cNvSpPr>
            <a:spLocks noGrp="1"/>
          </p:cNvSpPr>
          <p:nvPr>
            <p:ph type="sldNum" sz="quarter" idx="10"/>
          </p:nvPr>
        </p:nvSpPr>
        <p:spPr/>
        <p:txBody>
          <a:bodyPr/>
          <a:lstStyle/>
          <a:p>
            <a:fld id="{9A496215-5E4C-414D-A8DB-C38AA7CF7C2A}" type="slidenum">
              <a:rPr lang="en-AU" smtClean="0"/>
              <a:pPr/>
              <a:t>9</a:t>
            </a:fld>
            <a:endParaRPr lang="en-AU" dirty="0"/>
          </a:p>
        </p:txBody>
      </p:sp>
    </p:spTree>
    <p:extLst>
      <p:ext uri="{BB962C8B-B14F-4D97-AF65-F5344CB8AC3E}">
        <p14:creationId xmlns:p14="http://schemas.microsoft.com/office/powerpoint/2010/main" val="39776104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userDrawn="1">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userDrawn="1">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26" name="Group 99"/>
          <p:cNvGrpSpPr/>
          <p:nvPr userDrawn="1"/>
        </p:nvGrpSpPr>
        <p:grpSpPr>
          <a:xfrm>
            <a:off x="0" y="4124457"/>
            <a:ext cx="9144000" cy="745712"/>
            <a:chOff x="1" y="4124455"/>
            <a:chExt cx="9144000" cy="745712"/>
          </a:xfrm>
        </p:grpSpPr>
        <p:grpSp>
          <p:nvGrpSpPr>
            <p:cNvPr id="28" name="Group 98"/>
            <p:cNvGrpSpPr/>
            <p:nvPr userDrawn="1"/>
          </p:nvGrpSpPr>
          <p:grpSpPr>
            <a:xfrm>
              <a:off x="1" y="4124455"/>
              <a:ext cx="9144000" cy="745712"/>
              <a:chOff x="1" y="4124455"/>
              <a:chExt cx="9159874" cy="745712"/>
            </a:xfrm>
          </p:grpSpPr>
          <p:sp>
            <p:nvSpPr>
              <p:cNvPr id="62"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63"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64"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65"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30"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31" name="Group 19"/>
            <p:cNvGrpSpPr/>
            <p:nvPr userDrawn="1"/>
          </p:nvGrpSpPr>
          <p:grpSpPr>
            <a:xfrm>
              <a:off x="359397" y="4355630"/>
              <a:ext cx="612558" cy="71438"/>
              <a:chOff x="3495675" y="5969000"/>
              <a:chExt cx="814388" cy="95250"/>
            </a:xfrm>
            <a:solidFill>
              <a:schemeClr val="accent1"/>
            </a:solidFill>
          </p:grpSpPr>
          <p:sp>
            <p:nvSpPr>
              <p:cNvPr id="32"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3"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4"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5"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6"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7"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8"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9"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0"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1"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2"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61"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6" name="Text Placeholder 14"/>
          <p:cNvSpPr>
            <a:spLocks noGrp="1"/>
          </p:cNvSpPr>
          <p:nvPr>
            <p:ph type="body" sz="quarter" idx="18" hasCustomPrompt="1"/>
          </p:nvPr>
        </p:nvSpPr>
        <p:spPr>
          <a:xfrm>
            <a:off x="359999" y="4219470"/>
            <a:ext cx="4752000" cy="108000"/>
          </a:xfrm>
        </p:spPr>
        <p:txBody>
          <a:bodyPr anchor="ctr">
            <a:noAutofit/>
          </a:bodyPr>
          <a:lstStyle>
            <a:lvl1pPr>
              <a:buFontTx/>
              <a:buNone/>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17759787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AU" dirty="0" smtClean="0"/>
              <a:t>Presentation title  |  Presenter name</a:t>
            </a:r>
            <a:endParaRPr lang="en-AU" dirty="0"/>
          </a:p>
        </p:txBody>
      </p:sp>
      <p:sp>
        <p:nvSpPr>
          <p:cNvPr id="5"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638850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tatement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5" name="Content Placeholder 2"/>
          <p:cNvSpPr>
            <a:spLocks noGrp="1"/>
          </p:cNvSpPr>
          <p:nvPr>
            <p:ph idx="1"/>
          </p:nvPr>
        </p:nvSpPr>
        <p:spPr>
          <a:xfrm>
            <a:off x="360000" y="957263"/>
            <a:ext cx="8460000" cy="3419475"/>
          </a:xfrm>
        </p:spPr>
        <p:txBody>
          <a:bodyPr/>
          <a:lstStyle>
            <a:lvl1pPr>
              <a:lnSpc>
                <a:spcPct val="85000"/>
              </a:lnSpc>
              <a:spcAft>
                <a:spcPts val="0"/>
              </a:spcAft>
              <a:buFontTx/>
              <a:buNone/>
              <a:defRPr sz="4000" b="1">
                <a:solidFill>
                  <a:schemeClr val="accent1">
                    <a:lumMod val="75000"/>
                  </a:schemeClr>
                </a:solidFill>
              </a:defRPr>
            </a:lvl1pPr>
            <a:lvl2pPr marL="0" indent="0">
              <a:lnSpc>
                <a:spcPct val="85000"/>
              </a:lnSpc>
              <a:spcAft>
                <a:spcPts val="0"/>
              </a:spcAft>
              <a:buNone/>
              <a:defRPr sz="4000" b="1">
                <a:solidFill>
                  <a:schemeClr val="accent2"/>
                </a:solidFill>
              </a:defRPr>
            </a:lvl2pPr>
            <a:lvl3pPr marL="0" indent="0">
              <a:spcBef>
                <a:spcPts val="2200"/>
              </a:spcBef>
              <a:buNone/>
              <a:defRPr b="1">
                <a:solidFill>
                  <a:srgbClr val="00313C"/>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69382468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accent2"/>
        </a:solidFill>
        <a:effectLst/>
      </p:bgPr>
    </p:bg>
    <p:spTree>
      <p:nvGrpSpPr>
        <p:cNvPr id="1" name=""/>
        <p:cNvGrpSpPr/>
        <p:nvPr/>
      </p:nvGrpSpPr>
      <p:grpSpPr>
        <a:xfrm>
          <a:off x="0" y="0"/>
          <a:ext cx="0" cy="0"/>
          <a:chOff x="0" y="0"/>
          <a:chExt cx="0" cy="0"/>
        </a:xfrm>
      </p:grpSpPr>
      <p:grpSp>
        <p:nvGrpSpPr>
          <p:cNvPr id="48" name="Group 47"/>
          <p:cNvGrpSpPr/>
          <p:nvPr userDrawn="1"/>
        </p:nvGrpSpPr>
        <p:grpSpPr>
          <a:xfrm>
            <a:off x="-9525" y="4538664"/>
            <a:ext cx="9169400" cy="636985"/>
            <a:chOff x="-9525" y="4538663"/>
            <a:chExt cx="9169400" cy="636985"/>
          </a:xfrm>
        </p:grpSpPr>
        <p:sp>
          <p:nvSpPr>
            <p:cNvPr id="49" name="AutoShape 4"/>
            <p:cNvSpPr>
              <a:spLocks noChangeAspect="1" noChangeArrowheads="1" noTextEdit="1"/>
            </p:cNvSpPr>
            <p:nvPr userDrawn="1"/>
          </p:nvSpPr>
          <p:spPr bwMode="auto">
            <a:xfrm>
              <a:off x="-7938" y="4542235"/>
              <a:ext cx="9161463" cy="601265"/>
            </a:xfrm>
            <a:prstGeom prst="rect">
              <a:avLst/>
            </a:prstGeom>
            <a:noFill/>
            <a:ln>
              <a:noFill/>
            </a:ln>
            <a:extLst/>
          </p:spPr>
          <p:txBody>
            <a:bodyPr/>
            <a:lstStyle/>
            <a:p>
              <a:pPr>
                <a:defRPr/>
              </a:pPr>
              <a:endParaRPr lang="en-AU" dirty="0"/>
            </a:p>
          </p:txBody>
        </p:sp>
        <p:sp>
          <p:nvSpPr>
            <p:cNvPr id="50" name="Rectangle 7"/>
            <p:cNvSpPr>
              <a:spLocks noChangeArrowheads="1"/>
            </p:cNvSpPr>
            <p:nvPr userDrawn="1"/>
          </p:nvSpPr>
          <p:spPr bwMode="auto">
            <a:xfrm>
              <a:off x="1588" y="4775598"/>
              <a:ext cx="9142412" cy="367903"/>
            </a:xfrm>
            <a:prstGeom prst="rect">
              <a:avLst/>
            </a:prstGeom>
            <a:noFill/>
            <a:ln>
              <a:noFill/>
            </a:ln>
            <a:extLst/>
          </p:spPr>
          <p:txBody>
            <a:bodyPr/>
            <a:lstStyle/>
            <a:p>
              <a:pPr>
                <a:defRPr/>
              </a:pPr>
              <a:endParaRPr lang="en-AU" dirty="0"/>
            </a:p>
          </p:txBody>
        </p:sp>
        <p:sp>
          <p:nvSpPr>
            <p:cNvPr id="51" name="AutoShape 81"/>
            <p:cNvSpPr>
              <a:spLocks noChangeAspect="1" noChangeArrowheads="1" noTextEdit="1"/>
            </p:cNvSpPr>
            <p:nvPr/>
          </p:nvSpPr>
          <p:spPr bwMode="auto">
            <a:xfrm>
              <a:off x="-9525" y="4538663"/>
              <a:ext cx="9169400" cy="636985"/>
            </a:xfrm>
            <a:prstGeom prst="rect">
              <a:avLst/>
            </a:prstGeom>
            <a:noFill/>
            <a:ln w="9525">
              <a:noFill/>
              <a:miter lim="800000"/>
              <a:headEnd/>
              <a:tailEnd/>
            </a:ln>
          </p:spPr>
          <p:txBody>
            <a:bodyPr/>
            <a:lstStyle/>
            <a:p>
              <a:pPr>
                <a:defRPr/>
              </a:pPr>
              <a:endParaRPr lang="en-US" dirty="0"/>
            </a:p>
          </p:txBody>
        </p:sp>
        <p:sp>
          <p:nvSpPr>
            <p:cNvPr id="52" name="Rectangle 84"/>
            <p:cNvSpPr>
              <a:spLocks noChangeArrowheads="1"/>
            </p:cNvSpPr>
            <p:nvPr/>
          </p:nvSpPr>
          <p:spPr bwMode="auto">
            <a:xfrm>
              <a:off x="-9525" y="4767263"/>
              <a:ext cx="9167813" cy="408385"/>
            </a:xfrm>
            <a:prstGeom prst="rect">
              <a:avLst/>
            </a:prstGeom>
            <a:noFill/>
            <a:ln w="9525">
              <a:noFill/>
              <a:miter lim="800000"/>
              <a:headEnd/>
              <a:tailEnd/>
            </a:ln>
          </p:spPr>
          <p:txBody>
            <a:bodyPr/>
            <a:lstStyle/>
            <a:p>
              <a:pPr>
                <a:defRPr/>
              </a:pPr>
              <a:endParaRPr lang="en-US" dirty="0"/>
            </a:p>
          </p:txBody>
        </p:sp>
        <p:sp>
          <p:nvSpPr>
            <p:cNvPr id="53" name="AutoShape 2"/>
            <p:cNvSpPr>
              <a:spLocks noChangeAspect="1" noChangeArrowheads="1" noTextEdit="1"/>
            </p:cNvSpPr>
            <p:nvPr userDrawn="1"/>
          </p:nvSpPr>
          <p:spPr bwMode="auto">
            <a:xfrm>
              <a:off x="-9525" y="4562475"/>
              <a:ext cx="91694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4" name="Rectangle 4"/>
            <p:cNvSpPr>
              <a:spLocks noChangeArrowheads="1"/>
            </p:cNvSpPr>
            <p:nvPr userDrawn="1"/>
          </p:nvSpPr>
          <p:spPr bwMode="auto">
            <a:xfrm>
              <a:off x="0" y="4794250"/>
              <a:ext cx="9150350" cy="3524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5" name="Rectangle 5"/>
            <p:cNvSpPr>
              <a:spLocks noChangeArrowheads="1"/>
            </p:cNvSpPr>
            <p:nvPr userDrawn="1"/>
          </p:nvSpPr>
          <p:spPr bwMode="auto">
            <a:xfrm>
              <a:off x="0" y="4794250"/>
              <a:ext cx="9150350" cy="35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56" name="Freeform 6"/>
            <p:cNvSpPr>
              <a:spLocks noEditPoints="1"/>
            </p:cNvSpPr>
            <p:nvPr userDrawn="1"/>
          </p:nvSpPr>
          <p:spPr bwMode="auto">
            <a:xfrm>
              <a:off x="0" y="4575175"/>
              <a:ext cx="9150350" cy="498475"/>
            </a:xfrm>
            <a:custGeom>
              <a:avLst/>
              <a:gdLst/>
              <a:ahLst/>
              <a:cxnLst>
                <a:cxn ang="0">
                  <a:pos x="2877" y="10"/>
                </a:cxn>
                <a:cxn ang="0">
                  <a:pos x="2814" y="10"/>
                </a:cxn>
                <a:cxn ang="0">
                  <a:pos x="2576" y="69"/>
                </a:cxn>
                <a:cxn ang="0">
                  <a:pos x="2877" y="69"/>
                </a:cxn>
                <a:cxn ang="0">
                  <a:pos x="2877" y="157"/>
                </a:cxn>
                <a:cxn ang="0">
                  <a:pos x="2877" y="157"/>
                </a:cxn>
                <a:cxn ang="0">
                  <a:pos x="2877" y="10"/>
                </a:cxn>
                <a:cxn ang="0">
                  <a:pos x="2349" y="0"/>
                </a:cxn>
                <a:cxn ang="0">
                  <a:pos x="0" y="0"/>
                </a:cxn>
                <a:cxn ang="0">
                  <a:pos x="0" y="69"/>
                </a:cxn>
                <a:cxn ang="0">
                  <a:pos x="2576" y="69"/>
                </a:cxn>
                <a:cxn ang="0">
                  <a:pos x="2349" y="0"/>
                </a:cxn>
              </a:cxnLst>
              <a:rect l="0" t="0" r="r" b="b"/>
              <a:pathLst>
                <a:path w="2877" h="157">
                  <a:moveTo>
                    <a:pt x="2877" y="10"/>
                  </a:moveTo>
                  <a:cubicBezTo>
                    <a:pt x="2814" y="10"/>
                    <a:pt x="2814" y="10"/>
                    <a:pt x="2814" y="10"/>
                  </a:cubicBezTo>
                  <a:cubicBezTo>
                    <a:pt x="2669" y="10"/>
                    <a:pt x="2616" y="53"/>
                    <a:pt x="2576" y="69"/>
                  </a:cubicBezTo>
                  <a:cubicBezTo>
                    <a:pt x="2877" y="69"/>
                    <a:pt x="2877" y="69"/>
                    <a:pt x="2877" y="69"/>
                  </a:cubicBezTo>
                  <a:cubicBezTo>
                    <a:pt x="2877" y="157"/>
                    <a:pt x="2877" y="157"/>
                    <a:pt x="2877" y="157"/>
                  </a:cubicBezTo>
                  <a:cubicBezTo>
                    <a:pt x="2877" y="157"/>
                    <a:pt x="2877" y="157"/>
                    <a:pt x="2877" y="157"/>
                  </a:cubicBezTo>
                  <a:cubicBezTo>
                    <a:pt x="2877" y="10"/>
                    <a:pt x="2877" y="10"/>
                    <a:pt x="2877" y="10"/>
                  </a:cubicBezTo>
                  <a:moveTo>
                    <a:pt x="2349" y="0"/>
                  </a:moveTo>
                  <a:cubicBezTo>
                    <a:pt x="0" y="0"/>
                    <a:pt x="0" y="0"/>
                    <a:pt x="0" y="0"/>
                  </a:cubicBezTo>
                  <a:cubicBezTo>
                    <a:pt x="0" y="69"/>
                    <a:pt x="0" y="69"/>
                    <a:pt x="0" y="69"/>
                  </a:cubicBezTo>
                  <a:cubicBezTo>
                    <a:pt x="2576" y="69"/>
                    <a:pt x="2576" y="69"/>
                    <a:pt x="2576" y="69"/>
                  </a:cubicBezTo>
                  <a:cubicBezTo>
                    <a:pt x="2527" y="29"/>
                    <a:pt x="2446" y="0"/>
                    <a:pt x="2349"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7" name="Freeform 7"/>
            <p:cNvSpPr>
              <a:spLocks noEditPoints="1"/>
            </p:cNvSpPr>
            <p:nvPr userDrawn="1"/>
          </p:nvSpPr>
          <p:spPr bwMode="auto">
            <a:xfrm>
              <a:off x="0" y="4794250"/>
              <a:ext cx="9150350" cy="279400"/>
            </a:xfrm>
            <a:custGeom>
              <a:avLst/>
              <a:gdLst/>
              <a:ahLst/>
              <a:cxnLst>
                <a:cxn ang="0">
                  <a:pos x="2576" y="0"/>
                </a:cxn>
                <a:cxn ang="0">
                  <a:pos x="0" y="0"/>
                </a:cxn>
                <a:cxn ang="0">
                  <a:pos x="0" y="9"/>
                </a:cxn>
                <a:cxn ang="0">
                  <a:pos x="2434" y="9"/>
                </a:cxn>
                <a:cxn ang="0">
                  <a:pos x="2576" y="0"/>
                </a:cxn>
                <a:cxn ang="0">
                  <a:pos x="2576" y="0"/>
                </a:cxn>
                <a:cxn ang="0">
                  <a:pos x="2576" y="0"/>
                </a:cxn>
                <a:cxn ang="0">
                  <a:pos x="2576" y="0"/>
                </a:cxn>
                <a:cxn ang="0">
                  <a:pos x="2877" y="0"/>
                </a:cxn>
                <a:cxn ang="0">
                  <a:pos x="2576" y="0"/>
                </a:cxn>
                <a:cxn ang="0">
                  <a:pos x="2576" y="0"/>
                </a:cxn>
                <a:cxn ang="0">
                  <a:pos x="2811" y="88"/>
                </a:cxn>
                <a:cxn ang="0">
                  <a:pos x="2877" y="88"/>
                </a:cxn>
                <a:cxn ang="0">
                  <a:pos x="2877" y="0"/>
                </a:cxn>
              </a:cxnLst>
              <a:rect l="0" t="0" r="r" b="b"/>
              <a:pathLst>
                <a:path w="2877" h="88">
                  <a:moveTo>
                    <a:pt x="2576" y="0"/>
                  </a:moveTo>
                  <a:cubicBezTo>
                    <a:pt x="0" y="0"/>
                    <a:pt x="0" y="0"/>
                    <a:pt x="0" y="0"/>
                  </a:cubicBezTo>
                  <a:cubicBezTo>
                    <a:pt x="0" y="9"/>
                    <a:pt x="0" y="9"/>
                    <a:pt x="0" y="9"/>
                  </a:cubicBezTo>
                  <a:cubicBezTo>
                    <a:pt x="2434" y="9"/>
                    <a:pt x="2434" y="9"/>
                    <a:pt x="2434" y="9"/>
                  </a:cubicBezTo>
                  <a:cubicBezTo>
                    <a:pt x="2526" y="9"/>
                    <a:pt x="2556" y="7"/>
                    <a:pt x="2576" y="0"/>
                  </a:cubicBezTo>
                  <a:cubicBezTo>
                    <a:pt x="2576" y="0"/>
                    <a:pt x="2576" y="0"/>
                    <a:pt x="2576" y="0"/>
                  </a:cubicBezTo>
                  <a:cubicBezTo>
                    <a:pt x="2576" y="0"/>
                    <a:pt x="2576" y="0"/>
                    <a:pt x="2576" y="0"/>
                  </a:cubicBezTo>
                  <a:cubicBezTo>
                    <a:pt x="2576" y="0"/>
                    <a:pt x="2576" y="0"/>
                    <a:pt x="2576" y="0"/>
                  </a:cubicBezTo>
                  <a:moveTo>
                    <a:pt x="2877" y="0"/>
                  </a:moveTo>
                  <a:cubicBezTo>
                    <a:pt x="2576" y="0"/>
                    <a:pt x="2576" y="0"/>
                    <a:pt x="2576" y="0"/>
                  </a:cubicBezTo>
                  <a:cubicBezTo>
                    <a:pt x="2576" y="0"/>
                    <a:pt x="2576" y="0"/>
                    <a:pt x="2576" y="0"/>
                  </a:cubicBezTo>
                  <a:cubicBezTo>
                    <a:pt x="2625" y="40"/>
                    <a:pt x="2691" y="88"/>
                    <a:pt x="2811" y="88"/>
                  </a:cubicBezTo>
                  <a:cubicBezTo>
                    <a:pt x="2841" y="88"/>
                    <a:pt x="2877" y="88"/>
                    <a:pt x="2877" y="88"/>
                  </a:cubicBezTo>
                  <a:cubicBezTo>
                    <a:pt x="2877" y="0"/>
                    <a:pt x="2877" y="0"/>
                    <a:pt x="2877"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8" name="Freeform 8"/>
            <p:cNvSpPr>
              <a:spLocks/>
            </p:cNvSpPr>
            <p:nvPr userDrawn="1"/>
          </p:nvSpPr>
          <p:spPr bwMode="auto">
            <a:xfrm>
              <a:off x="0" y="4606925"/>
              <a:ext cx="8193088" cy="215900"/>
            </a:xfrm>
            <a:custGeom>
              <a:avLst/>
              <a:gdLst/>
              <a:ahLst/>
              <a:cxnLst>
                <a:cxn ang="0">
                  <a:pos x="2576" y="59"/>
                </a:cxn>
                <a:cxn ang="0">
                  <a:pos x="2349" y="0"/>
                </a:cxn>
                <a:cxn ang="0">
                  <a:pos x="0" y="0"/>
                </a:cxn>
                <a:cxn ang="0">
                  <a:pos x="0" y="68"/>
                </a:cxn>
                <a:cxn ang="0">
                  <a:pos x="2434" y="68"/>
                </a:cxn>
                <a:cxn ang="0">
                  <a:pos x="2576" y="59"/>
                </a:cxn>
              </a:cxnLst>
              <a:rect l="0" t="0" r="r" b="b"/>
              <a:pathLst>
                <a:path w="2576" h="68">
                  <a:moveTo>
                    <a:pt x="2576" y="59"/>
                  </a:moveTo>
                  <a:cubicBezTo>
                    <a:pt x="2521" y="27"/>
                    <a:pt x="2446" y="0"/>
                    <a:pt x="2349" y="0"/>
                  </a:cubicBezTo>
                  <a:cubicBezTo>
                    <a:pt x="0" y="0"/>
                    <a:pt x="0" y="0"/>
                    <a:pt x="0" y="0"/>
                  </a:cubicBezTo>
                  <a:cubicBezTo>
                    <a:pt x="0" y="68"/>
                    <a:pt x="0" y="68"/>
                    <a:pt x="0" y="68"/>
                  </a:cubicBezTo>
                  <a:cubicBezTo>
                    <a:pt x="2434" y="68"/>
                    <a:pt x="2434" y="68"/>
                    <a:pt x="2434" y="68"/>
                  </a:cubicBezTo>
                  <a:cubicBezTo>
                    <a:pt x="2526" y="68"/>
                    <a:pt x="2556" y="66"/>
                    <a:pt x="2576" y="59"/>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59" name="Freeform 9"/>
            <p:cNvSpPr>
              <a:spLocks/>
            </p:cNvSpPr>
            <p:nvPr userDrawn="1"/>
          </p:nvSpPr>
          <p:spPr bwMode="auto">
            <a:xfrm>
              <a:off x="8193088" y="4606925"/>
              <a:ext cx="957263" cy="431800"/>
            </a:xfrm>
            <a:custGeom>
              <a:avLst/>
              <a:gdLst/>
              <a:ahLst/>
              <a:cxnLst>
                <a:cxn ang="0">
                  <a:pos x="238" y="0"/>
                </a:cxn>
                <a:cxn ang="0">
                  <a:pos x="0" y="59"/>
                </a:cxn>
                <a:cxn ang="0">
                  <a:pos x="235" y="136"/>
                </a:cxn>
                <a:cxn ang="0">
                  <a:pos x="301" y="136"/>
                </a:cxn>
                <a:cxn ang="0">
                  <a:pos x="301" y="0"/>
                </a:cxn>
                <a:cxn ang="0">
                  <a:pos x="238" y="0"/>
                </a:cxn>
              </a:cxnLst>
              <a:rect l="0" t="0" r="r" b="b"/>
              <a:pathLst>
                <a:path w="301" h="136">
                  <a:moveTo>
                    <a:pt x="238" y="0"/>
                  </a:moveTo>
                  <a:cubicBezTo>
                    <a:pt x="93" y="0"/>
                    <a:pt x="40" y="43"/>
                    <a:pt x="0" y="59"/>
                  </a:cubicBezTo>
                  <a:cubicBezTo>
                    <a:pt x="64" y="95"/>
                    <a:pt x="115" y="136"/>
                    <a:pt x="235" y="136"/>
                  </a:cubicBezTo>
                  <a:cubicBezTo>
                    <a:pt x="265" y="136"/>
                    <a:pt x="301" y="136"/>
                    <a:pt x="301" y="136"/>
                  </a:cubicBezTo>
                  <a:cubicBezTo>
                    <a:pt x="301" y="0"/>
                    <a:pt x="301" y="0"/>
                    <a:pt x="301" y="0"/>
                  </a:cubicBezTo>
                  <a:lnTo>
                    <a:pt x="238" y="0"/>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sp>
        <p:nvSpPr>
          <p:cNvPr id="39" name="Text Placeholder 8"/>
          <p:cNvSpPr>
            <a:spLocks noGrp="1"/>
          </p:cNvSpPr>
          <p:nvPr>
            <p:ph type="body" sz="quarter" idx="10"/>
          </p:nvPr>
        </p:nvSpPr>
        <p:spPr>
          <a:xfrm>
            <a:off x="360003" y="957263"/>
            <a:ext cx="7477125" cy="3419476"/>
          </a:xfrm>
        </p:spPr>
        <p:txBody>
          <a:bodyPr/>
          <a:lstStyle>
            <a:lvl1pPr>
              <a:spcAft>
                <a:spcPts val="0"/>
              </a:spcAft>
              <a:buFontTx/>
              <a:buNone/>
              <a:defRPr sz="4400" b="1">
                <a:solidFill>
                  <a:schemeClr val="accent1"/>
                </a:solidFill>
              </a:defRPr>
            </a:lvl1pPr>
            <a:lvl2pPr marL="0" indent="0">
              <a:lnSpc>
                <a:spcPct val="75000"/>
              </a:lnSpc>
              <a:spcAft>
                <a:spcPts val="850"/>
              </a:spcAft>
              <a:buNone/>
              <a:defRPr sz="4400" b="1">
                <a:solidFill>
                  <a:schemeClr val="bg1"/>
                </a:solidFill>
              </a:defRPr>
            </a:lvl2pPr>
            <a:lvl3pPr marL="0" indent="0">
              <a:buNone/>
              <a:defRPr sz="2200" b="1">
                <a:solidFill>
                  <a:srgbClr val="FFFFFF"/>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12" name="Footer Placeholder 3"/>
          <p:cNvSpPr>
            <a:spLocks noGrp="1"/>
          </p:cNvSpPr>
          <p:nvPr>
            <p:ph type="ftr" sz="quarter" idx="11"/>
          </p:nvPr>
        </p:nvSpPr>
        <p:spPr>
          <a:xfrm>
            <a:off x="677994" y="4878250"/>
            <a:ext cx="6083845" cy="93206"/>
          </a:xfrm>
        </p:spPr>
        <p:txBody>
          <a:bodyPr/>
          <a:lstStyle/>
          <a:p>
            <a:r>
              <a:rPr lang="en-AU" dirty="0" smtClean="0"/>
              <a:t>Presentation title  |  Presenter name</a:t>
            </a:r>
            <a:endParaRPr lang="en-AU" dirty="0"/>
          </a:p>
        </p:txBody>
      </p:sp>
      <p:sp>
        <p:nvSpPr>
          <p:cNvPr id="13"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pic>
        <p:nvPicPr>
          <p:cNvPr id="47" name="Picture 78"/>
          <p:cNvPicPr>
            <a:picLocks noChangeAspect="1" noChangeArrowheads="1"/>
          </p:cNvPicPr>
          <p:nvPr userDrawn="1"/>
        </p:nvPicPr>
        <p:blipFill>
          <a:blip r:embed="rId2" cstate="print"/>
          <a:srcRect/>
          <a:stretch>
            <a:fillRect/>
          </a:stretch>
        </p:blipFill>
        <p:spPr bwMode="auto">
          <a:xfrm>
            <a:off x="8603656" y="4659719"/>
            <a:ext cx="324000" cy="324000"/>
          </a:xfrm>
          <a:prstGeom prst="rect">
            <a:avLst/>
          </a:prstGeom>
          <a:noFill/>
          <a:ln w="9525">
            <a:noFill/>
            <a:miter lim="800000"/>
            <a:headEnd/>
            <a:tailEnd/>
          </a:ln>
        </p:spPr>
      </p:pic>
    </p:spTree>
    <p:extLst>
      <p:ext uri="{BB962C8B-B14F-4D97-AF65-F5344CB8AC3E}">
        <p14:creationId xmlns:p14="http://schemas.microsoft.com/office/powerpoint/2010/main" val="186412399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ank You Option 1">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8774" y="2499742"/>
            <a:ext cx="6121438" cy="1442432"/>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23" name="Title 22"/>
          <p:cNvSpPr>
            <a:spLocks noGrp="1"/>
          </p:cNvSpPr>
          <p:nvPr>
            <p:ph type="title"/>
          </p:nvPr>
        </p:nvSpPr>
        <p:spPr>
          <a:xfrm>
            <a:off x="358775" y="1563639"/>
            <a:ext cx="8461374" cy="639365"/>
          </a:xfrm>
        </p:spPr>
        <p:txBody>
          <a:bodyPr>
            <a:noAutofit/>
          </a:bodyPr>
          <a:lstStyle>
            <a:lvl1pPr>
              <a:defRPr sz="5500">
                <a:solidFill>
                  <a:schemeClr val="bg1"/>
                </a:solidFill>
              </a:defRPr>
            </a:lvl1pPr>
          </a:lstStyle>
          <a:p>
            <a:r>
              <a:rPr lang="en-US" smtClean="0"/>
              <a:t>Click to edit Master title style</a:t>
            </a:r>
            <a:endParaRPr lang="en-AU" dirty="0"/>
          </a:p>
        </p:txBody>
      </p:sp>
      <p:grpSp>
        <p:nvGrpSpPr>
          <p:cNvPr id="24" name="Group 99"/>
          <p:cNvGrpSpPr/>
          <p:nvPr userDrawn="1"/>
        </p:nvGrpSpPr>
        <p:grpSpPr>
          <a:xfrm>
            <a:off x="0" y="4124457"/>
            <a:ext cx="9144000" cy="745712"/>
            <a:chOff x="1" y="4124455"/>
            <a:chExt cx="9144000" cy="745712"/>
          </a:xfrm>
        </p:grpSpPr>
        <p:grpSp>
          <p:nvGrpSpPr>
            <p:cNvPr id="25" name="Group 98"/>
            <p:cNvGrpSpPr/>
            <p:nvPr userDrawn="1"/>
          </p:nvGrpSpPr>
          <p:grpSpPr>
            <a:xfrm>
              <a:off x="1" y="4124455"/>
              <a:ext cx="9144000" cy="745712"/>
              <a:chOff x="1" y="4124455"/>
              <a:chExt cx="9159874" cy="745712"/>
            </a:xfrm>
          </p:grpSpPr>
          <p:sp>
            <p:nvSpPr>
              <p:cNvPr id="41"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2"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43"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45"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26"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28" name="Group 19"/>
            <p:cNvGrpSpPr/>
            <p:nvPr userDrawn="1"/>
          </p:nvGrpSpPr>
          <p:grpSpPr>
            <a:xfrm>
              <a:off x="359397" y="4355630"/>
              <a:ext cx="612558" cy="71438"/>
              <a:chOff x="3495675" y="5969000"/>
              <a:chExt cx="814388" cy="95250"/>
            </a:xfrm>
            <a:solidFill>
              <a:schemeClr val="accent1"/>
            </a:solidFill>
          </p:grpSpPr>
          <p:sp>
            <p:nvSpPr>
              <p:cNvPr id="29"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2"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3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38"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3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1"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 You Option 2">
    <p:bg>
      <p:bgPr>
        <a:solidFill>
          <a:schemeClr val="accent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58774" y="950914"/>
            <a:ext cx="6121438" cy="2991261"/>
          </a:xfrm>
        </p:spPr>
        <p:txBody>
          <a:bodyPr numCol="2" spcCol="360000">
            <a:normAutofit/>
          </a:bodyPr>
          <a:lstStyle>
            <a:lvl1pPr marL="0" indent="0" algn="l">
              <a:lnSpc>
                <a:spcPct val="90000"/>
              </a:lnSpc>
              <a:spcBef>
                <a:spcPts val="3000"/>
              </a:spcBef>
              <a:buNone/>
              <a:defRPr sz="1600" b="1">
                <a:solidFill>
                  <a:schemeClr val="bg1"/>
                </a:solidFill>
              </a:defRPr>
            </a:lvl1pPr>
            <a:lvl2pPr marL="0" indent="0" algn="l">
              <a:lnSpc>
                <a:spcPct val="90000"/>
              </a:lnSpc>
              <a:spcBef>
                <a:spcPts val="0"/>
              </a:spcBef>
              <a:spcAft>
                <a:spcPts val="563"/>
              </a:spcAft>
              <a:buNone/>
              <a:defRPr sz="1600">
                <a:solidFill>
                  <a:schemeClr val="bg1"/>
                </a:solidFill>
              </a:defRPr>
            </a:lvl2pPr>
            <a:lvl3pPr marL="266400" indent="-266400" algn="l">
              <a:lnSpc>
                <a:spcPct val="90000"/>
              </a:lnSpc>
              <a:spcBef>
                <a:spcPts val="0"/>
              </a:spcBef>
              <a:buNone/>
              <a:tabLst>
                <a:tab pos="356400" algn="l"/>
              </a:tabLst>
              <a:defRPr sz="1600">
                <a:solidFill>
                  <a:schemeClr val="bg1"/>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23" name="Group 99"/>
          <p:cNvGrpSpPr/>
          <p:nvPr userDrawn="1"/>
        </p:nvGrpSpPr>
        <p:grpSpPr>
          <a:xfrm>
            <a:off x="0" y="4124457"/>
            <a:ext cx="9144000" cy="745712"/>
            <a:chOff x="1" y="4124455"/>
            <a:chExt cx="9144000" cy="745712"/>
          </a:xfrm>
        </p:grpSpPr>
        <p:grpSp>
          <p:nvGrpSpPr>
            <p:cNvPr id="24" name="Group 98"/>
            <p:cNvGrpSpPr/>
            <p:nvPr userDrawn="1"/>
          </p:nvGrpSpPr>
          <p:grpSpPr>
            <a:xfrm>
              <a:off x="1" y="4124455"/>
              <a:ext cx="9144000" cy="745712"/>
              <a:chOff x="1" y="4124455"/>
              <a:chExt cx="9159874" cy="745712"/>
            </a:xfrm>
          </p:grpSpPr>
          <p:sp>
            <p:nvSpPr>
              <p:cNvPr id="41"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2"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61"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62"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25"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26" name="Group 19"/>
            <p:cNvGrpSpPr/>
            <p:nvPr userDrawn="1"/>
          </p:nvGrpSpPr>
          <p:grpSpPr>
            <a:xfrm>
              <a:off x="359397" y="4355630"/>
              <a:ext cx="612558" cy="71438"/>
              <a:chOff x="3495675" y="5969000"/>
              <a:chExt cx="814388" cy="95250"/>
            </a:xfrm>
            <a:solidFill>
              <a:schemeClr val="accent1"/>
            </a:solidFill>
          </p:grpSpPr>
          <p:sp>
            <p:nvSpPr>
              <p:cNvPr id="28"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0"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1"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2"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3"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4"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35"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36"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37"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38"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39"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0"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sp>
        <p:nvSpPr>
          <p:cNvPr id="63"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4630210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grpSp>
        <p:nvGrpSpPr>
          <p:cNvPr id="61" name="Group 60"/>
          <p:cNvGrpSpPr/>
          <p:nvPr userDrawn="1"/>
        </p:nvGrpSpPr>
        <p:grpSpPr>
          <a:xfrm>
            <a:off x="2" y="-1189"/>
            <a:ext cx="9144001" cy="4871357"/>
            <a:chOff x="0" y="-1190"/>
            <a:chExt cx="9144001" cy="4871357"/>
          </a:xfrm>
        </p:grpSpPr>
        <p:grpSp>
          <p:nvGrpSpPr>
            <p:cNvPr id="78" name="Group 99"/>
            <p:cNvGrpSpPr/>
            <p:nvPr userDrawn="1"/>
          </p:nvGrpSpPr>
          <p:grpSpPr>
            <a:xfrm>
              <a:off x="1" y="4124455"/>
              <a:ext cx="9144000" cy="745712"/>
              <a:chOff x="1" y="4124455"/>
              <a:chExt cx="9144000" cy="745712"/>
            </a:xfrm>
          </p:grpSpPr>
          <p:grpSp>
            <p:nvGrpSpPr>
              <p:cNvPr id="79" name="Group 98"/>
              <p:cNvGrpSpPr/>
              <p:nvPr userDrawn="1"/>
            </p:nvGrpSpPr>
            <p:grpSpPr>
              <a:xfrm>
                <a:off x="1" y="4124455"/>
                <a:ext cx="9144000" cy="745712"/>
                <a:chOff x="1" y="4124455"/>
                <a:chExt cx="9159874" cy="745712"/>
              </a:xfrm>
            </p:grpSpPr>
            <p:sp>
              <p:nvSpPr>
                <p:cNvPr id="94"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95"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96"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97"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80"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81" name="Group 19"/>
              <p:cNvGrpSpPr/>
              <p:nvPr userDrawn="1"/>
            </p:nvGrpSpPr>
            <p:grpSpPr>
              <a:xfrm>
                <a:off x="359397" y="4355630"/>
                <a:ext cx="612558" cy="71438"/>
                <a:chOff x="3495675" y="5969000"/>
                <a:chExt cx="814388" cy="95250"/>
              </a:xfrm>
              <a:solidFill>
                <a:schemeClr val="accent1"/>
              </a:solidFill>
            </p:grpSpPr>
            <p:sp>
              <p:nvSpPr>
                <p:cNvPr id="82"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3"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4"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5"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86"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87"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88"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89"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90"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91"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92"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93"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nvGrpSpPr>
            <p:cNvPr id="63" name="Group 64"/>
            <p:cNvGrpSpPr>
              <a:grpSpLocks noChangeAspect="1"/>
            </p:cNvGrpSpPr>
            <p:nvPr userDrawn="1"/>
          </p:nvGrpSpPr>
          <p:grpSpPr bwMode="auto">
            <a:xfrm>
              <a:off x="0" y="-1190"/>
              <a:ext cx="9144000" cy="2486026"/>
              <a:chOff x="0" y="-1475"/>
              <a:chExt cx="5760" cy="1566"/>
            </a:xfrm>
          </p:grpSpPr>
          <p:sp>
            <p:nvSpPr>
              <p:cNvPr id="64" name="AutoShape 2"/>
              <p:cNvSpPr>
                <a:spLocks noChangeAspect="1" noChangeArrowheads="1" noTextEdit="1"/>
              </p:cNvSpPr>
              <p:nvPr userDrawn="1"/>
            </p:nvSpPr>
            <p:spPr bwMode="auto">
              <a:xfrm>
                <a:off x="0" y="-1475"/>
                <a:ext cx="5760" cy="156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5" name="Freeform 4"/>
              <p:cNvSpPr>
                <a:spLocks/>
              </p:cNvSpPr>
              <p:nvPr userDrawn="1"/>
            </p:nvSpPr>
            <p:spPr bwMode="auto">
              <a:xfrm>
                <a:off x="0" y="-5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6" name="Freeform 5"/>
              <p:cNvSpPr>
                <a:spLocks/>
              </p:cNvSpPr>
              <p:nvPr userDrawn="1"/>
            </p:nvSpPr>
            <p:spPr bwMode="auto">
              <a:xfrm>
                <a:off x="0" y="-3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7" name="Freeform 6"/>
              <p:cNvSpPr>
                <a:spLocks/>
              </p:cNvSpPr>
              <p:nvPr userDrawn="1"/>
            </p:nvSpPr>
            <p:spPr bwMode="auto">
              <a:xfrm>
                <a:off x="0" y="-70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8" name="Freeform 7"/>
              <p:cNvSpPr>
                <a:spLocks/>
              </p:cNvSpPr>
              <p:nvPr userDrawn="1"/>
            </p:nvSpPr>
            <p:spPr bwMode="auto">
              <a:xfrm>
                <a:off x="0" y="-47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9" name="Freeform 8"/>
              <p:cNvSpPr>
                <a:spLocks/>
              </p:cNvSpPr>
              <p:nvPr userDrawn="1"/>
            </p:nvSpPr>
            <p:spPr bwMode="auto">
              <a:xfrm>
                <a:off x="0" y="-8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0" name="Freeform 9"/>
              <p:cNvSpPr>
                <a:spLocks/>
              </p:cNvSpPr>
              <p:nvPr userDrawn="1"/>
            </p:nvSpPr>
            <p:spPr bwMode="auto">
              <a:xfrm>
                <a:off x="0" y="-6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2"/>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1" name="Freeform 10"/>
              <p:cNvSpPr>
                <a:spLocks/>
              </p:cNvSpPr>
              <p:nvPr userDrawn="1"/>
            </p:nvSpPr>
            <p:spPr bwMode="auto">
              <a:xfrm>
                <a:off x="0" y="-13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2" name="Freeform 11"/>
              <p:cNvSpPr>
                <a:spLocks/>
              </p:cNvSpPr>
              <p:nvPr userDrawn="1"/>
            </p:nvSpPr>
            <p:spPr bwMode="auto">
              <a:xfrm>
                <a:off x="0" y="-13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3" name="Freeform 12"/>
              <p:cNvSpPr>
                <a:spLocks/>
              </p:cNvSpPr>
              <p:nvPr userDrawn="1"/>
            </p:nvSpPr>
            <p:spPr bwMode="auto">
              <a:xfrm>
                <a:off x="0" y="-116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4" name="Freeform 13"/>
              <p:cNvSpPr>
                <a:spLocks/>
              </p:cNvSpPr>
              <p:nvPr userDrawn="1"/>
            </p:nvSpPr>
            <p:spPr bwMode="auto">
              <a:xfrm>
                <a:off x="0" y="-116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5" name="Freeform 14"/>
              <p:cNvSpPr>
                <a:spLocks/>
              </p:cNvSpPr>
              <p:nvPr userDrawn="1"/>
            </p:nvSpPr>
            <p:spPr bwMode="auto">
              <a:xfrm>
                <a:off x="0" y="-10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6" name="Freeform 15"/>
              <p:cNvSpPr>
                <a:spLocks/>
              </p:cNvSpPr>
              <p:nvPr userDrawn="1"/>
            </p:nvSpPr>
            <p:spPr bwMode="auto">
              <a:xfrm>
                <a:off x="0" y="-10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grpSp>
      <p:sp>
        <p:nvSpPr>
          <p:cNvPr id="98"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26476304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28" name="Group 27"/>
          <p:cNvGrpSpPr/>
          <p:nvPr userDrawn="1"/>
        </p:nvGrpSpPr>
        <p:grpSpPr>
          <a:xfrm>
            <a:off x="0" y="4124457"/>
            <a:ext cx="9144000" cy="1019044"/>
            <a:chOff x="1" y="4124455"/>
            <a:chExt cx="9144000" cy="1019044"/>
          </a:xfrm>
        </p:grpSpPr>
        <p:sp>
          <p:nvSpPr>
            <p:cNvPr id="29" name="Rectangle 28"/>
            <p:cNvSpPr/>
            <p:nvPr userDrawn="1"/>
          </p:nvSpPr>
          <p:spPr>
            <a:xfrm>
              <a:off x="1497" y="4455240"/>
              <a:ext cx="9142503" cy="68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30" name="Group 99"/>
            <p:cNvGrpSpPr/>
            <p:nvPr userDrawn="1"/>
          </p:nvGrpSpPr>
          <p:grpSpPr>
            <a:xfrm>
              <a:off x="1" y="4124455"/>
              <a:ext cx="9144000" cy="745712"/>
              <a:chOff x="1" y="4124455"/>
              <a:chExt cx="9144000" cy="745712"/>
            </a:xfrm>
          </p:grpSpPr>
          <p:grpSp>
            <p:nvGrpSpPr>
              <p:cNvPr id="31" name="Group 98"/>
              <p:cNvGrpSpPr/>
              <p:nvPr userDrawn="1"/>
            </p:nvGrpSpPr>
            <p:grpSpPr>
              <a:xfrm>
                <a:off x="1" y="4124455"/>
                <a:ext cx="9144000" cy="745712"/>
                <a:chOff x="1" y="4124455"/>
                <a:chExt cx="9159874" cy="745712"/>
              </a:xfrm>
            </p:grpSpPr>
            <p:sp>
              <p:nvSpPr>
                <p:cNvPr id="46"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47"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48"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49"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32"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33" name="Group 19"/>
              <p:cNvGrpSpPr/>
              <p:nvPr userDrawn="1"/>
            </p:nvGrpSpPr>
            <p:grpSpPr>
              <a:xfrm>
                <a:off x="359397" y="4355630"/>
                <a:ext cx="612558" cy="71438"/>
                <a:chOff x="3495675" y="5969000"/>
                <a:chExt cx="814388" cy="95250"/>
              </a:xfrm>
              <a:solidFill>
                <a:schemeClr val="accent1"/>
              </a:solidFill>
            </p:grpSpPr>
            <p:sp>
              <p:nvSpPr>
                <p:cNvPr id="3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3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3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3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4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4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4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4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4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4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56"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352071335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lternative Title Slide + Collaborator logos">
    <p:bg>
      <p:bgPr>
        <a:solidFill>
          <a:schemeClr val="accent1"/>
        </a:solidFill>
        <a:effectLst/>
      </p:bgPr>
    </p:bg>
    <p:spTree>
      <p:nvGrpSpPr>
        <p:cNvPr id="1" name=""/>
        <p:cNvGrpSpPr/>
        <p:nvPr/>
      </p:nvGrpSpPr>
      <p:grpSpPr>
        <a:xfrm>
          <a:off x="0" y="0"/>
          <a:ext cx="0" cy="0"/>
          <a:chOff x="0" y="0"/>
          <a:chExt cx="0" cy="0"/>
        </a:xfrm>
      </p:grpSpPr>
      <p:grpSp>
        <p:nvGrpSpPr>
          <p:cNvPr id="63" name="Group 62"/>
          <p:cNvGrpSpPr/>
          <p:nvPr userDrawn="1"/>
        </p:nvGrpSpPr>
        <p:grpSpPr>
          <a:xfrm>
            <a:off x="2" y="-1189"/>
            <a:ext cx="9144001" cy="5144689"/>
            <a:chOff x="0" y="-1190"/>
            <a:chExt cx="9144001" cy="5144689"/>
          </a:xfrm>
        </p:grpSpPr>
        <p:grpSp>
          <p:nvGrpSpPr>
            <p:cNvPr id="64" name="Group 74"/>
            <p:cNvGrpSpPr/>
            <p:nvPr userDrawn="1"/>
          </p:nvGrpSpPr>
          <p:grpSpPr>
            <a:xfrm>
              <a:off x="1" y="4124455"/>
              <a:ext cx="9144000" cy="1019044"/>
              <a:chOff x="1" y="4124455"/>
              <a:chExt cx="9144000" cy="1019044"/>
            </a:xfrm>
          </p:grpSpPr>
          <p:sp>
            <p:nvSpPr>
              <p:cNvPr id="79" name="Rectangle 78"/>
              <p:cNvSpPr/>
              <p:nvPr userDrawn="1"/>
            </p:nvSpPr>
            <p:spPr>
              <a:xfrm>
                <a:off x="1497" y="4455240"/>
                <a:ext cx="9142503" cy="68825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dirty="0"/>
              </a:p>
            </p:txBody>
          </p:sp>
          <p:grpSp>
            <p:nvGrpSpPr>
              <p:cNvPr id="80" name="Group 99"/>
              <p:cNvGrpSpPr/>
              <p:nvPr userDrawn="1"/>
            </p:nvGrpSpPr>
            <p:grpSpPr>
              <a:xfrm>
                <a:off x="1" y="4124455"/>
                <a:ext cx="9144000" cy="745712"/>
                <a:chOff x="1" y="4124455"/>
                <a:chExt cx="9144000" cy="745712"/>
              </a:xfrm>
            </p:grpSpPr>
            <p:grpSp>
              <p:nvGrpSpPr>
                <p:cNvPr id="81" name="Group 98"/>
                <p:cNvGrpSpPr/>
                <p:nvPr userDrawn="1"/>
              </p:nvGrpSpPr>
              <p:grpSpPr>
                <a:xfrm>
                  <a:off x="1" y="4124455"/>
                  <a:ext cx="9144000" cy="745712"/>
                  <a:chOff x="1" y="4124455"/>
                  <a:chExt cx="9159874" cy="745712"/>
                </a:xfrm>
              </p:grpSpPr>
              <p:sp>
                <p:nvSpPr>
                  <p:cNvPr id="96" name="Freeform 42"/>
                  <p:cNvSpPr>
                    <a:spLocks noEditPoints="1"/>
                  </p:cNvSpPr>
                  <p:nvPr/>
                </p:nvSpPr>
                <p:spPr bwMode="auto">
                  <a:xfrm>
                    <a:off x="1" y="4171566"/>
                    <a:ext cx="9159873" cy="698601"/>
                  </a:xfrm>
                  <a:custGeom>
                    <a:avLst/>
                    <a:gdLst/>
                    <a:ahLst/>
                    <a:cxnLst>
                      <a:cxn ang="0">
                        <a:pos x="2415" y="88"/>
                      </a:cxn>
                      <a:cxn ang="0">
                        <a:pos x="0" y="88"/>
                      </a:cxn>
                      <a:cxn ang="0">
                        <a:pos x="0" y="102"/>
                      </a:cxn>
                      <a:cxn ang="0">
                        <a:pos x="2202" y="102"/>
                      </a:cxn>
                      <a:cxn ang="0">
                        <a:pos x="2415" y="88"/>
                      </a:cxn>
                      <a:cxn ang="0">
                        <a:pos x="2415" y="88"/>
                      </a:cxn>
                      <a:cxn ang="0">
                        <a:pos x="2415" y="88"/>
                      </a:cxn>
                      <a:cxn ang="0">
                        <a:pos x="2415" y="88"/>
                      </a:cxn>
                      <a:cxn ang="0">
                        <a:pos x="2881" y="0"/>
                      </a:cxn>
                      <a:cxn ang="0">
                        <a:pos x="2855" y="0"/>
                      </a:cxn>
                      <a:cxn ang="0">
                        <a:pos x="2855" y="88"/>
                      </a:cxn>
                      <a:cxn ang="0">
                        <a:pos x="2415" y="88"/>
                      </a:cxn>
                      <a:cxn ang="0">
                        <a:pos x="2415" y="88"/>
                      </a:cxn>
                      <a:cxn ang="0">
                        <a:pos x="2768" y="220"/>
                      </a:cxn>
                      <a:cxn ang="0">
                        <a:pos x="2881" y="220"/>
                      </a:cxn>
                      <a:cxn ang="0">
                        <a:pos x="2881" y="0"/>
                      </a:cxn>
                    </a:cxnLst>
                    <a:rect l="0" t="0" r="r" b="b"/>
                    <a:pathLst>
                      <a:path w="2881" h="220">
                        <a:moveTo>
                          <a:pt x="2415" y="88"/>
                        </a:moveTo>
                        <a:cubicBezTo>
                          <a:pt x="0" y="88"/>
                          <a:pt x="0" y="88"/>
                          <a:pt x="0" y="88"/>
                        </a:cubicBezTo>
                        <a:cubicBezTo>
                          <a:pt x="0" y="102"/>
                          <a:pt x="0" y="102"/>
                          <a:pt x="0" y="102"/>
                        </a:cubicBezTo>
                        <a:cubicBezTo>
                          <a:pt x="2202" y="102"/>
                          <a:pt x="2202" y="102"/>
                          <a:pt x="2202" y="102"/>
                        </a:cubicBezTo>
                        <a:cubicBezTo>
                          <a:pt x="2341" y="102"/>
                          <a:pt x="2386" y="99"/>
                          <a:pt x="2415" y="88"/>
                        </a:cubicBezTo>
                        <a:cubicBezTo>
                          <a:pt x="2415" y="88"/>
                          <a:pt x="2415" y="88"/>
                          <a:pt x="2415" y="88"/>
                        </a:cubicBezTo>
                        <a:cubicBezTo>
                          <a:pt x="2415" y="88"/>
                          <a:pt x="2415" y="88"/>
                          <a:pt x="2415" y="88"/>
                        </a:cubicBezTo>
                        <a:cubicBezTo>
                          <a:pt x="2415" y="88"/>
                          <a:pt x="2415" y="88"/>
                          <a:pt x="2415" y="88"/>
                        </a:cubicBezTo>
                        <a:moveTo>
                          <a:pt x="2881" y="0"/>
                        </a:moveTo>
                        <a:cubicBezTo>
                          <a:pt x="2855" y="0"/>
                          <a:pt x="2855" y="0"/>
                          <a:pt x="2855" y="0"/>
                        </a:cubicBezTo>
                        <a:cubicBezTo>
                          <a:pt x="2855" y="88"/>
                          <a:pt x="2855" y="88"/>
                          <a:pt x="2855" y="88"/>
                        </a:cubicBezTo>
                        <a:cubicBezTo>
                          <a:pt x="2415" y="88"/>
                          <a:pt x="2415" y="88"/>
                          <a:pt x="2415" y="88"/>
                        </a:cubicBezTo>
                        <a:cubicBezTo>
                          <a:pt x="2415" y="88"/>
                          <a:pt x="2415" y="88"/>
                          <a:pt x="2415" y="88"/>
                        </a:cubicBezTo>
                        <a:cubicBezTo>
                          <a:pt x="2489" y="148"/>
                          <a:pt x="2587" y="220"/>
                          <a:pt x="2768" y="220"/>
                        </a:cubicBezTo>
                        <a:cubicBezTo>
                          <a:pt x="2812" y="220"/>
                          <a:pt x="2881" y="220"/>
                          <a:pt x="2881" y="220"/>
                        </a:cubicBezTo>
                        <a:cubicBezTo>
                          <a:pt x="2881" y="0"/>
                          <a:pt x="2881" y="0"/>
                          <a:pt x="2881" y="0"/>
                        </a:cubicBezTo>
                      </a:path>
                    </a:pathLst>
                  </a:custGeom>
                  <a:solidFill>
                    <a:srgbClr val="BFBFBF"/>
                  </a:solidFill>
                  <a:ln w="9525">
                    <a:noFill/>
                    <a:round/>
                    <a:headEnd/>
                    <a:tailEnd/>
                  </a:ln>
                </p:spPr>
                <p:txBody>
                  <a:bodyPr/>
                  <a:lstStyle/>
                  <a:p>
                    <a:endParaRPr lang="en-AU" dirty="0"/>
                  </a:p>
                </p:txBody>
              </p:sp>
              <p:sp>
                <p:nvSpPr>
                  <p:cNvPr id="97" name="Freeform 43"/>
                  <p:cNvSpPr>
                    <a:spLocks noEditPoints="1"/>
                  </p:cNvSpPr>
                  <p:nvPr/>
                </p:nvSpPr>
                <p:spPr bwMode="auto">
                  <a:xfrm>
                    <a:off x="1" y="4124455"/>
                    <a:ext cx="9077765" cy="327091"/>
                  </a:xfrm>
                  <a:custGeom>
                    <a:avLst/>
                    <a:gdLst/>
                    <a:ahLst/>
                    <a:cxnLst>
                      <a:cxn ang="0">
                        <a:pos x="2855" y="15"/>
                      </a:cxn>
                      <a:cxn ang="0">
                        <a:pos x="2773" y="15"/>
                      </a:cxn>
                      <a:cxn ang="0">
                        <a:pos x="2415" y="103"/>
                      </a:cxn>
                      <a:cxn ang="0">
                        <a:pos x="2855" y="103"/>
                      </a:cxn>
                      <a:cxn ang="0">
                        <a:pos x="2855" y="15"/>
                      </a:cxn>
                      <a:cxn ang="0">
                        <a:pos x="2075" y="0"/>
                      </a:cxn>
                      <a:cxn ang="0">
                        <a:pos x="0" y="0"/>
                      </a:cxn>
                      <a:cxn ang="0">
                        <a:pos x="0" y="103"/>
                      </a:cxn>
                      <a:cxn ang="0">
                        <a:pos x="2415" y="103"/>
                      </a:cxn>
                      <a:cxn ang="0">
                        <a:pos x="2075" y="0"/>
                      </a:cxn>
                    </a:cxnLst>
                    <a:rect l="0" t="0" r="r" b="b"/>
                    <a:pathLst>
                      <a:path w="2855" h="103">
                        <a:moveTo>
                          <a:pt x="2855" y="15"/>
                        </a:moveTo>
                        <a:cubicBezTo>
                          <a:pt x="2773" y="15"/>
                          <a:pt x="2773" y="15"/>
                          <a:pt x="2773" y="15"/>
                        </a:cubicBezTo>
                        <a:cubicBezTo>
                          <a:pt x="2555" y="15"/>
                          <a:pt x="2475" y="80"/>
                          <a:pt x="2415" y="103"/>
                        </a:cubicBezTo>
                        <a:cubicBezTo>
                          <a:pt x="2855" y="103"/>
                          <a:pt x="2855" y="103"/>
                          <a:pt x="2855" y="103"/>
                        </a:cubicBezTo>
                        <a:cubicBezTo>
                          <a:pt x="2855" y="15"/>
                          <a:pt x="2855" y="15"/>
                          <a:pt x="2855" y="15"/>
                        </a:cubicBezTo>
                        <a:moveTo>
                          <a:pt x="2075" y="0"/>
                        </a:moveTo>
                        <a:cubicBezTo>
                          <a:pt x="0" y="0"/>
                          <a:pt x="0" y="0"/>
                          <a:pt x="0" y="0"/>
                        </a:cubicBezTo>
                        <a:cubicBezTo>
                          <a:pt x="0" y="103"/>
                          <a:pt x="0" y="103"/>
                          <a:pt x="0" y="103"/>
                        </a:cubicBezTo>
                        <a:cubicBezTo>
                          <a:pt x="2415" y="103"/>
                          <a:pt x="2415" y="103"/>
                          <a:pt x="2415" y="103"/>
                        </a:cubicBezTo>
                        <a:cubicBezTo>
                          <a:pt x="2342" y="43"/>
                          <a:pt x="2220" y="0"/>
                          <a:pt x="2075" y="0"/>
                        </a:cubicBezTo>
                      </a:path>
                    </a:pathLst>
                  </a:custGeom>
                  <a:solidFill>
                    <a:schemeClr val="accent1">
                      <a:lumMod val="75000"/>
                    </a:schemeClr>
                  </a:solidFill>
                  <a:ln w="9525">
                    <a:noFill/>
                    <a:round/>
                    <a:headEnd/>
                    <a:tailEnd/>
                  </a:ln>
                </p:spPr>
                <p:txBody>
                  <a:bodyPr/>
                  <a:lstStyle/>
                  <a:p>
                    <a:endParaRPr lang="en-AU" dirty="0"/>
                  </a:p>
                </p:txBody>
              </p:sp>
              <p:sp>
                <p:nvSpPr>
                  <p:cNvPr id="98" name="Freeform 44"/>
                  <p:cNvSpPr>
                    <a:spLocks/>
                  </p:cNvSpPr>
                  <p:nvPr/>
                </p:nvSpPr>
                <p:spPr bwMode="auto">
                  <a:xfrm>
                    <a:off x="1" y="4171566"/>
                    <a:ext cx="7677872" cy="324399"/>
                  </a:xfrm>
                  <a:custGeom>
                    <a:avLst/>
                    <a:gdLst/>
                    <a:ahLst/>
                    <a:cxnLst>
                      <a:cxn ang="0">
                        <a:pos x="2415" y="88"/>
                      </a:cxn>
                      <a:cxn ang="0">
                        <a:pos x="2075" y="0"/>
                      </a:cxn>
                      <a:cxn ang="0">
                        <a:pos x="0" y="0"/>
                      </a:cxn>
                      <a:cxn ang="0">
                        <a:pos x="0" y="102"/>
                      </a:cxn>
                      <a:cxn ang="0">
                        <a:pos x="2202" y="102"/>
                      </a:cxn>
                      <a:cxn ang="0">
                        <a:pos x="2415" y="88"/>
                      </a:cxn>
                    </a:cxnLst>
                    <a:rect l="0" t="0" r="r" b="b"/>
                    <a:pathLst>
                      <a:path w="2415" h="102">
                        <a:moveTo>
                          <a:pt x="2415" y="88"/>
                        </a:moveTo>
                        <a:cubicBezTo>
                          <a:pt x="2333" y="41"/>
                          <a:pt x="2220" y="0"/>
                          <a:pt x="2075" y="0"/>
                        </a:cubicBezTo>
                        <a:cubicBezTo>
                          <a:pt x="0" y="0"/>
                          <a:pt x="0" y="0"/>
                          <a:pt x="0" y="0"/>
                        </a:cubicBezTo>
                        <a:cubicBezTo>
                          <a:pt x="0" y="102"/>
                          <a:pt x="0" y="102"/>
                          <a:pt x="0" y="102"/>
                        </a:cubicBezTo>
                        <a:cubicBezTo>
                          <a:pt x="2202" y="102"/>
                          <a:pt x="2202" y="102"/>
                          <a:pt x="2202" y="102"/>
                        </a:cubicBezTo>
                        <a:cubicBezTo>
                          <a:pt x="2341" y="102"/>
                          <a:pt x="2386" y="99"/>
                          <a:pt x="2415" y="88"/>
                        </a:cubicBezTo>
                      </a:path>
                    </a:pathLst>
                  </a:custGeom>
                  <a:solidFill>
                    <a:schemeClr val="accent2"/>
                  </a:solidFill>
                  <a:ln w="9525">
                    <a:noFill/>
                    <a:round/>
                    <a:headEnd/>
                    <a:tailEnd/>
                  </a:ln>
                </p:spPr>
                <p:txBody>
                  <a:bodyPr/>
                  <a:lstStyle/>
                  <a:p>
                    <a:endParaRPr lang="en-AU" dirty="0"/>
                  </a:p>
                </p:txBody>
              </p:sp>
              <p:sp>
                <p:nvSpPr>
                  <p:cNvPr id="99" name="Freeform 45"/>
                  <p:cNvSpPr>
                    <a:spLocks/>
                  </p:cNvSpPr>
                  <p:nvPr/>
                </p:nvSpPr>
                <p:spPr bwMode="auto">
                  <a:xfrm>
                    <a:off x="7677873" y="4171566"/>
                    <a:ext cx="1482002" cy="648796"/>
                  </a:xfrm>
                  <a:custGeom>
                    <a:avLst/>
                    <a:gdLst/>
                    <a:ahLst/>
                    <a:cxnLst>
                      <a:cxn ang="0">
                        <a:pos x="358" y="0"/>
                      </a:cxn>
                      <a:cxn ang="0">
                        <a:pos x="0" y="88"/>
                      </a:cxn>
                      <a:cxn ang="0">
                        <a:pos x="353" y="204"/>
                      </a:cxn>
                      <a:cxn ang="0">
                        <a:pos x="466" y="204"/>
                      </a:cxn>
                      <a:cxn ang="0">
                        <a:pos x="466" y="0"/>
                      </a:cxn>
                      <a:cxn ang="0">
                        <a:pos x="358" y="0"/>
                      </a:cxn>
                    </a:cxnLst>
                    <a:rect l="0" t="0" r="r" b="b"/>
                    <a:pathLst>
                      <a:path w="466" h="204">
                        <a:moveTo>
                          <a:pt x="358" y="0"/>
                        </a:moveTo>
                        <a:cubicBezTo>
                          <a:pt x="140" y="0"/>
                          <a:pt x="60" y="65"/>
                          <a:pt x="0" y="88"/>
                        </a:cubicBezTo>
                        <a:cubicBezTo>
                          <a:pt x="96" y="142"/>
                          <a:pt x="172" y="204"/>
                          <a:pt x="353" y="204"/>
                        </a:cubicBezTo>
                        <a:cubicBezTo>
                          <a:pt x="397" y="204"/>
                          <a:pt x="466" y="204"/>
                          <a:pt x="466" y="204"/>
                        </a:cubicBezTo>
                        <a:cubicBezTo>
                          <a:pt x="466" y="0"/>
                          <a:pt x="466" y="0"/>
                          <a:pt x="466" y="0"/>
                        </a:cubicBezTo>
                        <a:lnTo>
                          <a:pt x="358" y="0"/>
                        </a:lnTo>
                        <a:close/>
                      </a:path>
                    </a:pathLst>
                  </a:custGeom>
                  <a:solidFill>
                    <a:srgbClr val="FFFFFF"/>
                  </a:solidFill>
                  <a:ln w="9525">
                    <a:noFill/>
                    <a:round/>
                    <a:headEnd/>
                    <a:tailEnd/>
                  </a:ln>
                </p:spPr>
                <p:txBody>
                  <a:bodyPr/>
                  <a:lstStyle/>
                  <a:p>
                    <a:endParaRPr lang="en-AU" dirty="0"/>
                  </a:p>
                </p:txBody>
              </p:sp>
            </p:grpSp>
            <p:pic>
              <p:nvPicPr>
                <p:cNvPr id="82" name="Picture 78"/>
                <p:cNvPicPr>
                  <a:picLocks noChangeAspect="1" noChangeArrowheads="1"/>
                </p:cNvPicPr>
                <p:nvPr userDrawn="1"/>
              </p:nvPicPr>
              <p:blipFill>
                <a:blip r:embed="rId2" cstate="print"/>
                <a:srcRect/>
                <a:stretch>
                  <a:fillRect/>
                </a:stretch>
              </p:blipFill>
              <p:spPr bwMode="auto">
                <a:xfrm>
                  <a:off x="8301816" y="4256808"/>
                  <a:ext cx="489038" cy="489038"/>
                </a:xfrm>
                <a:prstGeom prst="rect">
                  <a:avLst/>
                </a:prstGeom>
                <a:noFill/>
                <a:ln w="9525">
                  <a:noFill/>
                  <a:miter lim="800000"/>
                  <a:headEnd/>
                  <a:tailEnd/>
                </a:ln>
              </p:spPr>
            </p:pic>
            <p:grpSp>
              <p:nvGrpSpPr>
                <p:cNvPr id="83" name="Group 19"/>
                <p:cNvGrpSpPr/>
                <p:nvPr userDrawn="1"/>
              </p:nvGrpSpPr>
              <p:grpSpPr>
                <a:xfrm>
                  <a:off x="359397" y="4355630"/>
                  <a:ext cx="612558" cy="71438"/>
                  <a:chOff x="3495675" y="5969000"/>
                  <a:chExt cx="814388" cy="95250"/>
                </a:xfrm>
                <a:solidFill>
                  <a:schemeClr val="accent1"/>
                </a:solidFill>
              </p:grpSpPr>
              <p:sp>
                <p:nvSpPr>
                  <p:cNvPr id="84" name="Freeform 26"/>
                  <p:cNvSpPr>
                    <a:spLocks/>
                  </p:cNvSpPr>
                  <p:nvPr/>
                </p:nvSpPr>
                <p:spPr bwMode="auto">
                  <a:xfrm>
                    <a:off x="34956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1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1"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1" y="13"/>
                          <a:pt x="21" y="13"/>
                          <a:pt x="21"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5" name="Freeform 27"/>
                  <p:cNvSpPr>
                    <a:spLocks/>
                  </p:cNvSpPr>
                  <p:nvPr/>
                </p:nvSpPr>
                <p:spPr bwMode="auto">
                  <a:xfrm>
                    <a:off x="360362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8"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6" name="Freeform 28"/>
                  <p:cNvSpPr>
                    <a:spLocks/>
                  </p:cNvSpPr>
                  <p:nvPr/>
                </p:nvSpPr>
                <p:spPr bwMode="auto">
                  <a:xfrm>
                    <a:off x="3711575" y="5997575"/>
                    <a:ext cx="98425" cy="66675"/>
                  </a:xfrm>
                  <a:custGeom>
                    <a:avLst/>
                    <a:gdLst>
                      <a:gd name="T0" fmla="*/ 31 w 31"/>
                      <a:gd name="T1" fmla="*/ 0 h 21"/>
                      <a:gd name="T2" fmla="*/ 25 w 31"/>
                      <a:gd name="T3" fmla="*/ 21 h 21"/>
                      <a:gd name="T4" fmla="*/ 19 w 31"/>
                      <a:gd name="T5" fmla="*/ 21 h 21"/>
                      <a:gd name="T6" fmla="*/ 16 w 31"/>
                      <a:gd name="T7" fmla="*/ 9 h 21"/>
                      <a:gd name="T8" fmla="*/ 15 w 31"/>
                      <a:gd name="T9" fmla="*/ 7 h 21"/>
                      <a:gd name="T10" fmla="*/ 15 w 31"/>
                      <a:gd name="T11" fmla="*/ 7 h 21"/>
                      <a:gd name="T12" fmla="*/ 15 w 31"/>
                      <a:gd name="T13" fmla="*/ 9 h 21"/>
                      <a:gd name="T14" fmla="*/ 12 w 31"/>
                      <a:gd name="T15" fmla="*/ 21 h 21"/>
                      <a:gd name="T16" fmla="*/ 6 w 31"/>
                      <a:gd name="T17" fmla="*/ 21 h 21"/>
                      <a:gd name="T18" fmla="*/ 0 w 31"/>
                      <a:gd name="T19" fmla="*/ 0 h 21"/>
                      <a:gd name="T20" fmla="*/ 5 w 31"/>
                      <a:gd name="T21" fmla="*/ 0 h 21"/>
                      <a:gd name="T22" fmla="*/ 8 w 31"/>
                      <a:gd name="T23" fmla="*/ 13 h 21"/>
                      <a:gd name="T24" fmla="*/ 9 w 31"/>
                      <a:gd name="T25" fmla="*/ 16 h 21"/>
                      <a:gd name="T26" fmla="*/ 9 w 31"/>
                      <a:gd name="T27" fmla="*/ 16 h 21"/>
                      <a:gd name="T28" fmla="*/ 10 w 31"/>
                      <a:gd name="T29" fmla="*/ 13 h 21"/>
                      <a:gd name="T30" fmla="*/ 13 w 31"/>
                      <a:gd name="T31" fmla="*/ 0 h 21"/>
                      <a:gd name="T32" fmla="*/ 18 w 31"/>
                      <a:gd name="T33" fmla="*/ 0 h 21"/>
                      <a:gd name="T34" fmla="*/ 22 w 31"/>
                      <a:gd name="T35" fmla="*/ 13 h 21"/>
                      <a:gd name="T36" fmla="*/ 22 w 31"/>
                      <a:gd name="T37" fmla="*/ 16 h 21"/>
                      <a:gd name="T38" fmla="*/ 22 w 31"/>
                      <a:gd name="T39" fmla="*/ 16 h 21"/>
                      <a:gd name="T40" fmla="*/ 23 w 31"/>
                      <a:gd name="T41" fmla="*/ 12 h 21"/>
                      <a:gd name="T42" fmla="*/ 26 w 31"/>
                      <a:gd name="T43" fmla="*/ 0 h 21"/>
                      <a:gd name="T44" fmla="*/ 31 w 31"/>
                      <a:gd name="T4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21">
                        <a:moveTo>
                          <a:pt x="31" y="0"/>
                        </a:moveTo>
                        <a:cubicBezTo>
                          <a:pt x="29" y="7"/>
                          <a:pt x="27" y="14"/>
                          <a:pt x="25" y="21"/>
                        </a:cubicBezTo>
                        <a:cubicBezTo>
                          <a:pt x="19" y="21"/>
                          <a:pt x="19" y="21"/>
                          <a:pt x="19" y="21"/>
                        </a:cubicBezTo>
                        <a:cubicBezTo>
                          <a:pt x="16" y="9"/>
                          <a:pt x="16" y="9"/>
                          <a:pt x="16" y="9"/>
                        </a:cubicBezTo>
                        <a:cubicBezTo>
                          <a:pt x="15" y="7"/>
                          <a:pt x="15" y="7"/>
                          <a:pt x="15" y="7"/>
                        </a:cubicBezTo>
                        <a:cubicBezTo>
                          <a:pt x="15" y="7"/>
                          <a:pt x="15" y="7"/>
                          <a:pt x="15" y="7"/>
                        </a:cubicBezTo>
                        <a:cubicBezTo>
                          <a:pt x="15" y="9"/>
                          <a:pt x="15" y="9"/>
                          <a:pt x="15" y="9"/>
                        </a:cubicBezTo>
                        <a:cubicBezTo>
                          <a:pt x="12" y="21"/>
                          <a:pt x="12" y="21"/>
                          <a:pt x="12" y="21"/>
                        </a:cubicBezTo>
                        <a:cubicBezTo>
                          <a:pt x="6" y="21"/>
                          <a:pt x="6" y="21"/>
                          <a:pt x="6" y="21"/>
                        </a:cubicBezTo>
                        <a:cubicBezTo>
                          <a:pt x="4" y="14"/>
                          <a:pt x="2" y="7"/>
                          <a:pt x="0" y="0"/>
                        </a:cubicBezTo>
                        <a:cubicBezTo>
                          <a:pt x="5" y="0"/>
                          <a:pt x="5" y="0"/>
                          <a:pt x="5" y="0"/>
                        </a:cubicBezTo>
                        <a:cubicBezTo>
                          <a:pt x="6" y="5"/>
                          <a:pt x="7" y="9"/>
                          <a:pt x="8" y="13"/>
                        </a:cubicBezTo>
                        <a:cubicBezTo>
                          <a:pt x="9" y="14"/>
                          <a:pt x="9" y="15"/>
                          <a:pt x="9" y="16"/>
                        </a:cubicBezTo>
                        <a:cubicBezTo>
                          <a:pt x="9" y="16"/>
                          <a:pt x="9" y="16"/>
                          <a:pt x="9" y="16"/>
                        </a:cubicBezTo>
                        <a:cubicBezTo>
                          <a:pt x="10" y="13"/>
                          <a:pt x="10" y="13"/>
                          <a:pt x="10" y="13"/>
                        </a:cubicBezTo>
                        <a:cubicBezTo>
                          <a:pt x="13" y="0"/>
                          <a:pt x="13" y="0"/>
                          <a:pt x="13" y="0"/>
                        </a:cubicBezTo>
                        <a:cubicBezTo>
                          <a:pt x="18" y="0"/>
                          <a:pt x="18" y="0"/>
                          <a:pt x="18" y="0"/>
                        </a:cubicBezTo>
                        <a:cubicBezTo>
                          <a:pt x="22" y="13"/>
                          <a:pt x="22" y="13"/>
                          <a:pt x="22" y="13"/>
                        </a:cubicBezTo>
                        <a:cubicBezTo>
                          <a:pt x="22" y="16"/>
                          <a:pt x="22" y="16"/>
                          <a:pt x="22" y="16"/>
                        </a:cubicBezTo>
                        <a:cubicBezTo>
                          <a:pt x="22" y="16"/>
                          <a:pt x="22" y="16"/>
                          <a:pt x="22" y="16"/>
                        </a:cubicBezTo>
                        <a:cubicBezTo>
                          <a:pt x="23" y="15"/>
                          <a:pt x="23" y="13"/>
                          <a:pt x="23" y="12"/>
                        </a:cubicBezTo>
                        <a:cubicBezTo>
                          <a:pt x="24" y="8"/>
                          <a:pt x="25" y="4"/>
                          <a:pt x="26" y="0"/>
                        </a:cubicBezTo>
                        <a:lnTo>
                          <a:pt x="31" y="0"/>
                        </a:lnTo>
                        <a:close/>
                      </a:path>
                    </a:pathLst>
                  </a:custGeom>
                  <a:grpFill/>
                  <a:ln>
                    <a:noFill/>
                  </a:ln>
                  <a:extLst/>
                </p:spPr>
                <p:txBody>
                  <a:bodyPr/>
                  <a:lstStyle/>
                  <a:p>
                    <a:pPr>
                      <a:defRPr/>
                    </a:pPr>
                    <a:endParaRPr lang="en-AU" dirty="0"/>
                  </a:p>
                </p:txBody>
              </p:sp>
              <p:sp>
                <p:nvSpPr>
                  <p:cNvPr id="87" name="Oval 29"/>
                  <p:cNvSpPr>
                    <a:spLocks noChangeArrowheads="1"/>
                  </p:cNvSpPr>
                  <p:nvPr/>
                </p:nvSpPr>
                <p:spPr bwMode="auto">
                  <a:xfrm>
                    <a:off x="3819525" y="6042025"/>
                    <a:ext cx="19050" cy="22225"/>
                  </a:xfrm>
                  <a:prstGeom prst="ellipse">
                    <a:avLst/>
                  </a:prstGeom>
                  <a:grpFill/>
                  <a:ln>
                    <a:noFill/>
                  </a:ln>
                  <a:extLst/>
                </p:spPr>
                <p:txBody>
                  <a:bodyPr/>
                  <a:lstStyle/>
                  <a:p>
                    <a:pPr>
                      <a:defRPr/>
                    </a:pPr>
                    <a:endParaRPr lang="en-AU" dirty="0"/>
                  </a:p>
                </p:txBody>
              </p:sp>
              <p:sp>
                <p:nvSpPr>
                  <p:cNvPr id="88" name="Freeform 30"/>
                  <p:cNvSpPr>
                    <a:spLocks/>
                  </p:cNvSpPr>
                  <p:nvPr/>
                </p:nvSpPr>
                <p:spPr bwMode="auto">
                  <a:xfrm>
                    <a:off x="3851275" y="5997575"/>
                    <a:ext cx="50800" cy="66675"/>
                  </a:xfrm>
                  <a:custGeom>
                    <a:avLst/>
                    <a:gdLst>
                      <a:gd name="T0" fmla="*/ 16 w 16"/>
                      <a:gd name="T1" fmla="*/ 20 h 21"/>
                      <a:gd name="T2" fmla="*/ 10 w 16"/>
                      <a:gd name="T3" fmla="*/ 21 h 21"/>
                      <a:gd name="T4" fmla="*/ 0 w 16"/>
                      <a:gd name="T5" fmla="*/ 11 h 21"/>
                      <a:gd name="T6" fmla="*/ 10 w 16"/>
                      <a:gd name="T7" fmla="*/ 0 h 21"/>
                      <a:gd name="T8" fmla="*/ 16 w 16"/>
                      <a:gd name="T9" fmla="*/ 1 h 21"/>
                      <a:gd name="T10" fmla="*/ 14 w 16"/>
                      <a:gd name="T11" fmla="*/ 5 h 21"/>
                      <a:gd name="T12" fmla="*/ 11 w 16"/>
                      <a:gd name="T13" fmla="*/ 4 h 21"/>
                      <a:gd name="T14" fmla="*/ 6 w 16"/>
                      <a:gd name="T15" fmla="*/ 10 h 21"/>
                      <a:gd name="T16" fmla="*/ 11 w 16"/>
                      <a:gd name="T17" fmla="*/ 17 h 21"/>
                      <a:gd name="T18" fmla="*/ 15 w 16"/>
                      <a:gd name="T19" fmla="*/ 16 h 21"/>
                      <a:gd name="T20" fmla="*/ 16 w 16"/>
                      <a:gd name="T21" fmla="*/ 2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6" y="20"/>
                        </a:moveTo>
                        <a:cubicBezTo>
                          <a:pt x="14" y="21"/>
                          <a:pt x="12" y="21"/>
                          <a:pt x="10" y="21"/>
                        </a:cubicBezTo>
                        <a:cubicBezTo>
                          <a:pt x="3" y="21"/>
                          <a:pt x="0" y="17"/>
                          <a:pt x="0" y="11"/>
                        </a:cubicBezTo>
                        <a:cubicBezTo>
                          <a:pt x="0" y="4"/>
                          <a:pt x="4" y="0"/>
                          <a:pt x="10" y="0"/>
                        </a:cubicBezTo>
                        <a:cubicBezTo>
                          <a:pt x="12" y="0"/>
                          <a:pt x="14" y="0"/>
                          <a:pt x="16" y="1"/>
                        </a:cubicBezTo>
                        <a:cubicBezTo>
                          <a:pt x="14" y="5"/>
                          <a:pt x="14" y="5"/>
                          <a:pt x="14" y="5"/>
                        </a:cubicBezTo>
                        <a:cubicBezTo>
                          <a:pt x="13" y="4"/>
                          <a:pt x="12" y="4"/>
                          <a:pt x="11" y="4"/>
                        </a:cubicBezTo>
                        <a:cubicBezTo>
                          <a:pt x="7" y="4"/>
                          <a:pt x="6" y="6"/>
                          <a:pt x="6" y="10"/>
                        </a:cubicBezTo>
                        <a:cubicBezTo>
                          <a:pt x="6" y="15"/>
                          <a:pt x="7" y="17"/>
                          <a:pt x="11" y="17"/>
                        </a:cubicBezTo>
                        <a:cubicBezTo>
                          <a:pt x="12" y="17"/>
                          <a:pt x="14" y="17"/>
                          <a:pt x="15" y="16"/>
                        </a:cubicBezTo>
                        <a:lnTo>
                          <a:pt x="16" y="20"/>
                        </a:lnTo>
                        <a:close/>
                      </a:path>
                    </a:pathLst>
                  </a:custGeom>
                  <a:grpFill/>
                  <a:ln>
                    <a:noFill/>
                  </a:ln>
                  <a:extLst/>
                </p:spPr>
                <p:txBody>
                  <a:bodyPr/>
                  <a:lstStyle/>
                  <a:p>
                    <a:pPr>
                      <a:defRPr/>
                    </a:pPr>
                    <a:endParaRPr lang="en-AU" dirty="0"/>
                  </a:p>
                </p:txBody>
              </p:sp>
              <p:sp>
                <p:nvSpPr>
                  <p:cNvPr id="89" name="Freeform 31"/>
                  <p:cNvSpPr>
                    <a:spLocks/>
                  </p:cNvSpPr>
                  <p:nvPr/>
                </p:nvSpPr>
                <p:spPr bwMode="auto">
                  <a:xfrm>
                    <a:off x="3911600" y="5997575"/>
                    <a:ext cx="47625" cy="66675"/>
                  </a:xfrm>
                  <a:custGeom>
                    <a:avLst/>
                    <a:gdLst>
                      <a:gd name="T0" fmla="*/ 6 w 15"/>
                      <a:gd name="T1" fmla="*/ 21 h 21"/>
                      <a:gd name="T2" fmla="*/ 0 w 15"/>
                      <a:gd name="T3" fmla="*/ 20 h 21"/>
                      <a:gd name="T4" fmla="*/ 1 w 15"/>
                      <a:gd name="T5" fmla="*/ 16 h 21"/>
                      <a:gd name="T6" fmla="*/ 6 w 15"/>
                      <a:gd name="T7" fmla="*/ 17 h 21"/>
                      <a:gd name="T8" fmla="*/ 9 w 15"/>
                      <a:gd name="T9" fmla="*/ 15 h 21"/>
                      <a:gd name="T10" fmla="*/ 6 w 15"/>
                      <a:gd name="T11" fmla="*/ 12 h 21"/>
                      <a:gd name="T12" fmla="*/ 0 w 15"/>
                      <a:gd name="T13" fmla="*/ 6 h 21"/>
                      <a:gd name="T14" fmla="*/ 8 w 15"/>
                      <a:gd name="T15" fmla="*/ 0 h 21"/>
                      <a:gd name="T16" fmla="*/ 13 w 15"/>
                      <a:gd name="T17" fmla="*/ 0 h 21"/>
                      <a:gd name="T18" fmla="*/ 13 w 15"/>
                      <a:gd name="T19" fmla="*/ 4 h 21"/>
                      <a:gd name="T20" fmla="*/ 9 w 15"/>
                      <a:gd name="T21" fmla="*/ 4 h 21"/>
                      <a:gd name="T22" fmla="*/ 6 w 15"/>
                      <a:gd name="T23" fmla="*/ 6 h 21"/>
                      <a:gd name="T24" fmla="*/ 9 w 15"/>
                      <a:gd name="T25" fmla="*/ 9 h 21"/>
                      <a:gd name="T26" fmla="*/ 15 w 15"/>
                      <a:gd name="T27" fmla="*/ 14 h 21"/>
                      <a:gd name="T28" fmla="*/ 6 w 15"/>
                      <a:gd name="T2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 h="21">
                        <a:moveTo>
                          <a:pt x="6" y="21"/>
                        </a:moveTo>
                        <a:cubicBezTo>
                          <a:pt x="4" y="21"/>
                          <a:pt x="2" y="21"/>
                          <a:pt x="0" y="20"/>
                        </a:cubicBezTo>
                        <a:cubicBezTo>
                          <a:pt x="1" y="16"/>
                          <a:pt x="1" y="16"/>
                          <a:pt x="1" y="16"/>
                        </a:cubicBezTo>
                        <a:cubicBezTo>
                          <a:pt x="3" y="17"/>
                          <a:pt x="5" y="17"/>
                          <a:pt x="6" y="17"/>
                        </a:cubicBezTo>
                        <a:cubicBezTo>
                          <a:pt x="8" y="17"/>
                          <a:pt x="9" y="16"/>
                          <a:pt x="9" y="15"/>
                        </a:cubicBezTo>
                        <a:cubicBezTo>
                          <a:pt x="9" y="14"/>
                          <a:pt x="8" y="13"/>
                          <a:pt x="6" y="12"/>
                        </a:cubicBezTo>
                        <a:cubicBezTo>
                          <a:pt x="3" y="11"/>
                          <a:pt x="0" y="10"/>
                          <a:pt x="0" y="6"/>
                        </a:cubicBezTo>
                        <a:cubicBezTo>
                          <a:pt x="0" y="2"/>
                          <a:pt x="3" y="0"/>
                          <a:pt x="8" y="0"/>
                        </a:cubicBezTo>
                        <a:cubicBezTo>
                          <a:pt x="10" y="0"/>
                          <a:pt x="12" y="0"/>
                          <a:pt x="13" y="0"/>
                        </a:cubicBezTo>
                        <a:cubicBezTo>
                          <a:pt x="13" y="4"/>
                          <a:pt x="13" y="4"/>
                          <a:pt x="13" y="4"/>
                        </a:cubicBezTo>
                        <a:cubicBezTo>
                          <a:pt x="11" y="4"/>
                          <a:pt x="10" y="4"/>
                          <a:pt x="9" y="4"/>
                        </a:cubicBezTo>
                        <a:cubicBezTo>
                          <a:pt x="6" y="4"/>
                          <a:pt x="6" y="5"/>
                          <a:pt x="6" y="6"/>
                        </a:cubicBezTo>
                        <a:cubicBezTo>
                          <a:pt x="6" y="7"/>
                          <a:pt x="7" y="8"/>
                          <a:pt x="9" y="9"/>
                        </a:cubicBezTo>
                        <a:cubicBezTo>
                          <a:pt x="13" y="10"/>
                          <a:pt x="15" y="11"/>
                          <a:pt x="15" y="14"/>
                        </a:cubicBezTo>
                        <a:cubicBezTo>
                          <a:pt x="15" y="18"/>
                          <a:pt x="11" y="21"/>
                          <a:pt x="6" y="21"/>
                        </a:cubicBezTo>
                      </a:path>
                    </a:pathLst>
                  </a:custGeom>
                  <a:grpFill/>
                  <a:ln>
                    <a:noFill/>
                  </a:ln>
                  <a:extLst/>
                </p:spPr>
                <p:txBody>
                  <a:bodyPr/>
                  <a:lstStyle/>
                  <a:p>
                    <a:pPr>
                      <a:defRPr/>
                    </a:pPr>
                    <a:endParaRPr lang="en-AU" dirty="0"/>
                  </a:p>
                </p:txBody>
              </p:sp>
              <p:sp>
                <p:nvSpPr>
                  <p:cNvPr id="90" name="Freeform 32"/>
                  <p:cNvSpPr>
                    <a:spLocks noEditPoints="1"/>
                  </p:cNvSpPr>
                  <p:nvPr/>
                </p:nvSpPr>
                <p:spPr bwMode="auto">
                  <a:xfrm>
                    <a:off x="3965575" y="5969000"/>
                    <a:ext cx="28575" cy="95250"/>
                  </a:xfrm>
                  <a:custGeom>
                    <a:avLst/>
                    <a:gdLst>
                      <a:gd name="T0" fmla="*/ 4 w 9"/>
                      <a:gd name="T1" fmla="*/ 30 h 30"/>
                      <a:gd name="T2" fmla="*/ 4 w 9"/>
                      <a:gd name="T3" fmla="*/ 13 h 30"/>
                      <a:gd name="T4" fmla="*/ 0 w 9"/>
                      <a:gd name="T5" fmla="*/ 13 h 30"/>
                      <a:gd name="T6" fmla="*/ 0 w 9"/>
                      <a:gd name="T7" fmla="*/ 9 h 30"/>
                      <a:gd name="T8" fmla="*/ 9 w 9"/>
                      <a:gd name="T9" fmla="*/ 9 h 30"/>
                      <a:gd name="T10" fmla="*/ 9 w 9"/>
                      <a:gd name="T11" fmla="*/ 30 h 30"/>
                      <a:gd name="T12" fmla="*/ 4 w 9"/>
                      <a:gd name="T13" fmla="*/ 30 h 30"/>
                      <a:gd name="T14" fmla="*/ 6 w 9"/>
                      <a:gd name="T15" fmla="*/ 6 h 30"/>
                      <a:gd name="T16" fmla="*/ 3 w 9"/>
                      <a:gd name="T17" fmla="*/ 3 h 30"/>
                      <a:gd name="T18" fmla="*/ 6 w 9"/>
                      <a:gd name="T19" fmla="*/ 0 h 30"/>
                      <a:gd name="T20" fmla="*/ 9 w 9"/>
                      <a:gd name="T21" fmla="*/ 3 h 30"/>
                      <a:gd name="T22" fmla="*/ 6 w 9"/>
                      <a:gd name="T23"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30">
                        <a:moveTo>
                          <a:pt x="4" y="30"/>
                        </a:moveTo>
                        <a:cubicBezTo>
                          <a:pt x="4" y="13"/>
                          <a:pt x="4" y="13"/>
                          <a:pt x="4" y="13"/>
                        </a:cubicBezTo>
                        <a:cubicBezTo>
                          <a:pt x="0" y="13"/>
                          <a:pt x="0" y="13"/>
                          <a:pt x="0" y="13"/>
                        </a:cubicBezTo>
                        <a:cubicBezTo>
                          <a:pt x="0" y="9"/>
                          <a:pt x="0" y="9"/>
                          <a:pt x="0" y="9"/>
                        </a:cubicBezTo>
                        <a:cubicBezTo>
                          <a:pt x="9" y="9"/>
                          <a:pt x="9" y="9"/>
                          <a:pt x="9" y="9"/>
                        </a:cubicBezTo>
                        <a:cubicBezTo>
                          <a:pt x="9" y="30"/>
                          <a:pt x="9" y="30"/>
                          <a:pt x="9" y="30"/>
                        </a:cubicBezTo>
                        <a:lnTo>
                          <a:pt x="4" y="30"/>
                        </a:lnTo>
                        <a:close/>
                        <a:moveTo>
                          <a:pt x="6" y="6"/>
                        </a:moveTo>
                        <a:cubicBezTo>
                          <a:pt x="4" y="6"/>
                          <a:pt x="3" y="5"/>
                          <a:pt x="3" y="3"/>
                        </a:cubicBezTo>
                        <a:cubicBezTo>
                          <a:pt x="3" y="1"/>
                          <a:pt x="4" y="0"/>
                          <a:pt x="6" y="0"/>
                        </a:cubicBezTo>
                        <a:cubicBezTo>
                          <a:pt x="8" y="0"/>
                          <a:pt x="9" y="1"/>
                          <a:pt x="9" y="3"/>
                        </a:cubicBezTo>
                        <a:cubicBezTo>
                          <a:pt x="9" y="5"/>
                          <a:pt x="8" y="6"/>
                          <a:pt x="6" y="6"/>
                        </a:cubicBezTo>
                      </a:path>
                    </a:pathLst>
                  </a:custGeom>
                  <a:grpFill/>
                  <a:ln>
                    <a:noFill/>
                  </a:ln>
                  <a:extLst/>
                </p:spPr>
                <p:txBody>
                  <a:bodyPr/>
                  <a:lstStyle/>
                  <a:p>
                    <a:pPr>
                      <a:defRPr/>
                    </a:pPr>
                    <a:endParaRPr lang="en-AU" dirty="0"/>
                  </a:p>
                </p:txBody>
              </p:sp>
              <p:sp>
                <p:nvSpPr>
                  <p:cNvPr id="91" name="Freeform 33"/>
                  <p:cNvSpPr>
                    <a:spLocks/>
                  </p:cNvSpPr>
                  <p:nvPr/>
                </p:nvSpPr>
                <p:spPr bwMode="auto">
                  <a:xfrm>
                    <a:off x="4013200" y="5997575"/>
                    <a:ext cx="39687" cy="66675"/>
                  </a:xfrm>
                  <a:custGeom>
                    <a:avLst/>
                    <a:gdLst>
                      <a:gd name="T0" fmla="*/ 11 w 12"/>
                      <a:gd name="T1" fmla="*/ 5 h 21"/>
                      <a:gd name="T2" fmla="*/ 9 w 12"/>
                      <a:gd name="T3" fmla="*/ 5 h 21"/>
                      <a:gd name="T4" fmla="*/ 5 w 12"/>
                      <a:gd name="T5" fmla="*/ 8 h 21"/>
                      <a:gd name="T6" fmla="*/ 5 w 12"/>
                      <a:gd name="T7" fmla="*/ 21 h 21"/>
                      <a:gd name="T8" fmla="*/ 0 w 12"/>
                      <a:gd name="T9" fmla="*/ 21 h 21"/>
                      <a:gd name="T10" fmla="*/ 0 w 12"/>
                      <a:gd name="T11" fmla="*/ 0 h 21"/>
                      <a:gd name="T12" fmla="*/ 4 w 12"/>
                      <a:gd name="T13" fmla="*/ 0 h 21"/>
                      <a:gd name="T14" fmla="*/ 4 w 12"/>
                      <a:gd name="T15" fmla="*/ 4 h 21"/>
                      <a:gd name="T16" fmla="*/ 10 w 12"/>
                      <a:gd name="T17" fmla="*/ 0 h 21"/>
                      <a:gd name="T18" fmla="*/ 12 w 12"/>
                      <a:gd name="T19" fmla="*/ 0 h 21"/>
                      <a:gd name="T20" fmla="*/ 11 w 12"/>
                      <a:gd name="T21" fmla="*/ 5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21">
                        <a:moveTo>
                          <a:pt x="11" y="5"/>
                        </a:moveTo>
                        <a:cubicBezTo>
                          <a:pt x="11" y="5"/>
                          <a:pt x="10" y="5"/>
                          <a:pt x="9" y="5"/>
                        </a:cubicBezTo>
                        <a:cubicBezTo>
                          <a:pt x="8" y="5"/>
                          <a:pt x="7" y="6"/>
                          <a:pt x="5" y="8"/>
                        </a:cubicBezTo>
                        <a:cubicBezTo>
                          <a:pt x="5" y="21"/>
                          <a:pt x="5" y="21"/>
                          <a:pt x="5" y="21"/>
                        </a:cubicBezTo>
                        <a:cubicBezTo>
                          <a:pt x="0" y="21"/>
                          <a:pt x="0" y="21"/>
                          <a:pt x="0" y="21"/>
                        </a:cubicBezTo>
                        <a:cubicBezTo>
                          <a:pt x="0" y="0"/>
                          <a:pt x="0" y="0"/>
                          <a:pt x="0" y="0"/>
                        </a:cubicBezTo>
                        <a:cubicBezTo>
                          <a:pt x="4" y="0"/>
                          <a:pt x="4" y="0"/>
                          <a:pt x="4" y="0"/>
                        </a:cubicBezTo>
                        <a:cubicBezTo>
                          <a:pt x="4" y="4"/>
                          <a:pt x="4" y="4"/>
                          <a:pt x="4" y="4"/>
                        </a:cubicBezTo>
                        <a:cubicBezTo>
                          <a:pt x="6" y="1"/>
                          <a:pt x="8" y="0"/>
                          <a:pt x="10" y="0"/>
                        </a:cubicBezTo>
                        <a:cubicBezTo>
                          <a:pt x="11" y="0"/>
                          <a:pt x="11" y="0"/>
                          <a:pt x="12" y="0"/>
                        </a:cubicBezTo>
                        <a:lnTo>
                          <a:pt x="11" y="5"/>
                        </a:lnTo>
                        <a:close/>
                      </a:path>
                    </a:pathLst>
                  </a:custGeom>
                  <a:grpFill/>
                  <a:ln>
                    <a:noFill/>
                  </a:ln>
                  <a:extLst/>
                </p:spPr>
                <p:txBody>
                  <a:bodyPr/>
                  <a:lstStyle/>
                  <a:p>
                    <a:pPr>
                      <a:defRPr/>
                    </a:pPr>
                    <a:endParaRPr lang="en-AU" dirty="0"/>
                  </a:p>
                </p:txBody>
              </p:sp>
              <p:sp>
                <p:nvSpPr>
                  <p:cNvPr id="92" name="Freeform 34"/>
                  <p:cNvSpPr>
                    <a:spLocks noEditPoints="1"/>
                  </p:cNvSpPr>
                  <p:nvPr/>
                </p:nvSpPr>
                <p:spPr bwMode="auto">
                  <a:xfrm>
                    <a:off x="4062413" y="5997575"/>
                    <a:ext cx="66675" cy="66675"/>
                  </a:xfrm>
                  <a:custGeom>
                    <a:avLst/>
                    <a:gdLst>
                      <a:gd name="T0" fmla="*/ 10 w 21"/>
                      <a:gd name="T1" fmla="*/ 21 h 21"/>
                      <a:gd name="T2" fmla="*/ 0 w 21"/>
                      <a:gd name="T3" fmla="*/ 11 h 21"/>
                      <a:gd name="T4" fmla="*/ 10 w 21"/>
                      <a:gd name="T5" fmla="*/ 0 h 21"/>
                      <a:gd name="T6" fmla="*/ 21 w 21"/>
                      <a:gd name="T7" fmla="*/ 10 h 21"/>
                      <a:gd name="T8" fmla="*/ 10 w 21"/>
                      <a:gd name="T9" fmla="*/ 21 h 21"/>
                      <a:gd name="T10" fmla="*/ 10 w 21"/>
                      <a:gd name="T11" fmla="*/ 4 h 21"/>
                      <a:gd name="T12" fmla="*/ 5 w 21"/>
                      <a:gd name="T13" fmla="*/ 10 h 21"/>
                      <a:gd name="T14" fmla="*/ 10 w 21"/>
                      <a:gd name="T15" fmla="*/ 17 h 21"/>
                      <a:gd name="T16" fmla="*/ 15 w 21"/>
                      <a:gd name="T17" fmla="*/ 11 h 21"/>
                      <a:gd name="T18" fmla="*/ 10 w 21"/>
                      <a:gd name="T19" fmla="*/ 4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21">
                        <a:moveTo>
                          <a:pt x="10" y="21"/>
                        </a:moveTo>
                        <a:cubicBezTo>
                          <a:pt x="3" y="21"/>
                          <a:pt x="0" y="17"/>
                          <a:pt x="0" y="11"/>
                        </a:cubicBezTo>
                        <a:cubicBezTo>
                          <a:pt x="0" y="4"/>
                          <a:pt x="3" y="0"/>
                          <a:pt x="10" y="0"/>
                        </a:cubicBezTo>
                        <a:cubicBezTo>
                          <a:pt x="17" y="0"/>
                          <a:pt x="21" y="4"/>
                          <a:pt x="21" y="10"/>
                        </a:cubicBezTo>
                        <a:cubicBezTo>
                          <a:pt x="21" y="17"/>
                          <a:pt x="17" y="21"/>
                          <a:pt x="10" y="21"/>
                        </a:cubicBezTo>
                        <a:moveTo>
                          <a:pt x="10" y="4"/>
                        </a:moveTo>
                        <a:cubicBezTo>
                          <a:pt x="7" y="4"/>
                          <a:pt x="5" y="7"/>
                          <a:pt x="5" y="10"/>
                        </a:cubicBezTo>
                        <a:cubicBezTo>
                          <a:pt x="5" y="14"/>
                          <a:pt x="6" y="17"/>
                          <a:pt x="10" y="17"/>
                        </a:cubicBezTo>
                        <a:cubicBezTo>
                          <a:pt x="14" y="17"/>
                          <a:pt x="15" y="14"/>
                          <a:pt x="15" y="11"/>
                        </a:cubicBezTo>
                        <a:cubicBezTo>
                          <a:pt x="15" y="6"/>
                          <a:pt x="14" y="4"/>
                          <a:pt x="10" y="4"/>
                        </a:cubicBezTo>
                      </a:path>
                    </a:pathLst>
                  </a:custGeom>
                  <a:grpFill/>
                  <a:ln>
                    <a:noFill/>
                  </a:ln>
                  <a:extLst/>
                </p:spPr>
                <p:txBody>
                  <a:bodyPr/>
                  <a:lstStyle/>
                  <a:p>
                    <a:pPr>
                      <a:defRPr/>
                    </a:pPr>
                    <a:endParaRPr lang="en-AU" dirty="0"/>
                  </a:p>
                </p:txBody>
              </p:sp>
              <p:sp>
                <p:nvSpPr>
                  <p:cNvPr id="93" name="Oval 35"/>
                  <p:cNvSpPr>
                    <a:spLocks noChangeArrowheads="1"/>
                  </p:cNvSpPr>
                  <p:nvPr/>
                </p:nvSpPr>
                <p:spPr bwMode="auto">
                  <a:xfrm>
                    <a:off x="4141788" y="6042025"/>
                    <a:ext cx="19050" cy="22225"/>
                  </a:xfrm>
                  <a:prstGeom prst="ellipse">
                    <a:avLst/>
                  </a:prstGeom>
                  <a:grpFill/>
                  <a:ln>
                    <a:noFill/>
                  </a:ln>
                  <a:extLst/>
                </p:spPr>
                <p:txBody>
                  <a:bodyPr/>
                  <a:lstStyle/>
                  <a:p>
                    <a:pPr>
                      <a:defRPr/>
                    </a:pPr>
                    <a:endParaRPr lang="en-AU" dirty="0"/>
                  </a:p>
                </p:txBody>
              </p:sp>
              <p:sp>
                <p:nvSpPr>
                  <p:cNvPr id="94" name="Freeform 36"/>
                  <p:cNvSpPr>
                    <a:spLocks noEditPoints="1"/>
                  </p:cNvSpPr>
                  <p:nvPr/>
                </p:nvSpPr>
                <p:spPr bwMode="auto">
                  <a:xfrm>
                    <a:off x="4176713" y="5997575"/>
                    <a:ext cx="57150" cy="66675"/>
                  </a:xfrm>
                  <a:custGeom>
                    <a:avLst/>
                    <a:gdLst>
                      <a:gd name="T0" fmla="*/ 14 w 18"/>
                      <a:gd name="T1" fmla="*/ 21 h 21"/>
                      <a:gd name="T2" fmla="*/ 13 w 18"/>
                      <a:gd name="T3" fmla="*/ 19 h 21"/>
                      <a:gd name="T4" fmla="*/ 7 w 18"/>
                      <a:gd name="T5" fmla="*/ 21 h 21"/>
                      <a:gd name="T6" fmla="*/ 0 w 18"/>
                      <a:gd name="T7" fmla="*/ 15 h 21"/>
                      <a:gd name="T8" fmla="*/ 10 w 18"/>
                      <a:gd name="T9" fmla="*/ 8 h 21"/>
                      <a:gd name="T10" fmla="*/ 13 w 18"/>
                      <a:gd name="T11" fmla="*/ 8 h 21"/>
                      <a:gd name="T12" fmla="*/ 13 w 18"/>
                      <a:gd name="T13" fmla="*/ 7 h 21"/>
                      <a:gd name="T14" fmla="*/ 8 w 18"/>
                      <a:gd name="T15" fmla="*/ 4 h 21"/>
                      <a:gd name="T16" fmla="*/ 2 w 18"/>
                      <a:gd name="T17" fmla="*/ 5 h 21"/>
                      <a:gd name="T18" fmla="*/ 2 w 18"/>
                      <a:gd name="T19" fmla="*/ 1 h 21"/>
                      <a:gd name="T20" fmla="*/ 9 w 18"/>
                      <a:gd name="T21" fmla="*/ 0 h 21"/>
                      <a:gd name="T22" fmla="*/ 18 w 18"/>
                      <a:gd name="T23" fmla="*/ 7 h 21"/>
                      <a:gd name="T24" fmla="*/ 18 w 18"/>
                      <a:gd name="T25" fmla="*/ 21 h 21"/>
                      <a:gd name="T26" fmla="*/ 14 w 18"/>
                      <a:gd name="T27" fmla="*/ 21 h 21"/>
                      <a:gd name="T28" fmla="*/ 13 w 18"/>
                      <a:gd name="T29" fmla="*/ 12 h 21"/>
                      <a:gd name="T30" fmla="*/ 10 w 18"/>
                      <a:gd name="T31" fmla="*/ 12 h 21"/>
                      <a:gd name="T32" fmla="*/ 5 w 18"/>
                      <a:gd name="T33" fmla="*/ 15 h 21"/>
                      <a:gd name="T34" fmla="*/ 8 w 18"/>
                      <a:gd name="T35" fmla="*/ 17 h 21"/>
                      <a:gd name="T36" fmla="*/ 13 w 18"/>
                      <a:gd name="T37" fmla="*/ 15 h 21"/>
                      <a:gd name="T38" fmla="*/ 13 w 18"/>
                      <a:gd name="T39" fmla="*/ 1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21">
                        <a:moveTo>
                          <a:pt x="14" y="21"/>
                        </a:moveTo>
                        <a:cubicBezTo>
                          <a:pt x="13" y="19"/>
                          <a:pt x="13" y="19"/>
                          <a:pt x="13" y="19"/>
                        </a:cubicBezTo>
                        <a:cubicBezTo>
                          <a:pt x="12" y="20"/>
                          <a:pt x="10" y="21"/>
                          <a:pt x="7" y="21"/>
                        </a:cubicBezTo>
                        <a:cubicBezTo>
                          <a:pt x="3" y="21"/>
                          <a:pt x="0" y="19"/>
                          <a:pt x="0" y="15"/>
                        </a:cubicBezTo>
                        <a:cubicBezTo>
                          <a:pt x="0" y="10"/>
                          <a:pt x="4" y="8"/>
                          <a:pt x="10" y="8"/>
                        </a:cubicBezTo>
                        <a:cubicBezTo>
                          <a:pt x="13" y="8"/>
                          <a:pt x="13" y="8"/>
                          <a:pt x="13" y="8"/>
                        </a:cubicBezTo>
                        <a:cubicBezTo>
                          <a:pt x="13" y="7"/>
                          <a:pt x="13" y="7"/>
                          <a:pt x="13" y="7"/>
                        </a:cubicBezTo>
                        <a:cubicBezTo>
                          <a:pt x="13" y="5"/>
                          <a:pt x="12" y="4"/>
                          <a:pt x="8" y="4"/>
                        </a:cubicBezTo>
                        <a:cubicBezTo>
                          <a:pt x="6" y="4"/>
                          <a:pt x="4" y="4"/>
                          <a:pt x="2" y="5"/>
                        </a:cubicBezTo>
                        <a:cubicBezTo>
                          <a:pt x="2" y="1"/>
                          <a:pt x="2" y="1"/>
                          <a:pt x="2" y="1"/>
                        </a:cubicBezTo>
                        <a:cubicBezTo>
                          <a:pt x="4" y="0"/>
                          <a:pt x="6" y="0"/>
                          <a:pt x="9" y="0"/>
                        </a:cubicBezTo>
                        <a:cubicBezTo>
                          <a:pt x="15" y="0"/>
                          <a:pt x="18" y="2"/>
                          <a:pt x="18" y="7"/>
                        </a:cubicBezTo>
                        <a:cubicBezTo>
                          <a:pt x="18" y="21"/>
                          <a:pt x="18" y="21"/>
                          <a:pt x="18" y="21"/>
                        </a:cubicBezTo>
                        <a:lnTo>
                          <a:pt x="14" y="21"/>
                        </a:lnTo>
                        <a:close/>
                        <a:moveTo>
                          <a:pt x="13" y="12"/>
                        </a:moveTo>
                        <a:cubicBezTo>
                          <a:pt x="10" y="12"/>
                          <a:pt x="10" y="12"/>
                          <a:pt x="10" y="12"/>
                        </a:cubicBezTo>
                        <a:cubicBezTo>
                          <a:pt x="7" y="12"/>
                          <a:pt x="5" y="13"/>
                          <a:pt x="5" y="15"/>
                        </a:cubicBezTo>
                        <a:cubicBezTo>
                          <a:pt x="5" y="16"/>
                          <a:pt x="6" y="17"/>
                          <a:pt x="8" y="17"/>
                        </a:cubicBezTo>
                        <a:cubicBezTo>
                          <a:pt x="10" y="17"/>
                          <a:pt x="11" y="17"/>
                          <a:pt x="13" y="15"/>
                        </a:cubicBezTo>
                        <a:lnTo>
                          <a:pt x="13" y="12"/>
                        </a:lnTo>
                        <a:close/>
                      </a:path>
                    </a:pathLst>
                  </a:custGeom>
                  <a:grpFill/>
                  <a:ln>
                    <a:noFill/>
                  </a:ln>
                  <a:extLst/>
                </p:spPr>
                <p:txBody>
                  <a:bodyPr/>
                  <a:lstStyle/>
                  <a:p>
                    <a:pPr>
                      <a:defRPr/>
                    </a:pPr>
                    <a:endParaRPr lang="en-AU" dirty="0"/>
                  </a:p>
                </p:txBody>
              </p:sp>
              <p:sp>
                <p:nvSpPr>
                  <p:cNvPr id="95" name="Freeform 37"/>
                  <p:cNvSpPr>
                    <a:spLocks/>
                  </p:cNvSpPr>
                  <p:nvPr/>
                </p:nvSpPr>
                <p:spPr bwMode="auto">
                  <a:xfrm>
                    <a:off x="4252913" y="5997575"/>
                    <a:ext cx="57150" cy="66675"/>
                  </a:xfrm>
                  <a:custGeom>
                    <a:avLst/>
                    <a:gdLst>
                      <a:gd name="T0" fmla="*/ 14 w 18"/>
                      <a:gd name="T1" fmla="*/ 21 h 21"/>
                      <a:gd name="T2" fmla="*/ 14 w 18"/>
                      <a:gd name="T3" fmla="*/ 18 h 21"/>
                      <a:gd name="T4" fmla="*/ 7 w 18"/>
                      <a:gd name="T5" fmla="*/ 21 h 21"/>
                      <a:gd name="T6" fmla="*/ 0 w 18"/>
                      <a:gd name="T7" fmla="*/ 13 h 21"/>
                      <a:gd name="T8" fmla="*/ 0 w 18"/>
                      <a:gd name="T9" fmla="*/ 0 h 21"/>
                      <a:gd name="T10" fmla="*/ 5 w 18"/>
                      <a:gd name="T11" fmla="*/ 0 h 21"/>
                      <a:gd name="T12" fmla="*/ 5 w 18"/>
                      <a:gd name="T13" fmla="*/ 12 h 21"/>
                      <a:gd name="T14" fmla="*/ 8 w 18"/>
                      <a:gd name="T15" fmla="*/ 17 h 21"/>
                      <a:gd name="T16" fmla="*/ 13 w 18"/>
                      <a:gd name="T17" fmla="*/ 14 h 21"/>
                      <a:gd name="T18" fmla="*/ 13 w 18"/>
                      <a:gd name="T19" fmla="*/ 0 h 21"/>
                      <a:gd name="T20" fmla="*/ 18 w 18"/>
                      <a:gd name="T21" fmla="*/ 0 h 21"/>
                      <a:gd name="T22" fmla="*/ 18 w 18"/>
                      <a:gd name="T23" fmla="*/ 21 h 21"/>
                      <a:gd name="T24" fmla="*/ 14 w 18"/>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14" y="21"/>
                        </a:moveTo>
                        <a:cubicBezTo>
                          <a:pt x="14" y="18"/>
                          <a:pt x="14" y="18"/>
                          <a:pt x="14" y="18"/>
                        </a:cubicBezTo>
                        <a:cubicBezTo>
                          <a:pt x="12" y="20"/>
                          <a:pt x="10" y="21"/>
                          <a:pt x="7" y="21"/>
                        </a:cubicBezTo>
                        <a:cubicBezTo>
                          <a:pt x="2" y="21"/>
                          <a:pt x="0" y="18"/>
                          <a:pt x="0" y="13"/>
                        </a:cubicBezTo>
                        <a:cubicBezTo>
                          <a:pt x="0" y="0"/>
                          <a:pt x="0" y="0"/>
                          <a:pt x="0" y="0"/>
                        </a:cubicBezTo>
                        <a:cubicBezTo>
                          <a:pt x="5" y="0"/>
                          <a:pt x="5" y="0"/>
                          <a:pt x="5" y="0"/>
                        </a:cubicBezTo>
                        <a:cubicBezTo>
                          <a:pt x="5" y="12"/>
                          <a:pt x="5" y="12"/>
                          <a:pt x="5" y="12"/>
                        </a:cubicBezTo>
                        <a:cubicBezTo>
                          <a:pt x="5" y="15"/>
                          <a:pt x="6" y="17"/>
                          <a:pt x="8" y="17"/>
                        </a:cubicBezTo>
                        <a:cubicBezTo>
                          <a:pt x="10" y="17"/>
                          <a:pt x="11" y="16"/>
                          <a:pt x="13" y="14"/>
                        </a:cubicBezTo>
                        <a:cubicBezTo>
                          <a:pt x="13" y="0"/>
                          <a:pt x="13" y="0"/>
                          <a:pt x="13" y="0"/>
                        </a:cubicBezTo>
                        <a:cubicBezTo>
                          <a:pt x="18" y="0"/>
                          <a:pt x="18" y="0"/>
                          <a:pt x="18" y="0"/>
                        </a:cubicBezTo>
                        <a:cubicBezTo>
                          <a:pt x="18" y="21"/>
                          <a:pt x="18" y="21"/>
                          <a:pt x="18" y="21"/>
                        </a:cubicBezTo>
                        <a:lnTo>
                          <a:pt x="14" y="21"/>
                        </a:lnTo>
                        <a:close/>
                      </a:path>
                    </a:pathLst>
                  </a:custGeom>
                  <a:grpFill/>
                  <a:ln>
                    <a:noFill/>
                  </a:ln>
                  <a:extLst/>
                </p:spPr>
                <p:txBody>
                  <a:bodyPr/>
                  <a:lstStyle/>
                  <a:p>
                    <a:pPr>
                      <a:defRPr/>
                    </a:pPr>
                    <a:endParaRPr lang="en-AU" dirty="0"/>
                  </a:p>
                </p:txBody>
              </p:sp>
            </p:grpSp>
          </p:grpSp>
        </p:grpSp>
        <p:grpSp>
          <p:nvGrpSpPr>
            <p:cNvPr id="65" name="Group 64"/>
            <p:cNvGrpSpPr>
              <a:grpSpLocks noChangeAspect="1"/>
            </p:cNvGrpSpPr>
            <p:nvPr userDrawn="1"/>
          </p:nvGrpSpPr>
          <p:grpSpPr bwMode="auto">
            <a:xfrm>
              <a:off x="0" y="-1190"/>
              <a:ext cx="9144000" cy="2486026"/>
              <a:chOff x="0" y="-1475"/>
              <a:chExt cx="5760" cy="1566"/>
            </a:xfrm>
          </p:grpSpPr>
          <p:sp>
            <p:nvSpPr>
              <p:cNvPr id="66" name="AutoShape 2"/>
              <p:cNvSpPr>
                <a:spLocks noChangeAspect="1" noChangeArrowheads="1" noTextEdit="1"/>
              </p:cNvSpPr>
              <p:nvPr userDrawn="1"/>
            </p:nvSpPr>
            <p:spPr bwMode="auto">
              <a:xfrm>
                <a:off x="0" y="-1475"/>
                <a:ext cx="5760" cy="1566"/>
              </a:xfrm>
              <a:prstGeom prst="rect">
                <a:avLst/>
              </a:prstGeom>
              <a:noFill/>
              <a:ln w="19050">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7" name="Freeform 4"/>
              <p:cNvSpPr>
                <a:spLocks/>
              </p:cNvSpPr>
              <p:nvPr userDrawn="1"/>
            </p:nvSpPr>
            <p:spPr bwMode="auto">
              <a:xfrm>
                <a:off x="0" y="-5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8" name="Freeform 5"/>
              <p:cNvSpPr>
                <a:spLocks/>
              </p:cNvSpPr>
              <p:nvPr userDrawn="1"/>
            </p:nvSpPr>
            <p:spPr bwMode="auto">
              <a:xfrm>
                <a:off x="0" y="-3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69" name="Freeform 6"/>
              <p:cNvSpPr>
                <a:spLocks/>
              </p:cNvSpPr>
              <p:nvPr userDrawn="1"/>
            </p:nvSpPr>
            <p:spPr bwMode="auto">
              <a:xfrm>
                <a:off x="0" y="-70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0" name="Freeform 7"/>
              <p:cNvSpPr>
                <a:spLocks/>
              </p:cNvSpPr>
              <p:nvPr userDrawn="1"/>
            </p:nvSpPr>
            <p:spPr bwMode="auto">
              <a:xfrm>
                <a:off x="0" y="-47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1"/>
                      <a:pt x="858" y="113"/>
                      <a:pt x="619" y="113"/>
                    </a:cubicBezTo>
                    <a:cubicBezTo>
                      <a:pt x="0" y="113"/>
                      <a:pt x="0" y="113"/>
                      <a:pt x="0" y="113"/>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1" name="Freeform 8"/>
              <p:cNvSpPr>
                <a:spLocks/>
              </p:cNvSpPr>
              <p:nvPr userDrawn="1"/>
            </p:nvSpPr>
            <p:spPr bwMode="auto">
              <a:xfrm>
                <a:off x="0" y="-851"/>
                <a:ext cx="5760" cy="450"/>
              </a:xfrm>
              <a:custGeom>
                <a:avLst/>
                <a:gdLst/>
                <a:ahLst/>
                <a:cxnLst>
                  <a:cxn ang="0">
                    <a:pos x="0" y="0"/>
                  </a:cxn>
                  <a:cxn ang="0">
                    <a:pos x="624" y="0"/>
                  </a:cxn>
                  <a:cxn ang="0">
                    <a:pos x="1012" y="128"/>
                  </a:cxn>
                  <a:cxn ang="0">
                    <a:pos x="1387" y="225"/>
                  </a:cxn>
                  <a:cxn ang="0">
                    <a:pos x="2880" y="225"/>
                  </a:cxn>
                </a:cxnLst>
                <a:rect l="0" t="0" r="r" b="b"/>
                <a:pathLst>
                  <a:path w="2880" h="225">
                    <a:moveTo>
                      <a:pt x="0" y="0"/>
                    </a:moveTo>
                    <a:cubicBezTo>
                      <a:pt x="0" y="0"/>
                      <a:pt x="575" y="0"/>
                      <a:pt x="624" y="0"/>
                    </a:cubicBezTo>
                    <a:cubicBezTo>
                      <a:pt x="823" y="0"/>
                      <a:pt x="906" y="68"/>
                      <a:pt x="1012" y="128"/>
                    </a:cubicBezTo>
                    <a:cubicBezTo>
                      <a:pt x="1103" y="180"/>
                      <a:pt x="1227" y="225"/>
                      <a:pt x="1387" y="225"/>
                    </a:cubicBezTo>
                    <a:cubicBezTo>
                      <a:pt x="2880" y="225"/>
                      <a:pt x="2880" y="225"/>
                      <a:pt x="2880" y="225"/>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2" name="Freeform 9"/>
              <p:cNvSpPr>
                <a:spLocks/>
              </p:cNvSpPr>
              <p:nvPr userDrawn="1"/>
            </p:nvSpPr>
            <p:spPr bwMode="auto">
              <a:xfrm>
                <a:off x="0" y="-627"/>
                <a:ext cx="5760" cy="226"/>
              </a:xfrm>
              <a:custGeom>
                <a:avLst/>
                <a:gdLst/>
                <a:ahLst/>
                <a:cxnLst>
                  <a:cxn ang="0">
                    <a:pos x="2880" y="0"/>
                  </a:cxn>
                  <a:cxn ang="0">
                    <a:pos x="1246" y="0"/>
                  </a:cxn>
                  <a:cxn ang="0">
                    <a:pos x="1012" y="16"/>
                  </a:cxn>
                  <a:cxn ang="0">
                    <a:pos x="619" y="113"/>
                  </a:cxn>
                  <a:cxn ang="0">
                    <a:pos x="0" y="113"/>
                  </a:cxn>
                </a:cxnLst>
                <a:rect l="0" t="0" r="r" b="b"/>
                <a:pathLst>
                  <a:path w="2880" h="113">
                    <a:moveTo>
                      <a:pt x="2880" y="0"/>
                    </a:moveTo>
                    <a:cubicBezTo>
                      <a:pt x="1246" y="0"/>
                      <a:pt x="1246" y="0"/>
                      <a:pt x="1246" y="0"/>
                    </a:cubicBezTo>
                    <a:cubicBezTo>
                      <a:pt x="1094" y="0"/>
                      <a:pt x="1044" y="4"/>
                      <a:pt x="1012" y="16"/>
                    </a:cubicBezTo>
                    <a:cubicBezTo>
                      <a:pt x="946" y="42"/>
                      <a:pt x="858" y="113"/>
                      <a:pt x="619" y="113"/>
                    </a:cubicBezTo>
                    <a:cubicBezTo>
                      <a:pt x="0" y="113"/>
                      <a:pt x="0" y="113"/>
                      <a:pt x="0" y="113"/>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3" name="Freeform 10"/>
              <p:cNvSpPr>
                <a:spLocks/>
              </p:cNvSpPr>
              <p:nvPr userDrawn="1"/>
            </p:nvSpPr>
            <p:spPr bwMode="auto">
              <a:xfrm>
                <a:off x="0" y="-13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4" name="Freeform 11"/>
              <p:cNvSpPr>
                <a:spLocks/>
              </p:cNvSpPr>
              <p:nvPr userDrawn="1"/>
            </p:nvSpPr>
            <p:spPr bwMode="auto">
              <a:xfrm>
                <a:off x="0" y="-13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5" name="Freeform 12"/>
              <p:cNvSpPr>
                <a:spLocks/>
              </p:cNvSpPr>
              <p:nvPr userDrawn="1"/>
            </p:nvSpPr>
            <p:spPr bwMode="auto">
              <a:xfrm>
                <a:off x="0" y="-116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6" name="Freeform 13"/>
              <p:cNvSpPr>
                <a:spLocks/>
              </p:cNvSpPr>
              <p:nvPr userDrawn="1"/>
            </p:nvSpPr>
            <p:spPr bwMode="auto">
              <a:xfrm>
                <a:off x="0" y="-116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7" name="Freeform 14"/>
              <p:cNvSpPr>
                <a:spLocks/>
              </p:cNvSpPr>
              <p:nvPr userDrawn="1"/>
            </p:nvSpPr>
            <p:spPr bwMode="auto">
              <a:xfrm>
                <a:off x="0" y="-1011"/>
                <a:ext cx="5760" cy="450"/>
              </a:xfrm>
              <a:custGeom>
                <a:avLst/>
                <a:gdLst/>
                <a:ahLst/>
                <a:cxnLst>
                  <a:cxn ang="0">
                    <a:pos x="2880" y="225"/>
                  </a:cxn>
                  <a:cxn ang="0">
                    <a:pos x="2222" y="225"/>
                  </a:cxn>
                  <a:cxn ang="0">
                    <a:pos x="1833" y="96"/>
                  </a:cxn>
                  <a:cxn ang="0">
                    <a:pos x="1458" y="0"/>
                  </a:cxn>
                  <a:cxn ang="0">
                    <a:pos x="0" y="0"/>
                  </a:cxn>
                </a:cxnLst>
                <a:rect l="0" t="0" r="r" b="b"/>
                <a:pathLst>
                  <a:path w="2880" h="225">
                    <a:moveTo>
                      <a:pt x="2880" y="225"/>
                    </a:moveTo>
                    <a:cubicBezTo>
                      <a:pt x="2880" y="225"/>
                      <a:pt x="2270" y="225"/>
                      <a:pt x="2222" y="225"/>
                    </a:cubicBezTo>
                    <a:cubicBezTo>
                      <a:pt x="2022" y="225"/>
                      <a:pt x="1939" y="157"/>
                      <a:pt x="1833" y="96"/>
                    </a:cubicBezTo>
                    <a:cubicBezTo>
                      <a:pt x="1743" y="45"/>
                      <a:pt x="1618" y="0"/>
                      <a:pt x="1458" y="0"/>
                    </a:cubicBezTo>
                    <a:cubicBezTo>
                      <a:pt x="0" y="0"/>
                      <a:pt x="0" y="0"/>
                      <a:pt x="0" y="0"/>
                    </a:cubicBezTo>
                  </a:path>
                </a:pathLst>
              </a:custGeom>
              <a:noFill/>
              <a:ln w="19050" cap="flat">
                <a:solidFill>
                  <a:schemeClr val="accent1">
                    <a:lumMod val="75000"/>
                  </a:schemeClr>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78" name="Freeform 15"/>
              <p:cNvSpPr>
                <a:spLocks/>
              </p:cNvSpPr>
              <p:nvPr userDrawn="1"/>
            </p:nvSpPr>
            <p:spPr bwMode="auto">
              <a:xfrm>
                <a:off x="0" y="-1011"/>
                <a:ext cx="5760" cy="224"/>
              </a:xfrm>
              <a:custGeom>
                <a:avLst/>
                <a:gdLst/>
                <a:ahLst/>
                <a:cxnLst>
                  <a:cxn ang="0">
                    <a:pos x="0" y="112"/>
                  </a:cxn>
                  <a:cxn ang="0">
                    <a:pos x="1599" y="112"/>
                  </a:cxn>
                  <a:cxn ang="0">
                    <a:pos x="1833" y="96"/>
                  </a:cxn>
                  <a:cxn ang="0">
                    <a:pos x="2226" y="0"/>
                  </a:cxn>
                  <a:cxn ang="0">
                    <a:pos x="2880" y="0"/>
                  </a:cxn>
                </a:cxnLst>
                <a:rect l="0" t="0" r="r" b="b"/>
                <a:pathLst>
                  <a:path w="2880" h="112">
                    <a:moveTo>
                      <a:pt x="0" y="112"/>
                    </a:moveTo>
                    <a:cubicBezTo>
                      <a:pt x="1599" y="112"/>
                      <a:pt x="1599" y="112"/>
                      <a:pt x="1599" y="112"/>
                    </a:cubicBezTo>
                    <a:cubicBezTo>
                      <a:pt x="1751" y="112"/>
                      <a:pt x="1801" y="109"/>
                      <a:pt x="1833" y="96"/>
                    </a:cubicBezTo>
                    <a:cubicBezTo>
                      <a:pt x="1899" y="71"/>
                      <a:pt x="1987" y="0"/>
                      <a:pt x="2226" y="0"/>
                    </a:cubicBezTo>
                    <a:cubicBezTo>
                      <a:pt x="2880" y="0"/>
                      <a:pt x="2880" y="0"/>
                      <a:pt x="2880" y="0"/>
                    </a:cubicBezTo>
                  </a:path>
                </a:pathLst>
              </a:custGeom>
              <a:noFill/>
              <a:ln w="19050" cap="flat">
                <a:solidFill>
                  <a:schemeClr val="accent2"/>
                </a:solidFill>
                <a:prstDash val="solid"/>
                <a:miter lim="800000"/>
                <a:headEnd/>
                <a:tailEnd/>
              </a:ln>
            </p:spPr>
            <p:txBody>
              <a:bodyPr vert="horz" wrap="square" lIns="91440" tIns="45720" rIns="91440" bIns="45720" numCol="1" anchor="t" anchorCtr="0" compatLnSpc="1">
                <a:prstTxWarp prst="textNoShape">
                  <a:avLst/>
                </a:prstTxWarp>
              </a:bodyPr>
              <a:lstStyle/>
              <a:p>
                <a:endParaRPr lang="en-AU" dirty="0"/>
              </a:p>
            </p:txBody>
          </p:sp>
        </p:grpSp>
      </p:grpSp>
      <p:sp>
        <p:nvSpPr>
          <p:cNvPr id="2" name="Title 1"/>
          <p:cNvSpPr>
            <a:spLocks noGrp="1"/>
          </p:cNvSpPr>
          <p:nvPr>
            <p:ph type="ctrTitle"/>
          </p:nvPr>
        </p:nvSpPr>
        <p:spPr>
          <a:xfrm>
            <a:off x="344440" y="2341960"/>
            <a:ext cx="8467494" cy="810000"/>
          </a:xfrm>
        </p:spPr>
        <p:txBody>
          <a:bodyPr anchor="b" anchorCtr="0">
            <a:normAutofit/>
          </a:bodyPr>
          <a:lstStyle>
            <a:lvl1pPr algn="l">
              <a:defRPr sz="4400">
                <a:solidFill>
                  <a:schemeClr val="bg1"/>
                </a:solidFill>
              </a:defRPr>
            </a:lvl1pPr>
          </a:lstStyle>
          <a:p>
            <a:r>
              <a:rPr lang="en-US" smtClean="0"/>
              <a:t>Click to edit Master title style</a:t>
            </a:r>
            <a:endParaRPr lang="en-AU" dirty="0"/>
          </a:p>
        </p:txBody>
      </p:sp>
      <p:sp>
        <p:nvSpPr>
          <p:cNvPr id="3" name="Subtitle 2"/>
          <p:cNvSpPr>
            <a:spLocks noGrp="1"/>
          </p:cNvSpPr>
          <p:nvPr>
            <p:ph type="subTitle" idx="1"/>
          </p:nvPr>
        </p:nvSpPr>
        <p:spPr>
          <a:xfrm>
            <a:off x="344440" y="3192819"/>
            <a:ext cx="8475710" cy="270030"/>
          </a:xfrm>
        </p:spPr>
        <p:txBody>
          <a:bodyPr>
            <a:normAutofit/>
          </a:bodyPr>
          <a:lstStyle>
            <a:lvl1pPr marL="0" indent="0" algn="l">
              <a:buNone/>
              <a:defRPr sz="2200" b="1">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dirty="0"/>
          </a:p>
        </p:txBody>
      </p:sp>
      <p:sp>
        <p:nvSpPr>
          <p:cNvPr id="100" name="Text Placeholder 14"/>
          <p:cNvSpPr>
            <a:spLocks noGrp="1"/>
          </p:cNvSpPr>
          <p:nvPr>
            <p:ph type="body" sz="quarter" idx="18" hasCustomPrompt="1"/>
          </p:nvPr>
        </p:nvSpPr>
        <p:spPr>
          <a:xfrm>
            <a:off x="359999" y="4219470"/>
            <a:ext cx="4752000" cy="108000"/>
          </a:xfrm>
        </p:spPr>
        <p:txBody>
          <a:bodyPr anchor="ctr">
            <a:noAutofit/>
          </a:bodyPr>
          <a:lstStyle>
            <a:lvl1pPr marL="216000" marR="0" indent="-216000" algn="l" defTabSz="914400" rtl="0" eaLnBrk="1" fontAlgn="auto" latinLnBrk="0" hangingPunct="1">
              <a:lnSpc>
                <a:spcPct val="90000"/>
              </a:lnSpc>
              <a:spcBef>
                <a:spcPts val="600"/>
              </a:spcBef>
              <a:spcAft>
                <a:spcPts val="0"/>
              </a:spcAft>
              <a:buClrTx/>
              <a:buSzTx/>
              <a:buFontTx/>
              <a:buNone/>
              <a:tabLst/>
              <a:defRPr sz="1100" b="1" cap="all" baseline="0">
                <a:solidFill>
                  <a:schemeClr val="bg1"/>
                </a:solidFill>
              </a:defRPr>
            </a:lvl1pPr>
            <a:lvl2pPr marL="0" indent="0">
              <a:buFontTx/>
              <a:buNone/>
              <a:defRPr sz="1200">
                <a:solidFill>
                  <a:schemeClr val="bg2"/>
                </a:solidFill>
              </a:defRPr>
            </a:lvl2pPr>
            <a:lvl3pPr marL="0" indent="0">
              <a:buFontTx/>
              <a:buNone/>
              <a:defRPr sz="1200">
                <a:solidFill>
                  <a:schemeClr val="bg2"/>
                </a:solidFill>
              </a:defRPr>
            </a:lvl3pPr>
            <a:lvl4pPr marL="0" indent="0">
              <a:buFontTx/>
              <a:buNone/>
              <a:defRPr sz="1200">
                <a:solidFill>
                  <a:schemeClr val="bg2"/>
                </a:solidFill>
              </a:defRPr>
            </a:lvl4pPr>
            <a:lvl5pPr marL="0" indent="0">
              <a:buFontTx/>
              <a:buNone/>
              <a:defRPr sz="1200">
                <a:solidFill>
                  <a:schemeClr val="bg2"/>
                </a:solidFill>
              </a:defRPr>
            </a:lvl5pPr>
            <a:lvl6pPr marL="0" indent="0">
              <a:buFontTx/>
              <a:buNone/>
              <a:defRPr sz="1200">
                <a:solidFill>
                  <a:schemeClr val="bg2"/>
                </a:solidFill>
              </a:defRPr>
            </a:lvl6pPr>
            <a:lvl7pPr marL="0" indent="0">
              <a:buFontTx/>
              <a:buNone/>
              <a:defRPr sz="1200">
                <a:solidFill>
                  <a:schemeClr val="bg2"/>
                </a:solidFill>
              </a:defRPr>
            </a:lvl7pPr>
            <a:lvl8pPr marL="0" indent="0">
              <a:buFontTx/>
              <a:buNone/>
              <a:defRPr sz="1200">
                <a:solidFill>
                  <a:schemeClr val="bg2"/>
                </a:solidFill>
              </a:defRPr>
            </a:lvl8pPr>
            <a:lvl9pPr marL="0" indent="0">
              <a:buFontTx/>
              <a:buNone/>
              <a:defRPr sz="1200">
                <a:solidFill>
                  <a:schemeClr val="bg2"/>
                </a:solidFill>
              </a:defRPr>
            </a:lvl9pPr>
          </a:lstStyle>
          <a:p>
            <a:r>
              <a:rPr lang="en-AU" dirty="0" smtClean="0"/>
              <a:t>Click to Add Business Unit</a:t>
            </a:r>
          </a:p>
        </p:txBody>
      </p:sp>
    </p:spTree>
    <p:extLst>
      <p:ext uri="{BB962C8B-B14F-4D97-AF65-F5344CB8AC3E}">
        <p14:creationId xmlns:p14="http://schemas.microsoft.com/office/powerpoint/2010/main" val="36379679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10"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2809613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2 Column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vl1pPr>
          </a:lstStyle>
          <a:p>
            <a:r>
              <a:rPr lang="en-US" smtClean="0"/>
              <a:t>Click to edit Master title style</a:t>
            </a:r>
            <a:endParaRPr lang="en-AU" dirty="0"/>
          </a:p>
        </p:txBody>
      </p:sp>
      <p:sp>
        <p:nvSpPr>
          <p:cNvPr id="3" name="Content Placeholder 2"/>
          <p:cNvSpPr>
            <a:spLocks noGrp="1"/>
          </p:cNvSpPr>
          <p:nvPr>
            <p:ph idx="1"/>
          </p:nvPr>
        </p:nvSpPr>
        <p:spPr/>
        <p:txBody>
          <a:bodyPr numCol="2" spcCol="360000"/>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5464663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4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11"/>
          </p:nvPr>
        </p:nvSpPr>
        <p:spPr/>
        <p:txBody>
          <a:bodyPr/>
          <a:lstStyle/>
          <a:p>
            <a:r>
              <a:rPr lang="en-AU" dirty="0" smtClean="0"/>
              <a:t>Presentation title  |  Presenter name</a:t>
            </a:r>
            <a:endParaRPr lang="en-AU" dirty="0"/>
          </a:p>
        </p:txBody>
      </p:sp>
      <p:sp>
        <p:nvSpPr>
          <p:cNvPr id="6" name="Text Placeholder 7"/>
          <p:cNvSpPr>
            <a:spLocks noGrp="1"/>
          </p:cNvSpPr>
          <p:nvPr>
            <p:ph type="body" sz="quarter" idx="13" hasCustomPrompt="1"/>
          </p:nvPr>
        </p:nvSpPr>
        <p:spPr>
          <a:xfrm>
            <a:off x="360363" y="202500"/>
            <a:ext cx="8460000" cy="639900"/>
          </a:xfrm>
        </p:spPr>
        <p:txBody>
          <a:bodyPr>
            <a:normAutofit/>
          </a:bodyPr>
          <a:lstStyle>
            <a:lvl1pPr marL="0" indent="0">
              <a:lnSpc>
                <a:spcPct val="100000"/>
              </a:lnSpc>
              <a:spcBef>
                <a:spcPts val="0"/>
              </a:spcBef>
              <a:spcAft>
                <a:spcPts val="0"/>
              </a:spcAft>
              <a:buNone/>
              <a:defRPr sz="2800" b="1">
                <a:solidFill>
                  <a:schemeClr val="accent2"/>
                </a:solidFill>
              </a:defRPr>
            </a:lvl1pPr>
            <a:lvl2pPr marL="0" indent="0">
              <a:lnSpc>
                <a:spcPct val="80000"/>
              </a:lnSpc>
              <a:spcBef>
                <a:spcPts val="0"/>
              </a:spcBef>
              <a:buNone/>
              <a:defRPr sz="2200" b="1">
                <a:solidFill>
                  <a:schemeClr val="accent1">
                    <a:lumMod val="75000"/>
                  </a:schemeClr>
                </a:solidFill>
              </a:defRPr>
            </a:lvl2pPr>
            <a:lvl3pPr>
              <a:buNone/>
              <a:defRPr sz="2800">
                <a:solidFill>
                  <a:srgbClr val="00A9CE"/>
                </a:solidFill>
              </a:defRPr>
            </a:lvl3pPr>
            <a:lvl4pPr>
              <a:buNone/>
              <a:defRPr sz="2800">
                <a:solidFill>
                  <a:srgbClr val="00A9CE"/>
                </a:solidFill>
              </a:defRPr>
            </a:lvl4pPr>
            <a:lvl5pPr>
              <a:buNone/>
              <a:defRPr sz="2800">
                <a:solidFill>
                  <a:srgbClr val="00A9CE"/>
                </a:solidFill>
              </a:defRPr>
            </a:lvl5pPr>
          </a:lstStyle>
          <a:p>
            <a:pPr lvl="0"/>
            <a:r>
              <a:rPr lang="en-US" dirty="0" smtClean="0"/>
              <a:t>Click to edit Master title style</a:t>
            </a:r>
          </a:p>
          <a:p>
            <a:pPr lvl="1"/>
            <a:r>
              <a:rPr lang="en-US" dirty="0" smtClean="0"/>
              <a:t>Second level</a:t>
            </a:r>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359831217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358775" y="951310"/>
            <a:ext cx="4038600" cy="3394472"/>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4" name="Content Placeholder 3"/>
          <p:cNvSpPr>
            <a:spLocks noGrp="1"/>
          </p:cNvSpPr>
          <p:nvPr>
            <p:ph sz="half" idx="2"/>
          </p:nvPr>
        </p:nvSpPr>
        <p:spPr>
          <a:xfrm>
            <a:off x="4781550" y="951310"/>
            <a:ext cx="4038600" cy="3394472"/>
          </a:xfrm>
        </p:spPr>
        <p:txBody>
          <a:bodyPr/>
          <a:lstStyle>
            <a:lvl1pPr>
              <a:defRPr sz="2400"/>
            </a:lvl1pPr>
            <a:lvl2pPr>
              <a:defRPr sz="2000"/>
            </a:lvl2pPr>
            <a:lvl3pPr>
              <a:defRPr sz="2000"/>
            </a:lvl3pPr>
            <a:lvl4pPr>
              <a:defRPr sz="20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Footer Placeholder 5"/>
          <p:cNvSpPr>
            <a:spLocks noGrp="1"/>
          </p:cNvSpPr>
          <p:nvPr>
            <p:ph type="ftr" sz="quarter" idx="11"/>
          </p:nvPr>
        </p:nvSpPr>
        <p:spPr/>
        <p:txBody>
          <a:bodyPr/>
          <a:lstStyle/>
          <a:p>
            <a:r>
              <a:rPr lang="en-AU" dirty="0" smtClean="0"/>
              <a:t>Presentation title  |  Presenter name</a:t>
            </a:r>
            <a:endParaRPr lang="en-AU" dirty="0"/>
          </a:p>
        </p:txBody>
      </p:sp>
      <p:sp>
        <p:nvSpPr>
          <p:cNvPr id="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42047122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Footer Placeholder 3"/>
          <p:cNvSpPr>
            <a:spLocks noGrp="1"/>
          </p:cNvSpPr>
          <p:nvPr>
            <p:ph type="ftr" sz="quarter" idx="11"/>
          </p:nvPr>
        </p:nvSpPr>
        <p:spPr/>
        <p:txBody>
          <a:bodyPr/>
          <a:lstStyle/>
          <a:p>
            <a:r>
              <a:rPr lang="en-AU" dirty="0" smtClean="0"/>
              <a:t>Presentation title  |  Presenter name</a:t>
            </a:r>
            <a:endParaRPr lang="en-AU" dirty="0"/>
          </a:p>
        </p:txBody>
      </p:sp>
      <p:sp>
        <p:nvSpPr>
          <p:cNvPr id="7"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Tree>
    <p:extLst>
      <p:ext uri="{BB962C8B-B14F-4D97-AF65-F5344CB8AC3E}">
        <p14:creationId xmlns:p14="http://schemas.microsoft.com/office/powerpoint/2010/main" val="18960003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3" name="Group 32"/>
          <p:cNvGrpSpPr/>
          <p:nvPr userDrawn="1"/>
        </p:nvGrpSpPr>
        <p:grpSpPr>
          <a:xfrm>
            <a:off x="-9525" y="4538664"/>
            <a:ext cx="9169400" cy="636985"/>
            <a:chOff x="-9525" y="4538663"/>
            <a:chExt cx="9169400" cy="636985"/>
          </a:xfrm>
        </p:grpSpPr>
        <p:sp>
          <p:nvSpPr>
            <p:cNvPr id="34" name="AutoShape 4"/>
            <p:cNvSpPr>
              <a:spLocks noChangeAspect="1" noChangeArrowheads="1" noTextEdit="1"/>
            </p:cNvSpPr>
            <p:nvPr userDrawn="1"/>
          </p:nvSpPr>
          <p:spPr bwMode="auto">
            <a:xfrm>
              <a:off x="-7938" y="4542235"/>
              <a:ext cx="9161463" cy="601265"/>
            </a:xfrm>
            <a:prstGeom prst="rect">
              <a:avLst/>
            </a:prstGeom>
            <a:noFill/>
            <a:ln>
              <a:noFill/>
            </a:ln>
            <a:extLst/>
          </p:spPr>
          <p:txBody>
            <a:bodyPr/>
            <a:lstStyle/>
            <a:p>
              <a:pPr>
                <a:defRPr/>
              </a:pPr>
              <a:endParaRPr lang="en-AU" dirty="0"/>
            </a:p>
          </p:txBody>
        </p:sp>
        <p:sp>
          <p:nvSpPr>
            <p:cNvPr id="35" name="Rectangle 7"/>
            <p:cNvSpPr>
              <a:spLocks noChangeArrowheads="1"/>
            </p:cNvSpPr>
            <p:nvPr userDrawn="1"/>
          </p:nvSpPr>
          <p:spPr bwMode="auto">
            <a:xfrm>
              <a:off x="1588" y="4775598"/>
              <a:ext cx="9142412" cy="367903"/>
            </a:xfrm>
            <a:prstGeom prst="rect">
              <a:avLst/>
            </a:prstGeom>
            <a:noFill/>
            <a:ln>
              <a:noFill/>
            </a:ln>
            <a:extLst/>
          </p:spPr>
          <p:txBody>
            <a:bodyPr/>
            <a:lstStyle/>
            <a:p>
              <a:pPr>
                <a:defRPr/>
              </a:pPr>
              <a:endParaRPr lang="en-AU" dirty="0"/>
            </a:p>
          </p:txBody>
        </p:sp>
        <p:sp>
          <p:nvSpPr>
            <p:cNvPr id="37" name="AutoShape 81"/>
            <p:cNvSpPr>
              <a:spLocks noChangeAspect="1" noChangeArrowheads="1" noTextEdit="1"/>
            </p:cNvSpPr>
            <p:nvPr/>
          </p:nvSpPr>
          <p:spPr bwMode="auto">
            <a:xfrm>
              <a:off x="-9525" y="4538663"/>
              <a:ext cx="9169400" cy="636985"/>
            </a:xfrm>
            <a:prstGeom prst="rect">
              <a:avLst/>
            </a:prstGeom>
            <a:noFill/>
            <a:ln w="9525">
              <a:noFill/>
              <a:miter lim="800000"/>
              <a:headEnd/>
              <a:tailEnd/>
            </a:ln>
          </p:spPr>
          <p:txBody>
            <a:bodyPr/>
            <a:lstStyle/>
            <a:p>
              <a:pPr>
                <a:defRPr/>
              </a:pPr>
              <a:endParaRPr lang="en-US" dirty="0"/>
            </a:p>
          </p:txBody>
        </p:sp>
        <p:sp>
          <p:nvSpPr>
            <p:cNvPr id="39" name="Rectangle 84"/>
            <p:cNvSpPr>
              <a:spLocks noChangeArrowheads="1"/>
            </p:cNvSpPr>
            <p:nvPr/>
          </p:nvSpPr>
          <p:spPr bwMode="auto">
            <a:xfrm>
              <a:off x="-9525" y="4767263"/>
              <a:ext cx="9167813" cy="408385"/>
            </a:xfrm>
            <a:prstGeom prst="rect">
              <a:avLst/>
            </a:prstGeom>
            <a:noFill/>
            <a:ln w="9525">
              <a:noFill/>
              <a:miter lim="800000"/>
              <a:headEnd/>
              <a:tailEnd/>
            </a:ln>
          </p:spPr>
          <p:txBody>
            <a:bodyPr/>
            <a:lstStyle/>
            <a:p>
              <a:pPr>
                <a:defRPr/>
              </a:pPr>
              <a:endParaRPr lang="en-US" dirty="0"/>
            </a:p>
          </p:txBody>
        </p:sp>
        <p:sp>
          <p:nvSpPr>
            <p:cNvPr id="40" name="AutoShape 2"/>
            <p:cNvSpPr>
              <a:spLocks noChangeAspect="1" noChangeArrowheads="1" noTextEdit="1"/>
            </p:cNvSpPr>
            <p:nvPr userDrawn="1"/>
          </p:nvSpPr>
          <p:spPr bwMode="auto">
            <a:xfrm>
              <a:off x="-9525" y="4562475"/>
              <a:ext cx="9169400" cy="581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1" name="Rectangle 4"/>
            <p:cNvSpPr>
              <a:spLocks noChangeArrowheads="1"/>
            </p:cNvSpPr>
            <p:nvPr userDrawn="1"/>
          </p:nvSpPr>
          <p:spPr bwMode="auto">
            <a:xfrm>
              <a:off x="0" y="4794250"/>
              <a:ext cx="9150350" cy="352425"/>
            </a:xfrm>
            <a:prstGeom prst="rect">
              <a:avLst/>
            </a:prstGeom>
            <a:solidFill>
              <a:schemeClr val="accent2"/>
            </a:solid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2" name="Rectangle 5"/>
            <p:cNvSpPr>
              <a:spLocks noChangeArrowheads="1"/>
            </p:cNvSpPr>
            <p:nvPr userDrawn="1"/>
          </p:nvSpPr>
          <p:spPr bwMode="auto">
            <a:xfrm>
              <a:off x="0" y="4794250"/>
              <a:ext cx="9150350" cy="352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AU" dirty="0"/>
            </a:p>
          </p:txBody>
        </p:sp>
        <p:sp>
          <p:nvSpPr>
            <p:cNvPr id="45" name="Freeform 6"/>
            <p:cNvSpPr>
              <a:spLocks noEditPoints="1"/>
            </p:cNvSpPr>
            <p:nvPr userDrawn="1"/>
          </p:nvSpPr>
          <p:spPr bwMode="auto">
            <a:xfrm>
              <a:off x="0" y="4575175"/>
              <a:ext cx="9150350" cy="498475"/>
            </a:xfrm>
            <a:custGeom>
              <a:avLst/>
              <a:gdLst/>
              <a:ahLst/>
              <a:cxnLst>
                <a:cxn ang="0">
                  <a:pos x="2877" y="10"/>
                </a:cxn>
                <a:cxn ang="0">
                  <a:pos x="2814" y="10"/>
                </a:cxn>
                <a:cxn ang="0">
                  <a:pos x="2576" y="69"/>
                </a:cxn>
                <a:cxn ang="0">
                  <a:pos x="2877" y="69"/>
                </a:cxn>
                <a:cxn ang="0">
                  <a:pos x="2877" y="157"/>
                </a:cxn>
                <a:cxn ang="0">
                  <a:pos x="2877" y="157"/>
                </a:cxn>
                <a:cxn ang="0">
                  <a:pos x="2877" y="10"/>
                </a:cxn>
                <a:cxn ang="0">
                  <a:pos x="2349" y="0"/>
                </a:cxn>
                <a:cxn ang="0">
                  <a:pos x="0" y="0"/>
                </a:cxn>
                <a:cxn ang="0">
                  <a:pos x="0" y="69"/>
                </a:cxn>
                <a:cxn ang="0">
                  <a:pos x="2576" y="69"/>
                </a:cxn>
                <a:cxn ang="0">
                  <a:pos x="2349" y="0"/>
                </a:cxn>
              </a:cxnLst>
              <a:rect l="0" t="0" r="r" b="b"/>
              <a:pathLst>
                <a:path w="2877" h="157">
                  <a:moveTo>
                    <a:pt x="2877" y="10"/>
                  </a:moveTo>
                  <a:cubicBezTo>
                    <a:pt x="2814" y="10"/>
                    <a:pt x="2814" y="10"/>
                    <a:pt x="2814" y="10"/>
                  </a:cubicBezTo>
                  <a:cubicBezTo>
                    <a:pt x="2669" y="10"/>
                    <a:pt x="2616" y="53"/>
                    <a:pt x="2576" y="69"/>
                  </a:cubicBezTo>
                  <a:cubicBezTo>
                    <a:pt x="2877" y="69"/>
                    <a:pt x="2877" y="69"/>
                    <a:pt x="2877" y="69"/>
                  </a:cubicBezTo>
                  <a:cubicBezTo>
                    <a:pt x="2877" y="157"/>
                    <a:pt x="2877" y="157"/>
                    <a:pt x="2877" y="157"/>
                  </a:cubicBezTo>
                  <a:cubicBezTo>
                    <a:pt x="2877" y="157"/>
                    <a:pt x="2877" y="157"/>
                    <a:pt x="2877" y="157"/>
                  </a:cubicBezTo>
                  <a:cubicBezTo>
                    <a:pt x="2877" y="10"/>
                    <a:pt x="2877" y="10"/>
                    <a:pt x="2877" y="10"/>
                  </a:cubicBezTo>
                  <a:moveTo>
                    <a:pt x="2349" y="0"/>
                  </a:moveTo>
                  <a:cubicBezTo>
                    <a:pt x="0" y="0"/>
                    <a:pt x="0" y="0"/>
                    <a:pt x="0" y="0"/>
                  </a:cubicBezTo>
                  <a:cubicBezTo>
                    <a:pt x="0" y="69"/>
                    <a:pt x="0" y="69"/>
                    <a:pt x="0" y="69"/>
                  </a:cubicBezTo>
                  <a:cubicBezTo>
                    <a:pt x="2576" y="69"/>
                    <a:pt x="2576" y="69"/>
                    <a:pt x="2576" y="69"/>
                  </a:cubicBezTo>
                  <a:cubicBezTo>
                    <a:pt x="2527" y="29"/>
                    <a:pt x="2446" y="0"/>
                    <a:pt x="2349" y="0"/>
                  </a:cubicBezTo>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6" name="Freeform 7"/>
            <p:cNvSpPr>
              <a:spLocks noEditPoints="1"/>
            </p:cNvSpPr>
            <p:nvPr userDrawn="1"/>
          </p:nvSpPr>
          <p:spPr bwMode="auto">
            <a:xfrm>
              <a:off x="0" y="4794250"/>
              <a:ext cx="9150350" cy="279400"/>
            </a:xfrm>
            <a:custGeom>
              <a:avLst/>
              <a:gdLst/>
              <a:ahLst/>
              <a:cxnLst>
                <a:cxn ang="0">
                  <a:pos x="2576" y="0"/>
                </a:cxn>
                <a:cxn ang="0">
                  <a:pos x="0" y="0"/>
                </a:cxn>
                <a:cxn ang="0">
                  <a:pos x="0" y="9"/>
                </a:cxn>
                <a:cxn ang="0">
                  <a:pos x="2434" y="9"/>
                </a:cxn>
                <a:cxn ang="0">
                  <a:pos x="2576" y="0"/>
                </a:cxn>
                <a:cxn ang="0">
                  <a:pos x="2576" y="0"/>
                </a:cxn>
                <a:cxn ang="0">
                  <a:pos x="2576" y="0"/>
                </a:cxn>
                <a:cxn ang="0">
                  <a:pos x="2576" y="0"/>
                </a:cxn>
                <a:cxn ang="0">
                  <a:pos x="2877" y="0"/>
                </a:cxn>
                <a:cxn ang="0">
                  <a:pos x="2576" y="0"/>
                </a:cxn>
                <a:cxn ang="0">
                  <a:pos x="2576" y="0"/>
                </a:cxn>
                <a:cxn ang="0">
                  <a:pos x="2811" y="88"/>
                </a:cxn>
                <a:cxn ang="0">
                  <a:pos x="2877" y="88"/>
                </a:cxn>
                <a:cxn ang="0">
                  <a:pos x="2877" y="0"/>
                </a:cxn>
              </a:cxnLst>
              <a:rect l="0" t="0" r="r" b="b"/>
              <a:pathLst>
                <a:path w="2877" h="88">
                  <a:moveTo>
                    <a:pt x="2576" y="0"/>
                  </a:moveTo>
                  <a:cubicBezTo>
                    <a:pt x="0" y="0"/>
                    <a:pt x="0" y="0"/>
                    <a:pt x="0" y="0"/>
                  </a:cubicBezTo>
                  <a:cubicBezTo>
                    <a:pt x="0" y="9"/>
                    <a:pt x="0" y="9"/>
                    <a:pt x="0" y="9"/>
                  </a:cubicBezTo>
                  <a:cubicBezTo>
                    <a:pt x="2434" y="9"/>
                    <a:pt x="2434" y="9"/>
                    <a:pt x="2434" y="9"/>
                  </a:cubicBezTo>
                  <a:cubicBezTo>
                    <a:pt x="2526" y="9"/>
                    <a:pt x="2556" y="7"/>
                    <a:pt x="2576" y="0"/>
                  </a:cubicBezTo>
                  <a:cubicBezTo>
                    <a:pt x="2576" y="0"/>
                    <a:pt x="2576" y="0"/>
                    <a:pt x="2576" y="0"/>
                  </a:cubicBezTo>
                  <a:cubicBezTo>
                    <a:pt x="2576" y="0"/>
                    <a:pt x="2576" y="0"/>
                    <a:pt x="2576" y="0"/>
                  </a:cubicBezTo>
                  <a:cubicBezTo>
                    <a:pt x="2576" y="0"/>
                    <a:pt x="2576" y="0"/>
                    <a:pt x="2576" y="0"/>
                  </a:cubicBezTo>
                  <a:moveTo>
                    <a:pt x="2877" y="0"/>
                  </a:moveTo>
                  <a:cubicBezTo>
                    <a:pt x="2576" y="0"/>
                    <a:pt x="2576" y="0"/>
                    <a:pt x="2576" y="0"/>
                  </a:cubicBezTo>
                  <a:cubicBezTo>
                    <a:pt x="2576" y="0"/>
                    <a:pt x="2576" y="0"/>
                    <a:pt x="2576" y="0"/>
                  </a:cubicBezTo>
                  <a:cubicBezTo>
                    <a:pt x="2625" y="40"/>
                    <a:pt x="2691" y="88"/>
                    <a:pt x="2811" y="88"/>
                  </a:cubicBezTo>
                  <a:cubicBezTo>
                    <a:pt x="2841" y="88"/>
                    <a:pt x="2877" y="88"/>
                    <a:pt x="2877" y="88"/>
                  </a:cubicBezTo>
                  <a:cubicBezTo>
                    <a:pt x="2877" y="0"/>
                    <a:pt x="2877" y="0"/>
                    <a:pt x="2877" y="0"/>
                  </a:cubicBezTo>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7" name="Freeform 8"/>
            <p:cNvSpPr>
              <a:spLocks/>
            </p:cNvSpPr>
            <p:nvPr userDrawn="1"/>
          </p:nvSpPr>
          <p:spPr bwMode="auto">
            <a:xfrm>
              <a:off x="0" y="4606925"/>
              <a:ext cx="8193088" cy="215900"/>
            </a:xfrm>
            <a:custGeom>
              <a:avLst/>
              <a:gdLst/>
              <a:ahLst/>
              <a:cxnLst>
                <a:cxn ang="0">
                  <a:pos x="2576" y="59"/>
                </a:cxn>
                <a:cxn ang="0">
                  <a:pos x="2349" y="0"/>
                </a:cxn>
                <a:cxn ang="0">
                  <a:pos x="0" y="0"/>
                </a:cxn>
                <a:cxn ang="0">
                  <a:pos x="0" y="68"/>
                </a:cxn>
                <a:cxn ang="0">
                  <a:pos x="2434" y="68"/>
                </a:cxn>
                <a:cxn ang="0">
                  <a:pos x="2576" y="59"/>
                </a:cxn>
              </a:cxnLst>
              <a:rect l="0" t="0" r="r" b="b"/>
              <a:pathLst>
                <a:path w="2576" h="68">
                  <a:moveTo>
                    <a:pt x="2576" y="59"/>
                  </a:moveTo>
                  <a:cubicBezTo>
                    <a:pt x="2521" y="27"/>
                    <a:pt x="2446" y="0"/>
                    <a:pt x="2349" y="0"/>
                  </a:cubicBezTo>
                  <a:cubicBezTo>
                    <a:pt x="0" y="0"/>
                    <a:pt x="0" y="0"/>
                    <a:pt x="0" y="0"/>
                  </a:cubicBezTo>
                  <a:cubicBezTo>
                    <a:pt x="0" y="68"/>
                    <a:pt x="0" y="68"/>
                    <a:pt x="0" y="68"/>
                  </a:cubicBezTo>
                  <a:cubicBezTo>
                    <a:pt x="2434" y="68"/>
                    <a:pt x="2434" y="68"/>
                    <a:pt x="2434" y="68"/>
                  </a:cubicBezTo>
                  <a:cubicBezTo>
                    <a:pt x="2526" y="68"/>
                    <a:pt x="2556" y="66"/>
                    <a:pt x="2576" y="59"/>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sp>
          <p:nvSpPr>
            <p:cNvPr id="48" name="Freeform 9"/>
            <p:cNvSpPr>
              <a:spLocks/>
            </p:cNvSpPr>
            <p:nvPr userDrawn="1"/>
          </p:nvSpPr>
          <p:spPr bwMode="auto">
            <a:xfrm>
              <a:off x="8193088" y="4606925"/>
              <a:ext cx="957263" cy="431800"/>
            </a:xfrm>
            <a:custGeom>
              <a:avLst/>
              <a:gdLst/>
              <a:ahLst/>
              <a:cxnLst>
                <a:cxn ang="0">
                  <a:pos x="238" y="0"/>
                </a:cxn>
                <a:cxn ang="0">
                  <a:pos x="0" y="59"/>
                </a:cxn>
                <a:cxn ang="0">
                  <a:pos x="235" y="136"/>
                </a:cxn>
                <a:cxn ang="0">
                  <a:pos x="301" y="136"/>
                </a:cxn>
                <a:cxn ang="0">
                  <a:pos x="301" y="0"/>
                </a:cxn>
                <a:cxn ang="0">
                  <a:pos x="238" y="0"/>
                </a:cxn>
              </a:cxnLst>
              <a:rect l="0" t="0" r="r" b="b"/>
              <a:pathLst>
                <a:path w="301" h="136">
                  <a:moveTo>
                    <a:pt x="238" y="0"/>
                  </a:moveTo>
                  <a:cubicBezTo>
                    <a:pt x="93" y="0"/>
                    <a:pt x="40" y="43"/>
                    <a:pt x="0" y="59"/>
                  </a:cubicBezTo>
                  <a:cubicBezTo>
                    <a:pt x="64" y="95"/>
                    <a:pt x="115" y="136"/>
                    <a:pt x="235" y="136"/>
                  </a:cubicBezTo>
                  <a:cubicBezTo>
                    <a:pt x="265" y="136"/>
                    <a:pt x="301" y="136"/>
                    <a:pt x="301" y="136"/>
                  </a:cubicBezTo>
                  <a:cubicBezTo>
                    <a:pt x="301" y="0"/>
                    <a:pt x="301" y="0"/>
                    <a:pt x="301" y="0"/>
                  </a:cubicBezTo>
                  <a:lnTo>
                    <a:pt x="238" y="0"/>
                  </a:lnTo>
                  <a:close/>
                </a:path>
              </a:pathLst>
            </a:custGeom>
            <a:solidFill>
              <a:srgbClr val="F7F7F7"/>
            </a:solidFill>
            <a:ln w="9525">
              <a:noFill/>
              <a:round/>
              <a:headEnd/>
              <a:tailEnd/>
            </a:ln>
          </p:spPr>
          <p:txBody>
            <a:bodyPr vert="horz" wrap="square" lIns="91440" tIns="45720" rIns="91440" bIns="45720" numCol="1" anchor="t" anchorCtr="0" compatLnSpc="1">
              <a:prstTxWarp prst="textNoShape">
                <a:avLst/>
              </a:prstTxWarp>
            </a:bodyPr>
            <a:lstStyle/>
            <a:p>
              <a:endParaRPr lang="en-AU" dirty="0"/>
            </a:p>
          </p:txBody>
        </p:sp>
      </p:grpSp>
      <p:pic>
        <p:nvPicPr>
          <p:cNvPr id="49" name="Picture 78"/>
          <p:cNvPicPr>
            <a:picLocks noChangeAspect="1" noChangeArrowheads="1"/>
          </p:cNvPicPr>
          <p:nvPr userDrawn="1"/>
        </p:nvPicPr>
        <p:blipFill>
          <a:blip r:embed="rId16" cstate="print"/>
          <a:srcRect/>
          <a:stretch>
            <a:fillRect/>
          </a:stretch>
        </p:blipFill>
        <p:spPr bwMode="auto">
          <a:xfrm>
            <a:off x="8603656" y="4659719"/>
            <a:ext cx="324000" cy="324000"/>
          </a:xfrm>
          <a:prstGeom prst="rect">
            <a:avLst/>
          </a:prstGeom>
          <a:noFill/>
          <a:ln w="9525">
            <a:noFill/>
            <a:miter lim="800000"/>
            <a:headEnd/>
            <a:tailEnd/>
          </a:ln>
        </p:spPr>
      </p:pic>
      <p:sp>
        <p:nvSpPr>
          <p:cNvPr id="2" name="Title Placeholder 1"/>
          <p:cNvSpPr>
            <a:spLocks noGrp="1"/>
          </p:cNvSpPr>
          <p:nvPr>
            <p:ph type="title"/>
          </p:nvPr>
        </p:nvSpPr>
        <p:spPr>
          <a:xfrm>
            <a:off x="358776" y="205980"/>
            <a:ext cx="8461374" cy="639365"/>
          </a:xfrm>
          <a:prstGeom prst="rect">
            <a:avLst/>
          </a:prstGeom>
        </p:spPr>
        <p:txBody>
          <a:bodyPr vert="horz" lIns="0" tIns="0" rIns="0" bIns="0" rtlCol="0" anchor="t" anchorCtr="0">
            <a:normAutofit/>
          </a:bodyPr>
          <a:lstStyle/>
          <a:p>
            <a:r>
              <a:rPr lang="en-US" smtClean="0"/>
              <a:t>Click to edit Master title style</a:t>
            </a:r>
            <a:endParaRPr lang="en-AU" dirty="0"/>
          </a:p>
        </p:txBody>
      </p:sp>
      <p:sp>
        <p:nvSpPr>
          <p:cNvPr id="3" name="Text Placeholder 2"/>
          <p:cNvSpPr>
            <a:spLocks noGrp="1"/>
          </p:cNvSpPr>
          <p:nvPr>
            <p:ph type="body" idx="1"/>
          </p:nvPr>
        </p:nvSpPr>
        <p:spPr>
          <a:xfrm>
            <a:off x="358778" y="951311"/>
            <a:ext cx="8461375" cy="3429641"/>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5" name="Footer Placeholder 4"/>
          <p:cNvSpPr>
            <a:spLocks noGrp="1"/>
          </p:cNvSpPr>
          <p:nvPr>
            <p:ph type="ftr" sz="quarter" idx="3"/>
          </p:nvPr>
        </p:nvSpPr>
        <p:spPr>
          <a:xfrm>
            <a:off x="677994" y="4878250"/>
            <a:ext cx="6083845" cy="93206"/>
          </a:xfrm>
          <a:prstGeom prst="rect">
            <a:avLst/>
          </a:prstGeom>
        </p:spPr>
        <p:txBody>
          <a:bodyPr vert="horz" lIns="0" tIns="0" rIns="0" bIns="0" rtlCol="0" anchor="ctr"/>
          <a:lstStyle>
            <a:lvl1pPr algn="l">
              <a:defRPr sz="900">
                <a:solidFill>
                  <a:srgbClr val="FFFFFF"/>
                </a:solidFill>
              </a:defRPr>
            </a:lvl1pPr>
          </a:lstStyle>
          <a:p>
            <a:r>
              <a:rPr lang="en-AU" dirty="0" smtClean="0"/>
              <a:t>Presentation title  |  Presenter name</a:t>
            </a:r>
            <a:endParaRPr lang="en-AU" dirty="0"/>
          </a:p>
        </p:txBody>
      </p:sp>
      <p:sp>
        <p:nvSpPr>
          <p:cNvPr id="18" name="Slide Number Placeholder 17"/>
          <p:cNvSpPr>
            <a:spLocks noGrp="1"/>
          </p:cNvSpPr>
          <p:nvPr>
            <p:ph type="sldNum" sz="quarter" idx="4"/>
          </p:nvPr>
        </p:nvSpPr>
        <p:spPr>
          <a:xfrm>
            <a:off x="330201" y="4878250"/>
            <a:ext cx="288789" cy="95510"/>
          </a:xfrm>
          <a:prstGeom prst="rect">
            <a:avLst/>
          </a:prstGeom>
        </p:spPr>
        <p:txBody>
          <a:bodyPr vert="horz" lIns="0" tIns="0" rIns="0" bIns="0" rtlCol="0" anchor="ctr"/>
          <a:lstStyle>
            <a:lvl1pPr algn="r">
              <a:defRPr sz="900">
                <a:solidFill>
                  <a:schemeClr val="bg1"/>
                </a:solidFill>
              </a:defRPr>
            </a:lvl1pPr>
          </a:lstStyle>
          <a:p>
            <a:fld id="{2ABE124A-B5C5-46E0-B944-45307B126769}" type="slidenum">
              <a:rPr lang="en-AU" smtClean="0"/>
              <a:pPr/>
              <a:t>‹#›</a:t>
            </a:fld>
            <a:r>
              <a:rPr lang="en-AU" dirty="0" smtClean="0"/>
              <a:t>  |</a:t>
            </a:r>
            <a:endParaRPr lang="en-AU" dirty="0"/>
          </a:p>
        </p:txBody>
      </p:sp>
      <p:sp>
        <p:nvSpPr>
          <p:cNvPr id="36" name="AutoShape 4"/>
          <p:cNvSpPr>
            <a:spLocks noChangeAspect="1" noChangeArrowheads="1" noTextEdit="1"/>
          </p:cNvSpPr>
          <p:nvPr userDrawn="1"/>
        </p:nvSpPr>
        <p:spPr bwMode="auto">
          <a:xfrm>
            <a:off x="3178" y="2494956"/>
            <a:ext cx="9161463" cy="601265"/>
          </a:xfrm>
          <a:prstGeom prst="rect">
            <a:avLst/>
          </a:prstGeom>
          <a:noFill/>
          <a:ln>
            <a:noFill/>
          </a:ln>
          <a:extLst/>
        </p:spPr>
        <p:txBody>
          <a:bodyPr/>
          <a:lstStyle/>
          <a:p>
            <a:pPr>
              <a:defRPr/>
            </a:pPr>
            <a:endParaRPr lang="en-AU" dirty="0"/>
          </a:p>
        </p:txBody>
      </p:sp>
      <p:sp>
        <p:nvSpPr>
          <p:cNvPr id="38" name="Rectangle 7"/>
          <p:cNvSpPr>
            <a:spLocks noChangeArrowheads="1"/>
          </p:cNvSpPr>
          <p:nvPr userDrawn="1"/>
        </p:nvSpPr>
        <p:spPr bwMode="auto">
          <a:xfrm>
            <a:off x="12701" y="2728318"/>
            <a:ext cx="9142412" cy="367903"/>
          </a:xfrm>
          <a:prstGeom prst="rect">
            <a:avLst/>
          </a:prstGeom>
          <a:noFill/>
          <a:ln>
            <a:noFill/>
          </a:ln>
          <a:extLst/>
        </p:spPr>
        <p:txBody>
          <a:bodyPr/>
          <a:lstStyle/>
          <a:p>
            <a:pPr>
              <a:defRPr/>
            </a:pPr>
            <a:endParaRPr lang="en-AU" dirty="0"/>
          </a:p>
        </p:txBody>
      </p:sp>
      <p:sp>
        <p:nvSpPr>
          <p:cNvPr id="44" name="Rectangle 84"/>
          <p:cNvSpPr>
            <a:spLocks noChangeArrowheads="1"/>
          </p:cNvSpPr>
          <p:nvPr/>
        </p:nvSpPr>
        <p:spPr bwMode="auto">
          <a:xfrm>
            <a:off x="1591" y="2719984"/>
            <a:ext cx="9167813" cy="408385"/>
          </a:xfrm>
          <a:prstGeom prst="rect">
            <a:avLst/>
          </a:prstGeom>
          <a:noFill/>
          <a:ln w="9525">
            <a:noFill/>
            <a:miter lim="800000"/>
            <a:headEnd/>
            <a:tailEnd/>
          </a:ln>
        </p:spPr>
        <p:txBody>
          <a:bodyPr/>
          <a:lstStyle/>
          <a:p>
            <a:pPr>
              <a:defRPr/>
            </a:pPr>
            <a:endParaRPr lang="en-US" dirty="0"/>
          </a:p>
        </p:txBody>
      </p:sp>
    </p:spTree>
    <p:extLst>
      <p:ext uri="{BB962C8B-B14F-4D97-AF65-F5344CB8AC3E}">
        <p14:creationId xmlns:p14="http://schemas.microsoft.com/office/powerpoint/2010/main" val="2723935421"/>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55" r:id="rId5"/>
    <p:sldLayoutId id="2147483680" r:id="rId6"/>
    <p:sldLayoutId id="2147483679" r:id="rId7"/>
    <p:sldLayoutId id="2147483661" r:id="rId8"/>
    <p:sldLayoutId id="2147483663" r:id="rId9"/>
    <p:sldLayoutId id="2147483664" r:id="rId10"/>
    <p:sldLayoutId id="2147483667" r:id="rId11"/>
    <p:sldLayoutId id="2147483665" r:id="rId12"/>
    <p:sldLayoutId id="2147483682" r:id="rId13"/>
    <p:sldLayoutId id="2147483681" r:id="rId14"/>
  </p:sldLayoutIdLst>
  <p:timing>
    <p:tnLst>
      <p:par>
        <p:cTn id="1" dur="indefinite" restart="never" nodeType="tmRoot"/>
      </p:par>
    </p:tnLst>
  </p:timing>
  <p:hf hdr="0" dt="0"/>
  <p:txStyles>
    <p:titleStyle>
      <a:lvl1pPr algn="l" defTabSz="914400" rtl="0" eaLnBrk="1" latinLnBrk="0" hangingPunct="1">
        <a:spcBef>
          <a:spcPct val="0"/>
        </a:spcBef>
        <a:buNone/>
        <a:defRPr sz="3600" b="1" kern="1200">
          <a:solidFill>
            <a:schemeClr val="accent2"/>
          </a:solidFill>
          <a:latin typeface="+mj-lt"/>
          <a:ea typeface="+mj-ea"/>
          <a:cs typeface="+mj-cs"/>
        </a:defRPr>
      </a:lvl1pPr>
    </p:titleStyle>
    <p:bodyStyle>
      <a:lvl1pPr marL="216000" indent="-216000" algn="l" defTabSz="914400" rtl="0" eaLnBrk="1" latinLnBrk="0" hangingPunct="1">
        <a:lnSpc>
          <a:spcPct val="90000"/>
        </a:lnSpc>
        <a:spcBef>
          <a:spcPts val="600"/>
        </a:spcBef>
        <a:buFont typeface="Arial" pitchFamily="34" charset="0"/>
        <a:buChar char="•"/>
        <a:defRPr sz="2400" kern="1200">
          <a:solidFill>
            <a:schemeClr val="tx1"/>
          </a:solidFill>
          <a:latin typeface="+mn-lt"/>
          <a:ea typeface="+mn-ea"/>
          <a:cs typeface="+mn-cs"/>
        </a:defRPr>
      </a:lvl1pPr>
      <a:lvl2pPr marL="432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2pPr>
      <a:lvl3pPr marL="648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3pPr>
      <a:lvl4pPr marL="864000" indent="-216000" algn="l" defTabSz="914400" rtl="0" eaLnBrk="1" latinLnBrk="0" hangingPunct="1">
        <a:lnSpc>
          <a:spcPct val="90000"/>
        </a:lnSpc>
        <a:spcBef>
          <a:spcPts val="600"/>
        </a:spcBef>
        <a:buFont typeface="Calibri" pitchFamily="34" charset="0"/>
        <a:buChar char="–"/>
        <a:defRPr sz="2000" kern="1200">
          <a:solidFill>
            <a:schemeClr val="tx1"/>
          </a:solidFill>
          <a:latin typeface="+mn-lt"/>
          <a:ea typeface="+mn-ea"/>
          <a:cs typeface="+mn-cs"/>
        </a:defRPr>
      </a:lvl4pPr>
      <a:lvl5pPr marL="1080000" indent="-216000" algn="l" defTabSz="914400" rtl="0" eaLnBrk="1" latinLnBrk="0" hangingPunct="1">
        <a:lnSpc>
          <a:spcPct val="90000"/>
        </a:lnSpc>
        <a:spcBef>
          <a:spcPts val="600"/>
        </a:spcBef>
        <a:buFont typeface="Calibri" pitchFamily="34" charset="0"/>
        <a:buChar char="•"/>
        <a:tabLst/>
        <a:defRPr sz="1800" kern="1200">
          <a:solidFill>
            <a:schemeClr val="accent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334653" y="2697350"/>
            <a:ext cx="8467494" cy="810000"/>
          </a:xfrm>
        </p:spPr>
        <p:txBody>
          <a:bodyPr>
            <a:noAutofit/>
          </a:bodyPr>
          <a:lstStyle/>
          <a:p>
            <a:r>
              <a:rPr lang="en-AU" sz="2900" dirty="0" smtClean="0"/>
              <a:t>Water Resource Development as Opportunities to </a:t>
            </a:r>
            <a:r>
              <a:rPr lang="en-AU" sz="2900" dirty="0"/>
              <a:t>S</a:t>
            </a:r>
            <a:r>
              <a:rPr lang="en-AU" sz="2900" dirty="0" smtClean="0"/>
              <a:t>trengthen </a:t>
            </a:r>
            <a:r>
              <a:rPr lang="en-AU" sz="2900" dirty="0" smtClean="0"/>
              <a:t>C</a:t>
            </a:r>
            <a:r>
              <a:rPr lang="en-AU" sz="2900" dirty="0" smtClean="0"/>
              <a:t>o-existence: Learnings from Indigenous Traditional Owners of the Mitchell Catchment</a:t>
            </a:r>
            <a:endParaRPr lang="en-AU" sz="2900" dirty="0"/>
          </a:p>
        </p:txBody>
      </p:sp>
      <p:sp>
        <p:nvSpPr>
          <p:cNvPr id="18" name="Text Placeholder 17"/>
          <p:cNvSpPr>
            <a:spLocks noGrp="1"/>
          </p:cNvSpPr>
          <p:nvPr>
            <p:ph type="body" sz="quarter" idx="18"/>
          </p:nvPr>
        </p:nvSpPr>
        <p:spPr/>
        <p:txBody>
          <a:bodyPr/>
          <a:lstStyle/>
          <a:p>
            <a:r>
              <a:rPr lang="en-AU" dirty="0" smtClean="0"/>
              <a:t>Land and water</a:t>
            </a:r>
          </a:p>
        </p:txBody>
      </p:sp>
      <p:sp>
        <p:nvSpPr>
          <p:cNvPr id="16" name="Footer Placeholder 2"/>
          <p:cNvSpPr txBox="1">
            <a:spLocks/>
          </p:cNvSpPr>
          <p:nvPr/>
        </p:nvSpPr>
        <p:spPr bwMode="auto">
          <a:xfrm>
            <a:off x="360366" y="3525724"/>
            <a:ext cx="8042275" cy="188119"/>
          </a:xfrm>
          <a:prstGeom prst="rect">
            <a:avLst/>
          </a:prstGeom>
          <a:noFill/>
          <a:ln w="9525">
            <a:noFill/>
            <a:miter lim="800000"/>
            <a:headEnd/>
            <a:tailEnd/>
          </a:ln>
        </p:spPr>
        <p:txBody>
          <a:bodyPr lIns="0" tIns="0" rIns="0" bIns="0"/>
          <a:lstStyle/>
          <a:p>
            <a:r>
              <a:rPr lang="en-AU" sz="1600" b="1" dirty="0">
                <a:solidFill>
                  <a:schemeClr val="bg1"/>
                </a:solidFill>
                <a:latin typeface="Calibri" pitchFamily="34" charset="0"/>
              </a:rPr>
              <a:t>Dr Peci Lyons (Pethie) and Dr Marcus Barber</a:t>
            </a:r>
            <a:endParaRPr lang="en-US" sz="1600" dirty="0">
              <a:solidFill>
                <a:schemeClr val="bg1"/>
              </a:solidFill>
              <a:latin typeface="Calibri" pitchFamily="34" charset="0"/>
            </a:endParaRPr>
          </a:p>
        </p:txBody>
      </p:sp>
      <p:sp>
        <p:nvSpPr>
          <p:cNvPr id="17" name="Footer Placeholder 2"/>
          <p:cNvSpPr txBox="1">
            <a:spLocks/>
          </p:cNvSpPr>
          <p:nvPr/>
        </p:nvSpPr>
        <p:spPr bwMode="auto">
          <a:xfrm>
            <a:off x="361953" y="3750592"/>
            <a:ext cx="8042275" cy="189310"/>
          </a:xfrm>
          <a:prstGeom prst="rect">
            <a:avLst/>
          </a:prstGeom>
          <a:noFill/>
          <a:ln w="9525">
            <a:noFill/>
            <a:miter lim="800000"/>
            <a:headEnd/>
            <a:tailEnd/>
          </a:ln>
        </p:spPr>
        <p:txBody>
          <a:bodyPr lIns="0" tIns="0" rIns="0" bIns="0"/>
          <a:lstStyle/>
          <a:p>
            <a:r>
              <a:rPr lang="en-AU" sz="1600" dirty="0">
                <a:solidFill>
                  <a:srgbClr val="FFFFFF"/>
                </a:solidFill>
                <a:latin typeface="Calibri" pitchFamily="34" charset="0"/>
              </a:rPr>
              <a:t>International River Symposium, 15 October 2018</a:t>
            </a:r>
            <a:endParaRPr lang="en-US" sz="1600" dirty="0">
              <a:solidFill>
                <a:srgbClr val="FFFFFF"/>
              </a:solidFill>
              <a:latin typeface="Calibri" pitchFamily="34" charset="0"/>
            </a:endParaRPr>
          </a:p>
        </p:txBody>
      </p:sp>
      <p:pic>
        <p:nvPicPr>
          <p:cNvPr id="7" name="Picture 6"/>
          <p:cNvPicPr>
            <a:picLocks/>
          </p:cNvPicPr>
          <p:nvPr/>
        </p:nvPicPr>
        <p:blipFill>
          <a:blip r:embed="rId3"/>
          <a:stretch>
            <a:fillRect/>
          </a:stretch>
        </p:blipFill>
        <p:spPr>
          <a:xfrm>
            <a:off x="0" y="-19184"/>
            <a:ext cx="9144000" cy="2228842"/>
          </a:xfrm>
          <a:prstGeom prst="rect">
            <a:avLst/>
          </a:prstGeom>
        </p:spPr>
      </p:pic>
    </p:spTree>
    <p:extLst>
      <p:ext uri="{BB962C8B-B14F-4D97-AF65-F5344CB8AC3E}">
        <p14:creationId xmlns:p14="http://schemas.microsoft.com/office/powerpoint/2010/main" val="10837287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AU" sz="2000" dirty="0"/>
              <a:t>General preference for flood harvesting with </a:t>
            </a:r>
            <a:r>
              <a:rPr lang="en-AU" sz="2000" b="1" dirty="0"/>
              <a:t>off-stream</a:t>
            </a:r>
            <a:r>
              <a:rPr lang="en-AU" sz="2000" dirty="0"/>
              <a:t> </a:t>
            </a:r>
            <a:r>
              <a:rPr lang="en-AU" sz="2000" dirty="0" smtClean="0"/>
              <a:t>and </a:t>
            </a:r>
            <a:r>
              <a:rPr lang="en-AU" sz="2000" b="1" dirty="0" smtClean="0"/>
              <a:t>farm-scale </a:t>
            </a:r>
            <a:r>
              <a:rPr lang="en-AU" sz="2000" b="1" dirty="0"/>
              <a:t>dams over bores a</a:t>
            </a:r>
            <a:r>
              <a:rPr lang="en-AU" sz="2000" dirty="0"/>
              <a:t>nd </a:t>
            </a:r>
            <a:r>
              <a:rPr lang="en-AU" sz="2000" b="1" dirty="0"/>
              <a:t>bores over dams</a:t>
            </a:r>
            <a:r>
              <a:rPr lang="en-AU" sz="2000" dirty="0"/>
              <a:t>. </a:t>
            </a:r>
          </a:p>
          <a:p>
            <a:endParaRPr lang="en-AU" sz="2000" dirty="0"/>
          </a:p>
          <a:p>
            <a:endParaRPr lang="en-AU" sz="2000" dirty="0"/>
          </a:p>
          <a:p>
            <a:pPr marL="0" indent="0">
              <a:lnSpc>
                <a:spcPct val="100000"/>
              </a:lnSpc>
              <a:spcBef>
                <a:spcPts val="0"/>
              </a:spcBef>
              <a:buNone/>
              <a:defRPr/>
            </a:pPr>
            <a:r>
              <a:rPr lang="en-AU" sz="2000" dirty="0"/>
              <a:t>Indigenous concerns of water </a:t>
            </a:r>
            <a:r>
              <a:rPr lang="en-AU" sz="2000" dirty="0" smtClean="0"/>
              <a:t>extraction</a:t>
            </a:r>
          </a:p>
          <a:p>
            <a:pPr marL="0" indent="0">
              <a:lnSpc>
                <a:spcPct val="100000"/>
              </a:lnSpc>
              <a:spcBef>
                <a:spcPts val="0"/>
              </a:spcBef>
              <a:buNone/>
              <a:defRPr/>
            </a:pPr>
            <a:r>
              <a:rPr lang="en-AU" sz="2000" dirty="0" smtClean="0"/>
              <a:t>relate </a:t>
            </a:r>
            <a:r>
              <a:rPr lang="en-AU" sz="2000" dirty="0"/>
              <a:t>to impacts of:</a:t>
            </a:r>
          </a:p>
          <a:p>
            <a:r>
              <a:rPr lang="en-AU" sz="1700" dirty="0"/>
              <a:t>water flow through </a:t>
            </a:r>
            <a:r>
              <a:rPr lang="en-AU" sz="1700" dirty="0" smtClean="0"/>
              <a:t>rivers </a:t>
            </a:r>
            <a:endParaRPr lang="en-AU" sz="1700" dirty="0"/>
          </a:p>
          <a:p>
            <a:r>
              <a:rPr lang="en-AU" sz="1700" dirty="0"/>
              <a:t>groundwater connectivity</a:t>
            </a:r>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9" name="Text Placeholder 8"/>
          <p:cNvSpPr>
            <a:spLocks noGrp="1"/>
          </p:cNvSpPr>
          <p:nvPr>
            <p:ph type="body" sz="quarter" idx="13"/>
          </p:nvPr>
        </p:nvSpPr>
        <p:spPr/>
        <p:txBody>
          <a:bodyPr/>
          <a:lstStyle/>
          <a:p>
            <a:r>
              <a:rPr lang="en-AU" dirty="0"/>
              <a:t>Water </a:t>
            </a:r>
            <a:r>
              <a:rPr lang="en-AU" dirty="0" smtClean="0"/>
              <a:t>extraction </a:t>
            </a:r>
            <a:r>
              <a:rPr lang="en-AU" dirty="0"/>
              <a:t>and </a:t>
            </a:r>
            <a:r>
              <a:rPr lang="en-AU" dirty="0" smtClean="0"/>
              <a:t>resource development</a:t>
            </a:r>
            <a:endParaRPr lang="en-AU" dirty="0"/>
          </a:p>
        </p:txBody>
      </p:sp>
      <p:sp>
        <p:nvSpPr>
          <p:cNvPr id="6" name="Slide Number Placeholder 5"/>
          <p:cNvSpPr>
            <a:spLocks noGrp="1"/>
          </p:cNvSpPr>
          <p:nvPr>
            <p:ph type="sldNum" sz="quarter" idx="4"/>
          </p:nvPr>
        </p:nvSpPr>
        <p:spPr/>
        <p:txBody>
          <a:bodyPr/>
          <a:lstStyle/>
          <a:p>
            <a:fld id="{2ABE124A-B5C5-46E0-B944-45307B126769}" type="slidenum">
              <a:rPr lang="en-AU" smtClean="0"/>
              <a:pPr/>
              <a:t>10</a:t>
            </a:fld>
            <a:r>
              <a:rPr lang="en-AU" dirty="0" smtClean="0"/>
              <a:t>  |</a:t>
            </a:r>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0593" y="1491630"/>
            <a:ext cx="4099560" cy="2631440"/>
          </a:xfrm>
          <a:prstGeom prst="rect">
            <a:avLst/>
          </a:prstGeom>
        </p:spPr>
      </p:pic>
    </p:spTree>
    <p:extLst>
      <p:ext uri="{BB962C8B-B14F-4D97-AF65-F5344CB8AC3E}">
        <p14:creationId xmlns:p14="http://schemas.microsoft.com/office/powerpoint/2010/main" val="20052830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AU" sz="2000" dirty="0"/>
              <a:t>Indigenous peoples in the catchment seek greater formal recognition of </a:t>
            </a:r>
            <a:r>
              <a:rPr lang="en-AU" sz="2000" dirty="0" smtClean="0"/>
              <a:t>their water values, and obligations </a:t>
            </a:r>
            <a:r>
              <a:rPr lang="en-AU" sz="2000" dirty="0"/>
              <a:t>to country </a:t>
            </a:r>
            <a:r>
              <a:rPr lang="en-AU" sz="2000" dirty="0" smtClean="0"/>
              <a:t>and to </a:t>
            </a:r>
            <a:r>
              <a:rPr lang="en-AU" sz="2000" dirty="0"/>
              <a:t>neighbouring </a:t>
            </a:r>
            <a:r>
              <a:rPr lang="en-AU" sz="2000" dirty="0" smtClean="0"/>
              <a:t>groups                       as </a:t>
            </a:r>
            <a:r>
              <a:rPr lang="en-AU" sz="2000" dirty="0"/>
              <a:t>a basic foundation for water planning.</a:t>
            </a:r>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9" name="Text Placeholder 8"/>
          <p:cNvSpPr>
            <a:spLocks noGrp="1"/>
          </p:cNvSpPr>
          <p:nvPr>
            <p:ph type="body" sz="quarter" idx="13"/>
          </p:nvPr>
        </p:nvSpPr>
        <p:spPr/>
        <p:txBody>
          <a:bodyPr/>
          <a:lstStyle/>
          <a:p>
            <a:r>
              <a:rPr lang="en-AU" dirty="0"/>
              <a:t>Water planning and development</a:t>
            </a:r>
          </a:p>
        </p:txBody>
      </p:sp>
      <p:sp>
        <p:nvSpPr>
          <p:cNvPr id="6" name="Slide Number Placeholder 5"/>
          <p:cNvSpPr>
            <a:spLocks noGrp="1"/>
          </p:cNvSpPr>
          <p:nvPr>
            <p:ph type="sldNum" sz="quarter" idx="4"/>
          </p:nvPr>
        </p:nvSpPr>
        <p:spPr/>
        <p:txBody>
          <a:bodyPr/>
          <a:lstStyle/>
          <a:p>
            <a:fld id="{2ABE124A-B5C5-46E0-B944-45307B126769}" type="slidenum">
              <a:rPr lang="en-AU" smtClean="0"/>
              <a:pPr/>
              <a:t>11</a:t>
            </a:fld>
            <a:r>
              <a:rPr lang="en-AU" dirty="0" smtClean="0"/>
              <a:t>  |</a:t>
            </a:r>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064" y="1635646"/>
            <a:ext cx="3506470" cy="2633345"/>
          </a:xfrm>
          <a:prstGeom prst="rect">
            <a:avLst/>
          </a:prstGeom>
        </p:spPr>
      </p:pic>
    </p:spTree>
    <p:extLst>
      <p:ext uri="{BB962C8B-B14F-4D97-AF65-F5344CB8AC3E}">
        <p14:creationId xmlns:p14="http://schemas.microsoft.com/office/powerpoint/2010/main" val="11236237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AU" sz="2000" dirty="0"/>
              <a:t>The prospect of Indigenous specific allocations was perceived to be positive for a variety of reasons: </a:t>
            </a:r>
          </a:p>
          <a:p>
            <a:pPr lvl="2">
              <a:buFont typeface="Arial" panose="020B0604020202020204" pitchFamily="34" charset="0"/>
              <a:buChar char="•"/>
            </a:pPr>
            <a:r>
              <a:rPr lang="en-AU" sz="1700" dirty="0"/>
              <a:t>for enterprise </a:t>
            </a:r>
            <a:r>
              <a:rPr lang="en-AU" sz="1700" dirty="0" smtClean="0"/>
              <a:t>projects </a:t>
            </a:r>
            <a:endParaRPr lang="en-AU" sz="1700" dirty="0"/>
          </a:p>
          <a:p>
            <a:pPr lvl="2">
              <a:buFont typeface="Arial" panose="020B0604020202020204" pitchFamily="34" charset="0"/>
              <a:buChar char="•"/>
            </a:pPr>
            <a:r>
              <a:rPr lang="en-AU" sz="1700" dirty="0"/>
              <a:t>opportunities to generate income through leasing of </a:t>
            </a:r>
            <a:r>
              <a:rPr lang="en-AU" sz="1700" dirty="0" smtClean="0"/>
              <a:t>water </a:t>
            </a:r>
            <a:endParaRPr lang="en-AU" sz="1700" dirty="0"/>
          </a:p>
          <a:p>
            <a:pPr lvl="2">
              <a:buFont typeface="Arial" panose="020B0604020202020204" pitchFamily="34" charset="0"/>
              <a:buChar char="•"/>
            </a:pPr>
            <a:r>
              <a:rPr lang="en-AU" sz="1700" dirty="0"/>
              <a:t>formal recognition of rights and management of </a:t>
            </a:r>
            <a:r>
              <a:rPr lang="en-AU" sz="1700" dirty="0" smtClean="0"/>
              <a:t>those rights</a:t>
            </a:r>
            <a:endParaRPr lang="en-AU" sz="1700" dirty="0"/>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9" name="Text Placeholder 8"/>
          <p:cNvSpPr>
            <a:spLocks noGrp="1"/>
          </p:cNvSpPr>
          <p:nvPr>
            <p:ph type="body" sz="quarter" idx="13"/>
          </p:nvPr>
        </p:nvSpPr>
        <p:spPr/>
        <p:txBody>
          <a:bodyPr/>
          <a:lstStyle/>
          <a:p>
            <a:r>
              <a:rPr lang="en-AU" dirty="0"/>
              <a:t>Indigenous water allocations</a:t>
            </a:r>
          </a:p>
        </p:txBody>
      </p:sp>
      <p:sp>
        <p:nvSpPr>
          <p:cNvPr id="6" name="Slide Number Placeholder 5"/>
          <p:cNvSpPr>
            <a:spLocks noGrp="1"/>
          </p:cNvSpPr>
          <p:nvPr>
            <p:ph type="sldNum" sz="quarter" idx="4"/>
          </p:nvPr>
        </p:nvSpPr>
        <p:spPr/>
        <p:txBody>
          <a:bodyPr/>
          <a:lstStyle/>
          <a:p>
            <a:fld id="{2ABE124A-B5C5-46E0-B944-45307B126769}" type="slidenum">
              <a:rPr lang="en-AU" smtClean="0"/>
              <a:pPr/>
              <a:t>12</a:t>
            </a:fld>
            <a:r>
              <a:rPr lang="en-AU" dirty="0" smtClean="0"/>
              <a:t>  |</a:t>
            </a:r>
            <a:endParaRPr lang="en-AU" dirty="0"/>
          </a:p>
        </p:txBody>
      </p:sp>
      <p:pic>
        <p:nvPicPr>
          <p:cNvPr id="10" name="Picture 9"/>
          <p:cNvPicPr>
            <a:picLocks noChangeAspect="1"/>
          </p:cNvPicPr>
          <p:nvPr/>
        </p:nvPicPr>
        <p:blipFill>
          <a:blip r:embed="rId3"/>
          <a:stretch>
            <a:fillRect/>
          </a:stretch>
        </p:blipFill>
        <p:spPr>
          <a:xfrm>
            <a:off x="4760944" y="2414730"/>
            <a:ext cx="4056889" cy="1966222"/>
          </a:xfrm>
          <a:prstGeom prst="rect">
            <a:avLst/>
          </a:prstGeom>
        </p:spPr>
      </p:pic>
    </p:spTree>
    <p:extLst>
      <p:ext uri="{BB962C8B-B14F-4D97-AF65-F5344CB8AC3E}">
        <p14:creationId xmlns:p14="http://schemas.microsoft.com/office/powerpoint/2010/main" val="1870855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buNone/>
            </a:pPr>
            <a:r>
              <a:rPr lang="en-AU" sz="2000" dirty="0"/>
              <a:t>Indigenous sustainable development objectives are diverse and include the development of Indigenous-owned and operated businesses, as well as involvement in other businesses and </a:t>
            </a:r>
            <a:r>
              <a:rPr lang="en-AU" sz="2000" dirty="0" smtClean="0"/>
              <a:t>activities </a:t>
            </a:r>
            <a:r>
              <a:rPr lang="en-AU" sz="2000" dirty="0"/>
              <a:t>in the region</a:t>
            </a:r>
          </a:p>
        </p:txBody>
      </p:sp>
      <p:sp>
        <p:nvSpPr>
          <p:cNvPr id="3" name="Footer Placeholder 2"/>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4" name="Text Placeholder 3"/>
          <p:cNvSpPr>
            <a:spLocks noGrp="1"/>
          </p:cNvSpPr>
          <p:nvPr>
            <p:ph type="body" sz="quarter" idx="13"/>
          </p:nvPr>
        </p:nvSpPr>
        <p:spPr/>
        <p:txBody>
          <a:bodyPr/>
          <a:lstStyle/>
          <a:p>
            <a:r>
              <a:rPr lang="en-AU" dirty="0" smtClean="0"/>
              <a:t>Indigenous enterprises</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13</a:t>
            </a:fld>
            <a:r>
              <a:rPr lang="en-AU" dirty="0" smtClean="0"/>
              <a:t>  |</a:t>
            </a:r>
            <a:endParaRPr lang="en-AU" dirty="0"/>
          </a:p>
        </p:txBody>
      </p:sp>
      <p:pic>
        <p:nvPicPr>
          <p:cNvPr id="6" name="Picture 5"/>
          <p:cNvPicPr>
            <a:picLocks noChangeAspect="1"/>
          </p:cNvPicPr>
          <p:nvPr/>
        </p:nvPicPr>
        <p:blipFill>
          <a:blip r:embed="rId3"/>
          <a:stretch>
            <a:fillRect/>
          </a:stretch>
        </p:blipFill>
        <p:spPr>
          <a:xfrm>
            <a:off x="2081909" y="1854730"/>
            <a:ext cx="5015111" cy="2526222"/>
          </a:xfrm>
          <a:prstGeom prst="rect">
            <a:avLst/>
          </a:prstGeom>
        </p:spPr>
      </p:pic>
    </p:spTree>
    <p:extLst>
      <p:ext uri="{BB962C8B-B14F-4D97-AF65-F5344CB8AC3E}">
        <p14:creationId xmlns:p14="http://schemas.microsoft.com/office/powerpoint/2010/main" val="41262443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pPr marL="0" indent="0">
              <a:buNone/>
            </a:pPr>
            <a:r>
              <a:rPr lang="en-AU" sz="2000" dirty="0" smtClean="0"/>
              <a:t>Build </a:t>
            </a:r>
            <a:r>
              <a:rPr lang="en-AU" sz="2000" dirty="0"/>
              <a:t>on existing Indigenous water knowledge and expertise</a:t>
            </a:r>
          </a:p>
          <a:p>
            <a:pPr marL="0" indent="0">
              <a:buNone/>
            </a:pPr>
            <a:endParaRPr lang="en-AU" sz="2000" dirty="0" smtClean="0"/>
          </a:p>
          <a:p>
            <a:pPr marL="0" indent="0">
              <a:buNone/>
            </a:pPr>
            <a:r>
              <a:rPr lang="en-AU" sz="2000" dirty="0" smtClean="0"/>
              <a:t>Involvement in water planning to formalise Indigenous water values, rights and interests </a:t>
            </a:r>
          </a:p>
          <a:p>
            <a:endParaRPr lang="en-AU" sz="2000" dirty="0"/>
          </a:p>
          <a:p>
            <a:pPr marL="0" indent="0">
              <a:buNone/>
            </a:pPr>
            <a:r>
              <a:rPr lang="en-AU" sz="2000" dirty="0"/>
              <a:t>Catchment scale discussions </a:t>
            </a:r>
            <a:r>
              <a:rPr lang="en-AU" sz="2000" dirty="0" smtClean="0"/>
              <a:t>and </a:t>
            </a:r>
          </a:p>
          <a:p>
            <a:pPr marL="0" indent="0">
              <a:buNone/>
            </a:pPr>
            <a:r>
              <a:rPr lang="en-AU" sz="2000" dirty="0" smtClean="0"/>
              <a:t>formal structures</a:t>
            </a:r>
          </a:p>
          <a:p>
            <a:pPr marL="0" indent="0">
              <a:buNone/>
            </a:pPr>
            <a:endParaRPr lang="en-AU" sz="2000" dirty="0"/>
          </a:p>
          <a:p>
            <a:pPr marL="0" indent="0">
              <a:buNone/>
            </a:pPr>
            <a:r>
              <a:rPr lang="en-AU" sz="2000" dirty="0" smtClean="0"/>
              <a:t>Research </a:t>
            </a:r>
            <a:r>
              <a:rPr lang="en-AU" sz="2000" dirty="0"/>
              <a:t>and information on </a:t>
            </a:r>
            <a:r>
              <a:rPr lang="en-AU" sz="2000" dirty="0" smtClean="0"/>
              <a:t>impacts of</a:t>
            </a:r>
          </a:p>
          <a:p>
            <a:pPr marL="0" indent="0">
              <a:buNone/>
            </a:pPr>
            <a:r>
              <a:rPr lang="en-AU" sz="2000" dirty="0" smtClean="0"/>
              <a:t>various </a:t>
            </a:r>
            <a:r>
              <a:rPr lang="en-AU" sz="2000" dirty="0"/>
              <a:t>types of water </a:t>
            </a:r>
            <a:r>
              <a:rPr lang="en-AU" sz="2000" dirty="0" smtClean="0"/>
              <a:t>extraction</a:t>
            </a:r>
            <a:endParaRPr lang="en-AU" sz="2000" dirty="0"/>
          </a:p>
        </p:txBody>
      </p:sp>
      <p:sp>
        <p:nvSpPr>
          <p:cNvPr id="3" name="Footer Placeholder 2"/>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4" name="Text Placeholder 3"/>
          <p:cNvSpPr>
            <a:spLocks noGrp="1"/>
          </p:cNvSpPr>
          <p:nvPr>
            <p:ph type="body" sz="quarter" idx="13"/>
          </p:nvPr>
        </p:nvSpPr>
        <p:spPr/>
        <p:txBody>
          <a:bodyPr/>
          <a:lstStyle/>
          <a:p>
            <a:r>
              <a:rPr lang="en-AU" dirty="0"/>
              <a:t>Supporting local capacity in water planning</a:t>
            </a:r>
          </a:p>
        </p:txBody>
      </p:sp>
      <p:sp>
        <p:nvSpPr>
          <p:cNvPr id="5" name="Slide Number Placeholder 4"/>
          <p:cNvSpPr>
            <a:spLocks noGrp="1"/>
          </p:cNvSpPr>
          <p:nvPr>
            <p:ph type="sldNum" sz="quarter" idx="4"/>
          </p:nvPr>
        </p:nvSpPr>
        <p:spPr/>
        <p:txBody>
          <a:bodyPr/>
          <a:lstStyle/>
          <a:p>
            <a:fld id="{2ABE124A-B5C5-46E0-B944-45307B126769}" type="slidenum">
              <a:rPr lang="en-AU" smtClean="0"/>
              <a:pPr/>
              <a:t>14</a:t>
            </a:fld>
            <a:r>
              <a:rPr lang="en-AU" dirty="0" smtClean="0"/>
              <a:t>  |</a:t>
            </a:r>
            <a:endParaRPr lang="en-AU"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2955" y="1991320"/>
            <a:ext cx="3477768" cy="2389632"/>
          </a:xfrm>
          <a:prstGeom prst="rect">
            <a:avLst/>
          </a:prstGeom>
        </p:spPr>
      </p:pic>
    </p:spTree>
    <p:extLst>
      <p:ext uri="{BB962C8B-B14F-4D97-AF65-F5344CB8AC3E}">
        <p14:creationId xmlns:p14="http://schemas.microsoft.com/office/powerpoint/2010/main" val="13567041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0" indent="0">
              <a:buNone/>
            </a:pPr>
            <a:r>
              <a:rPr lang="en-AU" sz="2200" dirty="0"/>
              <a:t>Major study of water and agricultural </a:t>
            </a:r>
            <a:r>
              <a:rPr lang="en-AU" sz="2200" dirty="0" smtClean="0"/>
              <a:t>potential</a:t>
            </a:r>
          </a:p>
          <a:p>
            <a:endParaRPr lang="en-AU" sz="2200" dirty="0"/>
          </a:p>
          <a:p>
            <a:pPr marL="0" indent="0">
              <a:buNone/>
            </a:pPr>
            <a:r>
              <a:rPr lang="en-AU" sz="2200" dirty="0"/>
              <a:t>Indigenous people have long term intergenerational and inter-group obligations as First Nations </a:t>
            </a:r>
            <a:r>
              <a:rPr lang="en-AU" sz="2200" dirty="0" smtClean="0"/>
              <a:t>custodians</a:t>
            </a:r>
          </a:p>
          <a:p>
            <a:endParaRPr lang="en-AU" sz="2200" dirty="0"/>
          </a:p>
          <a:p>
            <a:pPr marL="0" indent="0">
              <a:buNone/>
            </a:pPr>
            <a:r>
              <a:rPr lang="en-AU" sz="2200" dirty="0"/>
              <a:t>Balance that responsibility with need for short term economic </a:t>
            </a:r>
            <a:r>
              <a:rPr lang="en-AU" sz="2200" dirty="0" smtClean="0"/>
              <a:t>development</a:t>
            </a:r>
          </a:p>
          <a:p>
            <a:endParaRPr lang="en-AU" sz="2200" dirty="0"/>
          </a:p>
          <a:p>
            <a:pPr marL="0" indent="0">
              <a:buNone/>
            </a:pPr>
            <a:r>
              <a:rPr lang="en-AU" sz="2200" dirty="0"/>
              <a:t>Considerable diversity in perspectives, but also clear ideas about which forms of development are </a:t>
            </a:r>
            <a:r>
              <a:rPr lang="en-AU" sz="2200" dirty="0" smtClean="0"/>
              <a:t>preferable</a:t>
            </a:r>
          </a:p>
          <a:p>
            <a:endParaRPr lang="en-AU" sz="2200" dirty="0"/>
          </a:p>
          <a:p>
            <a:pPr marL="0" indent="0">
              <a:buNone/>
            </a:pPr>
            <a:r>
              <a:rPr lang="en-AU" sz="2200" dirty="0"/>
              <a:t>Indigenous people want to be owners, partners, investors, and participants in future development  </a:t>
            </a:r>
          </a:p>
          <a:p>
            <a:endParaRPr lang="en-AU" dirty="0"/>
          </a:p>
        </p:txBody>
      </p:sp>
      <p:sp>
        <p:nvSpPr>
          <p:cNvPr id="3" name="Footer Placeholder 2"/>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4" name="Text Placeholder 3"/>
          <p:cNvSpPr>
            <a:spLocks noGrp="1"/>
          </p:cNvSpPr>
          <p:nvPr>
            <p:ph type="body" sz="quarter" idx="13"/>
          </p:nvPr>
        </p:nvSpPr>
        <p:spPr/>
        <p:txBody>
          <a:bodyPr/>
          <a:lstStyle/>
          <a:p>
            <a:r>
              <a:rPr lang="en-AU" dirty="0" smtClean="0"/>
              <a:t>Summary</a:t>
            </a:r>
            <a:endParaRPr lang="en-AU" dirty="0"/>
          </a:p>
        </p:txBody>
      </p:sp>
      <p:sp>
        <p:nvSpPr>
          <p:cNvPr id="5" name="Slide Number Placeholder 4"/>
          <p:cNvSpPr>
            <a:spLocks noGrp="1"/>
          </p:cNvSpPr>
          <p:nvPr>
            <p:ph type="sldNum" sz="quarter" idx="4"/>
          </p:nvPr>
        </p:nvSpPr>
        <p:spPr/>
        <p:txBody>
          <a:bodyPr/>
          <a:lstStyle/>
          <a:p>
            <a:fld id="{2ABE124A-B5C5-46E0-B944-45307B126769}" type="slidenum">
              <a:rPr lang="en-AU" smtClean="0"/>
              <a:pPr/>
              <a:t>15</a:t>
            </a:fld>
            <a:r>
              <a:rPr lang="en-AU" dirty="0" smtClean="0"/>
              <a:t>  |</a:t>
            </a:r>
            <a:endParaRPr lang="en-AU" dirty="0"/>
          </a:p>
        </p:txBody>
      </p:sp>
    </p:spTree>
    <p:extLst>
      <p:ext uri="{BB962C8B-B14F-4D97-AF65-F5344CB8AC3E}">
        <p14:creationId xmlns:p14="http://schemas.microsoft.com/office/powerpoint/2010/main" val="24545467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subTitle" idx="1"/>
          </p:nvPr>
        </p:nvSpPr>
        <p:spPr/>
        <p:txBody>
          <a:bodyPr>
            <a:normAutofit/>
          </a:bodyPr>
          <a:lstStyle/>
          <a:p>
            <a:pPr>
              <a:lnSpc>
                <a:spcPct val="80000"/>
              </a:lnSpc>
              <a:spcAft>
                <a:spcPct val="0"/>
              </a:spcAft>
            </a:pPr>
            <a:r>
              <a:rPr lang="en-US" sz="1500" dirty="0" smtClean="0"/>
              <a:t>Land and Water	</a:t>
            </a:r>
          </a:p>
          <a:p>
            <a:pPr lvl="1">
              <a:lnSpc>
                <a:spcPct val="80000"/>
              </a:lnSpc>
              <a:tabLst>
                <a:tab pos="355600" algn="l"/>
              </a:tabLst>
            </a:pPr>
            <a:r>
              <a:rPr lang="en-US" sz="1500" dirty="0" smtClean="0"/>
              <a:t>Dr</a:t>
            </a:r>
            <a:r>
              <a:rPr lang="en-US" sz="1500" dirty="0" smtClean="0"/>
              <a:t> Peci Lyons (Pethie)</a:t>
            </a:r>
            <a:br>
              <a:rPr lang="en-US" sz="1500" dirty="0" smtClean="0"/>
            </a:br>
            <a:r>
              <a:rPr lang="en-US" sz="1500" dirty="0" smtClean="0"/>
              <a:t>Research Scientist</a:t>
            </a:r>
          </a:p>
          <a:p>
            <a:pPr marL="270000" lvl="2" indent="-270000">
              <a:lnSpc>
                <a:spcPct val="80000"/>
              </a:lnSpc>
              <a:spcAft>
                <a:spcPct val="0"/>
              </a:spcAft>
            </a:pPr>
            <a:r>
              <a:rPr lang="en-US" sz="1500" b="1" dirty="0" smtClean="0"/>
              <a:t>t</a:t>
            </a:r>
            <a:r>
              <a:rPr lang="en-US" sz="1500" dirty="0" smtClean="0"/>
              <a:t>	+61 7 40595019</a:t>
            </a:r>
          </a:p>
          <a:p>
            <a:pPr marL="270000" lvl="2" indent="-270000">
              <a:lnSpc>
                <a:spcPct val="80000"/>
              </a:lnSpc>
              <a:spcAft>
                <a:spcPct val="0"/>
              </a:spcAft>
            </a:pPr>
            <a:r>
              <a:rPr lang="en-US" sz="1500" b="1" dirty="0" smtClean="0"/>
              <a:t>e</a:t>
            </a:r>
            <a:r>
              <a:rPr lang="en-US" sz="1500" dirty="0" smtClean="0"/>
              <a:t>	Pethie.Lyons@csiro.au</a:t>
            </a:r>
          </a:p>
          <a:p>
            <a:pPr marL="270000" lvl="2" indent="-270000">
              <a:lnSpc>
                <a:spcPct val="80000"/>
              </a:lnSpc>
              <a:spcAft>
                <a:spcPct val="0"/>
              </a:spcAft>
            </a:pPr>
            <a:r>
              <a:rPr lang="en-US" sz="1500" b="1" dirty="0" smtClean="0"/>
              <a:t>w</a:t>
            </a:r>
            <a:r>
              <a:rPr lang="en-US" sz="1500" dirty="0" smtClean="0"/>
              <a:t>	www.csiro.au</a:t>
            </a:r>
          </a:p>
          <a:p>
            <a:pPr>
              <a:lnSpc>
                <a:spcPct val="80000"/>
              </a:lnSpc>
              <a:spcAft>
                <a:spcPct val="0"/>
              </a:spcAft>
            </a:pPr>
            <a:r>
              <a:rPr lang="en-US" sz="1500" dirty="0" smtClean="0"/>
              <a:t>Land and Water</a:t>
            </a:r>
          </a:p>
          <a:p>
            <a:pPr lvl="1">
              <a:lnSpc>
                <a:spcPct val="80000"/>
              </a:lnSpc>
              <a:tabLst>
                <a:tab pos="355600" algn="l"/>
              </a:tabLst>
            </a:pPr>
            <a:r>
              <a:rPr lang="en-US" sz="1500" dirty="0" smtClean="0"/>
              <a:t>Dr</a:t>
            </a:r>
            <a:r>
              <a:rPr lang="en-US" sz="1500" dirty="0" smtClean="0"/>
              <a:t> Marcus Barber</a:t>
            </a:r>
            <a:br>
              <a:rPr lang="en-US" sz="1500" dirty="0" smtClean="0"/>
            </a:br>
            <a:r>
              <a:rPr lang="en-US" sz="1500" dirty="0" smtClean="0"/>
              <a:t>Senior Research Scientist</a:t>
            </a:r>
          </a:p>
          <a:p>
            <a:pPr marL="270000" lvl="2" indent="-270000">
              <a:lnSpc>
                <a:spcPct val="80000"/>
              </a:lnSpc>
              <a:spcAft>
                <a:spcPct val="0"/>
              </a:spcAft>
            </a:pPr>
            <a:r>
              <a:rPr lang="en-US" sz="1500" b="1" dirty="0" smtClean="0"/>
              <a:t>t</a:t>
            </a:r>
            <a:r>
              <a:rPr lang="en-US" sz="1500" dirty="0" smtClean="0"/>
              <a:t>	+61 7 38335519</a:t>
            </a:r>
          </a:p>
          <a:p>
            <a:pPr marL="270000" lvl="2" indent="-270000">
              <a:lnSpc>
                <a:spcPct val="80000"/>
              </a:lnSpc>
              <a:spcAft>
                <a:spcPct val="0"/>
              </a:spcAft>
            </a:pPr>
            <a:r>
              <a:rPr lang="en-US" sz="1500" b="1" dirty="0" smtClean="0"/>
              <a:t>e</a:t>
            </a:r>
            <a:r>
              <a:rPr lang="en-US" sz="1500" dirty="0" smtClean="0"/>
              <a:t>	Marcus.Barber@csiro.au</a:t>
            </a:r>
          </a:p>
          <a:p>
            <a:pPr marL="270000" lvl="2" indent="-270000">
              <a:lnSpc>
                <a:spcPct val="80000"/>
              </a:lnSpc>
              <a:spcAft>
                <a:spcPct val="0"/>
              </a:spcAft>
            </a:pPr>
            <a:r>
              <a:rPr lang="en-US" sz="1500" b="1" dirty="0" smtClean="0"/>
              <a:t>w</a:t>
            </a:r>
            <a:r>
              <a:rPr lang="en-US" sz="1500" dirty="0" smtClean="0"/>
              <a:t>	www.csiro.au</a:t>
            </a:r>
            <a:endParaRPr lang="en-AU" dirty="0"/>
          </a:p>
        </p:txBody>
      </p:sp>
      <p:sp>
        <p:nvSpPr>
          <p:cNvPr id="38913" name="Title 3"/>
          <p:cNvSpPr>
            <a:spLocks noGrp="1"/>
          </p:cNvSpPr>
          <p:nvPr>
            <p:ph type="title"/>
          </p:nvPr>
        </p:nvSpPr>
        <p:spPr/>
        <p:txBody>
          <a:bodyPr/>
          <a:lstStyle/>
          <a:p>
            <a:pPr eaLnBrk="1" hangingPunct="1">
              <a:spcAft>
                <a:spcPct val="0"/>
              </a:spcAft>
            </a:pPr>
            <a:r>
              <a:rPr lang="en-US" dirty="0" smtClean="0"/>
              <a:t>Thank you</a:t>
            </a:r>
          </a:p>
        </p:txBody>
      </p:sp>
      <p:sp>
        <p:nvSpPr>
          <p:cNvPr id="5" name="Text Placeholder 4"/>
          <p:cNvSpPr>
            <a:spLocks noGrp="1"/>
          </p:cNvSpPr>
          <p:nvPr>
            <p:ph type="body" sz="quarter" idx="18"/>
          </p:nvPr>
        </p:nvSpPr>
        <p:spPr/>
        <p:txBody>
          <a:bodyPr/>
          <a:lstStyle/>
          <a:p>
            <a:r>
              <a:rPr lang="en-AU" dirty="0" smtClean="0"/>
              <a:t>Land and water</a:t>
            </a:r>
          </a:p>
        </p:txBody>
      </p:sp>
    </p:spTree>
    <p:extLst>
      <p:ext uri="{BB962C8B-B14F-4D97-AF65-F5344CB8AC3E}">
        <p14:creationId xmlns:p14="http://schemas.microsoft.com/office/powerpoint/2010/main" val="417937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Indigenous water values, rights, interests and development objectives</a:t>
            </a:r>
          </a:p>
        </p:txBody>
      </p:sp>
      <p:sp>
        <p:nvSpPr>
          <p:cNvPr id="5" name="Content Placeholder 4"/>
          <p:cNvSpPr>
            <a:spLocks noGrp="1"/>
          </p:cNvSpPr>
          <p:nvPr>
            <p:ph idx="1"/>
          </p:nvPr>
        </p:nvSpPr>
        <p:spPr>
          <a:xfrm>
            <a:off x="358778" y="951311"/>
            <a:ext cx="8461375" cy="3636664"/>
          </a:xfrm>
        </p:spPr>
        <p:txBody>
          <a:bodyPr>
            <a:normAutofit fontScale="85000" lnSpcReduction="20000"/>
          </a:bodyPr>
          <a:lstStyle/>
          <a:p>
            <a:endParaRPr lang="en-AU" dirty="0" smtClean="0"/>
          </a:p>
          <a:p>
            <a:pPr marL="0" indent="0">
              <a:buNone/>
            </a:pPr>
            <a:r>
              <a:rPr lang="en-AU" dirty="0" smtClean="0"/>
              <a:t>Northern Australia Water Resource Assessment</a:t>
            </a:r>
          </a:p>
          <a:p>
            <a:endParaRPr lang="en-AU" dirty="0" smtClean="0"/>
          </a:p>
          <a:p>
            <a:pPr marL="0" indent="0">
              <a:buNone/>
            </a:pPr>
            <a:r>
              <a:rPr lang="en-AU" dirty="0" smtClean="0"/>
              <a:t>Commonwealth government interest in northern Australia economic development particularly agriculture</a:t>
            </a:r>
          </a:p>
          <a:p>
            <a:pPr lvl="1"/>
            <a:r>
              <a:rPr lang="en-AU" dirty="0" smtClean="0"/>
              <a:t>Agriculture Competitiveness White Paper</a:t>
            </a:r>
          </a:p>
          <a:p>
            <a:pPr lvl="1"/>
            <a:r>
              <a:rPr lang="en-AU" dirty="0" smtClean="0"/>
              <a:t>Northern Australia White Paper</a:t>
            </a:r>
          </a:p>
          <a:p>
            <a:pPr lvl="1"/>
            <a:endParaRPr lang="en-AU" dirty="0"/>
          </a:p>
          <a:p>
            <a:pPr marL="0" indent="0">
              <a:buNone/>
            </a:pPr>
            <a:r>
              <a:rPr lang="en-AU" dirty="0" smtClean="0"/>
              <a:t>Increasing </a:t>
            </a:r>
            <a:r>
              <a:rPr lang="en-AU" dirty="0"/>
              <a:t>focus from Indigenous groups of natural resource development potential of Indigenous </a:t>
            </a:r>
            <a:r>
              <a:rPr lang="en-AU" dirty="0" smtClean="0"/>
              <a:t>lands</a:t>
            </a:r>
          </a:p>
          <a:p>
            <a:pPr lvl="1"/>
            <a:r>
              <a:rPr lang="en-AU" dirty="0" smtClean="0"/>
              <a:t>N</a:t>
            </a:r>
            <a:r>
              <a:rPr lang="en-AU" dirty="0"/>
              <a:t>AILSMA Indigenous Forums - Mary River 2012, Kakadu 2013</a:t>
            </a:r>
          </a:p>
          <a:p>
            <a:pPr lvl="1"/>
            <a:r>
              <a:rPr lang="en-AU" dirty="0" smtClean="0"/>
              <a:t>C</a:t>
            </a:r>
            <a:r>
              <a:rPr lang="en-AU" dirty="0"/>
              <a:t>urrent Indigenous Reference Group for Northern Australia</a:t>
            </a:r>
          </a:p>
          <a:p>
            <a:pPr lvl="1"/>
            <a:endParaRPr lang="en-AU" dirty="0"/>
          </a:p>
          <a:p>
            <a:pPr marL="0" indent="0">
              <a:buNone/>
            </a:pPr>
            <a:r>
              <a:rPr lang="en-AU" dirty="0" smtClean="0"/>
              <a:t>O</a:t>
            </a:r>
            <a:r>
              <a:rPr lang="en-AU" dirty="0"/>
              <a:t>ver a decade of CSIRO research in this </a:t>
            </a:r>
            <a:r>
              <a:rPr lang="en-AU" dirty="0" smtClean="0"/>
              <a:t>field</a:t>
            </a:r>
            <a:endParaRPr lang="en-AU" dirty="0"/>
          </a:p>
        </p:txBody>
      </p:sp>
      <p:sp>
        <p:nvSpPr>
          <p:cNvPr id="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r>
              <a:rPr lang="en-AU" dirty="0"/>
              <a:t>Water Resource Development as Opportunities to Strengthen </a:t>
            </a:r>
            <a:r>
              <a:rPr lang="en-AU" dirty="0" smtClean="0"/>
              <a:t>Co-existence|  </a:t>
            </a:r>
            <a:r>
              <a:rPr lang="en-AU" dirty="0"/>
              <a:t>Peci Lyons (Pethie)</a:t>
            </a:r>
          </a:p>
        </p:txBody>
      </p:sp>
      <p:sp>
        <p:nvSpPr>
          <p:cNvPr id="6" name="Slide Number Placeholder 5"/>
          <p:cNvSpPr>
            <a:spLocks noGrp="1"/>
          </p:cNvSpPr>
          <p:nvPr>
            <p:ph type="sldNum" sz="quarter" idx="4"/>
          </p:nvPr>
        </p:nvSpPr>
        <p:spPr/>
        <p:txBody>
          <a:bodyPr/>
          <a:lstStyle/>
          <a:p>
            <a:fld id="{2ABE124A-B5C5-46E0-B944-45307B126769}" type="slidenum">
              <a:rPr lang="en-AU" smtClean="0"/>
              <a:pPr/>
              <a:t>2</a:t>
            </a:fld>
            <a:r>
              <a:rPr lang="en-AU" dirty="0" smtClean="0"/>
              <a:t>  |</a:t>
            </a:r>
            <a:endParaRPr lang="en-AU" dirty="0"/>
          </a:p>
        </p:txBody>
      </p:sp>
    </p:spTree>
    <p:extLst>
      <p:ext uri="{BB962C8B-B14F-4D97-AF65-F5344CB8AC3E}">
        <p14:creationId xmlns:p14="http://schemas.microsoft.com/office/powerpoint/2010/main" val="7880376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NAWRA catchments</a:t>
            </a:r>
          </a:p>
        </p:txBody>
      </p:sp>
      <p:sp>
        <p:nvSpPr>
          <p:cNvPr id="3" name="Content Placeholder 2"/>
          <p:cNvSpPr>
            <a:spLocks noGrp="1"/>
          </p:cNvSpPr>
          <p:nvPr>
            <p:ph idx="1"/>
          </p:nvPr>
        </p:nvSpPr>
        <p:spPr/>
        <p:txBody>
          <a:bodyPr/>
          <a:lstStyle/>
          <a:p>
            <a:pPr marL="0" indent="0">
              <a:buNone/>
            </a:pPr>
            <a:r>
              <a:rPr lang="en-AU" dirty="0"/>
              <a:t> </a:t>
            </a:r>
          </a:p>
        </p:txBody>
      </p:sp>
      <p:sp>
        <p:nvSpPr>
          <p:cNvPr id="4" name="Footer Placeholder 3"/>
          <p:cNvSpPr>
            <a:spLocks noGrp="1"/>
          </p:cNvSpPr>
          <p:nvPr>
            <p:ph type="ftr" sz="quarter" idx="11"/>
          </p:nvPr>
        </p:nvSpPr>
        <p:spPr/>
        <p:txBody>
          <a:bodyPr/>
          <a:lstStyle/>
          <a:p>
            <a:r>
              <a:rPr lang="en-AU" dirty="0"/>
              <a:t>Water Resource Development as Opportunities to Strengthen </a:t>
            </a:r>
            <a:r>
              <a:rPr lang="en-AU" dirty="0" smtClean="0"/>
              <a:t>Co-existence|  </a:t>
            </a:r>
            <a:r>
              <a:rPr lang="en-AU" dirty="0"/>
              <a:t>Peci Lyons (Pethie)</a:t>
            </a:r>
          </a:p>
        </p:txBody>
      </p:sp>
      <p:sp>
        <p:nvSpPr>
          <p:cNvPr id="5" name="Slide Number Placeholder 4"/>
          <p:cNvSpPr>
            <a:spLocks noGrp="1"/>
          </p:cNvSpPr>
          <p:nvPr>
            <p:ph type="sldNum" sz="quarter" idx="4"/>
          </p:nvPr>
        </p:nvSpPr>
        <p:spPr/>
        <p:txBody>
          <a:bodyPr/>
          <a:lstStyle/>
          <a:p>
            <a:fld id="{2ABE124A-B5C5-46E0-B944-45307B126769}" type="slidenum">
              <a:rPr lang="en-AU" smtClean="0"/>
              <a:pPr/>
              <a:t>3</a:t>
            </a:fld>
            <a:r>
              <a:rPr lang="en-AU" dirty="0" smtClean="0"/>
              <a:t>  |</a:t>
            </a:r>
            <a:endParaRPr lang="en-AU"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970" y="965343"/>
            <a:ext cx="5506985" cy="3401575"/>
          </a:xfrm>
          <a:prstGeom prst="rect">
            <a:avLst/>
          </a:prstGeom>
          <a:ln w="12700">
            <a:solidFill>
              <a:schemeClr val="tx1"/>
            </a:solidFill>
          </a:ln>
        </p:spPr>
      </p:pic>
    </p:spTree>
    <p:extLst>
      <p:ext uri="{BB962C8B-B14F-4D97-AF65-F5344CB8AC3E}">
        <p14:creationId xmlns:p14="http://schemas.microsoft.com/office/powerpoint/2010/main" val="3638958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NAWRA key </a:t>
            </a:r>
            <a:r>
              <a:rPr lang="en-AU" sz="2800" dirty="0" smtClean="0"/>
              <a:t>objectives:</a:t>
            </a:r>
            <a:endParaRPr lang="en-AU" sz="2800" dirty="0"/>
          </a:p>
        </p:txBody>
      </p:sp>
      <p:sp>
        <p:nvSpPr>
          <p:cNvPr id="5" name="Content Placeholder 4"/>
          <p:cNvSpPr>
            <a:spLocks noGrp="1"/>
          </p:cNvSpPr>
          <p:nvPr>
            <p:ph idx="1"/>
          </p:nvPr>
        </p:nvSpPr>
        <p:spPr>
          <a:xfrm>
            <a:off x="358778" y="951311"/>
            <a:ext cx="8461375" cy="3636664"/>
          </a:xfrm>
        </p:spPr>
        <p:txBody>
          <a:bodyPr>
            <a:normAutofit lnSpcReduction="10000"/>
          </a:bodyPr>
          <a:lstStyle/>
          <a:p>
            <a:pPr marL="216000" lvl="1" indent="0">
              <a:buNone/>
            </a:pPr>
            <a:r>
              <a:rPr lang="en-AU" dirty="0" smtClean="0"/>
              <a:t>The </a:t>
            </a:r>
            <a:r>
              <a:rPr lang="en-AU" dirty="0"/>
              <a:t>Assessment key Objectives were to investigate:</a:t>
            </a:r>
          </a:p>
          <a:p>
            <a:pPr lvl="2">
              <a:buFont typeface="Arial" panose="020B0604020202020204" pitchFamily="34" charset="0"/>
              <a:buChar char="•"/>
            </a:pPr>
            <a:r>
              <a:rPr lang="en-AU" sz="1700" dirty="0"/>
              <a:t>soil and water resources</a:t>
            </a:r>
          </a:p>
          <a:p>
            <a:pPr lvl="2">
              <a:buFont typeface="Arial" panose="020B0604020202020204" pitchFamily="34" charset="0"/>
              <a:buChar char="•"/>
            </a:pPr>
            <a:r>
              <a:rPr lang="en-AU" sz="1700" dirty="0"/>
              <a:t>water capture and storage options and supply reliability </a:t>
            </a:r>
          </a:p>
          <a:p>
            <a:pPr lvl="2">
              <a:buFont typeface="Arial" panose="020B0604020202020204" pitchFamily="34" charset="0"/>
              <a:buChar char="•"/>
            </a:pPr>
            <a:r>
              <a:rPr lang="en-AU" sz="1700" dirty="0"/>
              <a:t>commercial viability of agricultural opportunities, aquaculture, forestry</a:t>
            </a:r>
          </a:p>
          <a:p>
            <a:pPr lvl="2">
              <a:buFont typeface="Arial" panose="020B0604020202020204" pitchFamily="34" charset="0"/>
              <a:buChar char="•"/>
            </a:pPr>
            <a:r>
              <a:rPr lang="en-AU" sz="1700" dirty="0"/>
              <a:t>environmental, social and economic impacts and risks</a:t>
            </a:r>
          </a:p>
          <a:p>
            <a:pPr marL="216000" lvl="1" indent="0">
              <a:buNone/>
            </a:pPr>
            <a:endParaRPr lang="en-AU" dirty="0" smtClean="0"/>
          </a:p>
          <a:p>
            <a:pPr marL="216000" lvl="1" indent="0">
              <a:buNone/>
            </a:pPr>
            <a:r>
              <a:rPr lang="en-AU" dirty="0" smtClean="0"/>
              <a:t>Aims </a:t>
            </a:r>
            <a:r>
              <a:rPr lang="en-AU" dirty="0"/>
              <a:t>of the Indigenous water values, rights and development objectives </a:t>
            </a:r>
            <a:r>
              <a:rPr lang="en-AU" dirty="0" smtClean="0"/>
              <a:t>sub-project: </a:t>
            </a:r>
            <a:endParaRPr lang="en-AU" dirty="0"/>
          </a:p>
          <a:p>
            <a:pPr lvl="2">
              <a:buFont typeface="Arial" panose="020B0604020202020204" pitchFamily="34" charset="0"/>
              <a:buChar char="•"/>
            </a:pPr>
            <a:r>
              <a:rPr lang="en-AU" sz="1700" dirty="0"/>
              <a:t>Improve existing information</a:t>
            </a:r>
          </a:p>
          <a:p>
            <a:pPr lvl="2">
              <a:buFont typeface="Arial" panose="020B0604020202020204" pitchFamily="34" charset="0"/>
              <a:buChar char="•"/>
            </a:pPr>
            <a:r>
              <a:rPr lang="en-AU" sz="1700" dirty="0"/>
              <a:t>explore options</a:t>
            </a:r>
          </a:p>
          <a:p>
            <a:pPr lvl="2">
              <a:buFont typeface="Arial" panose="020B0604020202020204" pitchFamily="34" charset="0"/>
              <a:buChar char="•"/>
            </a:pPr>
            <a:r>
              <a:rPr lang="en-AU" sz="1700" dirty="0"/>
              <a:t>Show key issues for and views of Indigenous peoples of the Mitchell catchment</a:t>
            </a:r>
          </a:p>
          <a:p>
            <a:pPr lvl="2">
              <a:buFont typeface="Arial" panose="020B0604020202020204" pitchFamily="34" charset="0"/>
              <a:buChar char="•"/>
            </a:pPr>
            <a:r>
              <a:rPr lang="en-AU" sz="1700" dirty="0"/>
              <a:t>Share knowledge</a:t>
            </a:r>
          </a:p>
        </p:txBody>
      </p:sp>
      <p:sp>
        <p:nvSpPr>
          <p:cNvPr id="8" name="Footer Placeholder 3"/>
          <p:cNvSpPr>
            <a:spLocks noGrp="1"/>
          </p:cNvSpPr>
          <p:nvPr>
            <p:ph type="ftr" sz="quarter" idx="11"/>
          </p:nvPr>
        </p:nvSpPr>
        <p:spPr bwMode="auto">
          <a:ln>
            <a:miter lim="800000"/>
            <a:headEnd/>
            <a:tailEnd/>
          </a:ln>
        </p:spPr>
        <p:txBody>
          <a:bodyPr wrap="square" numCol="1" anchorCtr="0" compatLnSpc="1">
            <a:prstTxWarp prst="textNoShape">
              <a:avLst/>
            </a:prstTxWarp>
          </a:bodyPr>
          <a:lstStyle/>
          <a:p>
            <a:r>
              <a:rPr lang="en-AU" dirty="0"/>
              <a:t>Water Resource Development as Opportunities to Strengthen Co-existence |  </a:t>
            </a:r>
            <a:r>
              <a:rPr lang="en-AU" dirty="0"/>
              <a:t>Peci Lyons (Pethie)</a:t>
            </a:r>
          </a:p>
        </p:txBody>
      </p:sp>
      <p:sp>
        <p:nvSpPr>
          <p:cNvPr id="6" name="Slide Number Placeholder 5"/>
          <p:cNvSpPr>
            <a:spLocks noGrp="1"/>
          </p:cNvSpPr>
          <p:nvPr>
            <p:ph type="sldNum" sz="quarter" idx="4"/>
          </p:nvPr>
        </p:nvSpPr>
        <p:spPr/>
        <p:txBody>
          <a:bodyPr/>
          <a:lstStyle/>
          <a:p>
            <a:fld id="{2ABE124A-B5C5-46E0-B944-45307B126769}" type="slidenum">
              <a:rPr lang="en-AU" smtClean="0"/>
              <a:pPr/>
              <a:t>4</a:t>
            </a:fld>
            <a:r>
              <a:rPr lang="en-AU" dirty="0" smtClean="0"/>
              <a:t>  |</a:t>
            </a:r>
            <a:endParaRPr lang="en-AU" dirty="0"/>
          </a:p>
        </p:txBody>
      </p:sp>
    </p:spTree>
    <p:extLst>
      <p:ext uri="{BB962C8B-B14F-4D97-AF65-F5344CB8AC3E}">
        <p14:creationId xmlns:p14="http://schemas.microsoft.com/office/powerpoint/2010/main" val="306130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Mitchell catchment</a:t>
            </a:r>
            <a:endParaRPr lang="en-AU" dirty="0"/>
          </a:p>
        </p:txBody>
      </p:sp>
      <p:sp>
        <p:nvSpPr>
          <p:cNvPr id="3" name="Content Placeholder 2"/>
          <p:cNvSpPr>
            <a:spLocks noGrp="1"/>
          </p:cNvSpPr>
          <p:nvPr>
            <p:ph idx="1"/>
          </p:nvPr>
        </p:nvSpPr>
        <p:spPr/>
        <p:txBody>
          <a:bodyPr/>
          <a:lstStyle/>
          <a:p>
            <a:pPr marL="0" indent="0">
              <a:buNone/>
            </a:pPr>
            <a:r>
              <a:rPr lang="en-AU" dirty="0" smtClean="0"/>
              <a:t> </a:t>
            </a:r>
            <a:endParaRPr lang="en-AU" dirty="0"/>
          </a:p>
        </p:txBody>
      </p:sp>
      <p:sp>
        <p:nvSpPr>
          <p:cNvPr id="4" name="Footer Placeholder 3"/>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5" name="Slide Number Placeholder 4"/>
          <p:cNvSpPr>
            <a:spLocks noGrp="1"/>
          </p:cNvSpPr>
          <p:nvPr>
            <p:ph type="sldNum" sz="quarter" idx="4"/>
          </p:nvPr>
        </p:nvSpPr>
        <p:spPr/>
        <p:txBody>
          <a:bodyPr/>
          <a:lstStyle/>
          <a:p>
            <a:fld id="{2ABE124A-B5C5-46E0-B944-45307B126769}" type="slidenum">
              <a:rPr lang="en-AU" smtClean="0"/>
              <a:pPr/>
              <a:t>5</a:t>
            </a:fld>
            <a:r>
              <a:rPr lang="en-AU" dirty="0" smtClean="0"/>
              <a:t>  |</a:t>
            </a:r>
            <a:endParaRPr lang="en-AU" dirty="0"/>
          </a:p>
        </p:txBody>
      </p:sp>
      <p:pic>
        <p:nvPicPr>
          <p:cNvPr id="6" name="Content Placeholder 5"/>
          <p:cNvPicPr>
            <a:picLocks noChangeAspect="1"/>
          </p:cNvPicPr>
          <p:nvPr/>
        </p:nvPicPr>
        <p:blipFill>
          <a:blip r:embed="rId3"/>
          <a:stretch>
            <a:fillRect/>
          </a:stretch>
        </p:blipFill>
        <p:spPr>
          <a:xfrm>
            <a:off x="663154" y="987574"/>
            <a:ext cx="3198781" cy="3178302"/>
          </a:xfrm>
          <a:prstGeom prst="rect">
            <a:avLst/>
          </a:prstGeom>
          <a:ln>
            <a:solidFill>
              <a:srgbClr val="D5D4CB"/>
            </a:solidFill>
          </a:ln>
        </p:spPr>
      </p:pic>
      <p:pic>
        <p:nvPicPr>
          <p:cNvPr id="7" name="Picture 6"/>
          <p:cNvPicPr>
            <a:picLocks noChangeAspect="1"/>
          </p:cNvPicPr>
          <p:nvPr/>
        </p:nvPicPr>
        <p:blipFill>
          <a:blip r:embed="rId4"/>
          <a:stretch>
            <a:fillRect/>
          </a:stretch>
        </p:blipFill>
        <p:spPr>
          <a:xfrm>
            <a:off x="5072875" y="996580"/>
            <a:ext cx="3342132" cy="3182398"/>
          </a:xfrm>
          <a:prstGeom prst="rect">
            <a:avLst/>
          </a:prstGeom>
          <a:ln>
            <a:solidFill>
              <a:srgbClr val="D5D4CB"/>
            </a:solidFill>
          </a:ln>
        </p:spPr>
      </p:pic>
    </p:spTree>
    <p:extLst>
      <p:ext uri="{BB962C8B-B14F-4D97-AF65-F5344CB8AC3E}">
        <p14:creationId xmlns:p14="http://schemas.microsoft.com/office/powerpoint/2010/main" val="2362370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r>
              <a:rPr lang="en-AU" sz="2800" dirty="0" smtClean="0"/>
              <a:t>What we talked about with Indigenous peoples from the Mitchell catchment</a:t>
            </a:r>
            <a:endParaRPr lang="en-AU" sz="2700" dirty="0"/>
          </a:p>
        </p:txBody>
      </p:sp>
      <p:sp>
        <p:nvSpPr>
          <p:cNvPr id="7" name="Content Placeholder 6"/>
          <p:cNvSpPr>
            <a:spLocks noGrp="1"/>
          </p:cNvSpPr>
          <p:nvPr>
            <p:ph sz="half" idx="1"/>
          </p:nvPr>
        </p:nvSpPr>
        <p:spPr>
          <a:xfrm>
            <a:off x="329089" y="1050334"/>
            <a:ext cx="5077322" cy="3286200"/>
          </a:xfrm>
        </p:spPr>
        <p:txBody>
          <a:bodyPr>
            <a:normAutofit fontScale="25000" lnSpcReduction="20000"/>
          </a:bodyPr>
          <a:lstStyle/>
          <a:p>
            <a:pPr marL="0" indent="0">
              <a:buNone/>
            </a:pPr>
            <a:endParaRPr lang="en-AU" dirty="0"/>
          </a:p>
          <a:p>
            <a:pPr marL="0" indent="0">
              <a:buNone/>
            </a:pPr>
            <a:endParaRPr lang="en-AU" sz="8000" dirty="0" smtClean="0"/>
          </a:p>
          <a:p>
            <a:pPr marL="0" indent="0">
              <a:buNone/>
            </a:pPr>
            <a:r>
              <a:rPr lang="en-AU" sz="8000" dirty="0" smtClean="0"/>
              <a:t>Why </a:t>
            </a:r>
            <a:r>
              <a:rPr lang="en-AU" sz="8000" dirty="0"/>
              <a:t>is water important? </a:t>
            </a:r>
          </a:p>
          <a:p>
            <a:endParaRPr lang="en-AU" sz="8000" dirty="0"/>
          </a:p>
          <a:p>
            <a:pPr marL="0" indent="0">
              <a:buNone/>
            </a:pPr>
            <a:r>
              <a:rPr lang="en-AU" sz="8000" dirty="0" smtClean="0"/>
              <a:t>Current and Future use </a:t>
            </a:r>
            <a:r>
              <a:rPr lang="en-AU" sz="8000" dirty="0"/>
              <a:t>of groundwater and river water</a:t>
            </a:r>
          </a:p>
          <a:p>
            <a:pPr marL="0" indent="0">
              <a:buNone/>
            </a:pPr>
            <a:endParaRPr lang="en-AU" sz="8000" dirty="0"/>
          </a:p>
          <a:p>
            <a:pPr marL="0" indent="0">
              <a:buNone/>
            </a:pPr>
            <a:r>
              <a:rPr lang="en-AU" sz="8000" dirty="0"/>
              <a:t>Best ways to get and store water </a:t>
            </a:r>
          </a:p>
          <a:p>
            <a:endParaRPr lang="en-AU" sz="8000" dirty="0"/>
          </a:p>
          <a:p>
            <a:pPr marL="0" indent="0">
              <a:buNone/>
            </a:pPr>
            <a:r>
              <a:rPr lang="en-AU" sz="8000" dirty="0"/>
              <a:t>Indigenous involvement in </a:t>
            </a:r>
            <a:r>
              <a:rPr lang="en-AU" sz="8000" dirty="0" smtClean="0"/>
              <a:t>water planning</a:t>
            </a:r>
            <a:endParaRPr lang="en-AU" sz="8000" dirty="0"/>
          </a:p>
          <a:p>
            <a:endParaRPr lang="en-AU" sz="8000" dirty="0"/>
          </a:p>
          <a:p>
            <a:pPr marL="0" indent="0">
              <a:buNone/>
            </a:pPr>
            <a:r>
              <a:rPr lang="en-AU" sz="8000" dirty="0"/>
              <a:t>Business ideas and plans that need water </a:t>
            </a:r>
          </a:p>
          <a:p>
            <a:endParaRPr lang="en-AU" sz="4200" dirty="0"/>
          </a:p>
        </p:txBody>
      </p:sp>
      <p:sp>
        <p:nvSpPr>
          <p:cNvPr id="4" name="Footer Placeholder 3"/>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5" name="Slide Number Placeholder 4"/>
          <p:cNvSpPr>
            <a:spLocks noGrp="1"/>
          </p:cNvSpPr>
          <p:nvPr>
            <p:ph type="sldNum" sz="quarter" idx="4"/>
          </p:nvPr>
        </p:nvSpPr>
        <p:spPr/>
        <p:txBody>
          <a:bodyPr/>
          <a:lstStyle/>
          <a:p>
            <a:fld id="{2ABE124A-B5C5-46E0-B944-45307B126769}" type="slidenum">
              <a:rPr lang="en-AU" smtClean="0"/>
              <a:pPr/>
              <a:t>6</a:t>
            </a:fld>
            <a:r>
              <a:rPr lang="en-AU" dirty="0" smtClean="0"/>
              <a:t>  |</a:t>
            </a:r>
            <a:endParaRPr lang="en-AU" dirty="0"/>
          </a:p>
        </p:txBody>
      </p:sp>
      <p:pic>
        <p:nvPicPr>
          <p:cNvPr id="9" name="Content Placeholder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652120" y="845345"/>
            <a:ext cx="2736342" cy="3644092"/>
          </a:xfrm>
          <a:prstGeom prst="rect">
            <a:avLst/>
          </a:prstGeom>
        </p:spPr>
      </p:pic>
    </p:spTree>
    <p:extLst>
      <p:ext uri="{BB962C8B-B14F-4D97-AF65-F5344CB8AC3E}">
        <p14:creationId xmlns:p14="http://schemas.microsoft.com/office/powerpoint/2010/main" val="363054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smtClean="0"/>
              <a:t>Our Process</a:t>
            </a:r>
            <a:endParaRPr lang="en-AU" sz="2800" dirty="0"/>
          </a:p>
        </p:txBody>
      </p:sp>
      <p:sp>
        <p:nvSpPr>
          <p:cNvPr id="3" name="Content Placeholder 2"/>
          <p:cNvSpPr>
            <a:spLocks noGrp="1"/>
          </p:cNvSpPr>
          <p:nvPr>
            <p:ph sz="half" idx="1"/>
          </p:nvPr>
        </p:nvSpPr>
        <p:spPr/>
        <p:txBody>
          <a:bodyPr/>
          <a:lstStyle/>
          <a:p>
            <a:pPr marL="0" indent="0">
              <a:buNone/>
            </a:pPr>
            <a:r>
              <a:rPr lang="en-AU" sz="2000" dirty="0" smtClean="0"/>
              <a:t>Memorandum </a:t>
            </a:r>
            <a:r>
              <a:rPr lang="en-AU" sz="2000" dirty="0"/>
              <a:t>of Understanding </a:t>
            </a:r>
            <a:endParaRPr lang="en-AU" sz="2000" dirty="0" smtClean="0"/>
          </a:p>
          <a:p>
            <a:endParaRPr lang="en-AU" sz="2000" dirty="0"/>
          </a:p>
          <a:p>
            <a:pPr marL="0" indent="0">
              <a:buNone/>
            </a:pPr>
            <a:r>
              <a:rPr lang="en-AU" sz="2000" dirty="0"/>
              <a:t>Free prior and informed </a:t>
            </a:r>
            <a:r>
              <a:rPr lang="en-AU" sz="2000" dirty="0" smtClean="0"/>
              <a:t>consent</a:t>
            </a:r>
          </a:p>
          <a:p>
            <a:endParaRPr lang="en-AU" sz="2000" dirty="0"/>
          </a:p>
          <a:p>
            <a:pPr marL="0" indent="0">
              <a:buNone/>
            </a:pPr>
            <a:r>
              <a:rPr lang="en-AU" sz="2000" dirty="0"/>
              <a:t>Show spread of values, ideas, and </a:t>
            </a:r>
            <a:r>
              <a:rPr lang="en-AU" sz="2000" dirty="0" smtClean="0"/>
              <a:t>objectives</a:t>
            </a:r>
          </a:p>
          <a:p>
            <a:endParaRPr lang="en-AU" sz="2000" dirty="0"/>
          </a:p>
          <a:p>
            <a:pPr marL="0" indent="0">
              <a:buNone/>
            </a:pPr>
            <a:r>
              <a:rPr lang="en-AU" sz="2000" dirty="0"/>
              <a:t>Public process</a:t>
            </a:r>
          </a:p>
          <a:p>
            <a:endParaRPr lang="en-AU" dirty="0"/>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6" name="Slide Number Placeholder 5"/>
          <p:cNvSpPr>
            <a:spLocks noGrp="1"/>
          </p:cNvSpPr>
          <p:nvPr>
            <p:ph type="sldNum" sz="quarter" idx="4"/>
          </p:nvPr>
        </p:nvSpPr>
        <p:spPr/>
        <p:txBody>
          <a:bodyPr/>
          <a:lstStyle/>
          <a:p>
            <a:fld id="{2ABE124A-B5C5-46E0-B944-45307B126769}" type="slidenum">
              <a:rPr lang="en-AU" smtClean="0"/>
              <a:pPr/>
              <a:t>7</a:t>
            </a:fld>
            <a:r>
              <a:rPr lang="en-AU" dirty="0" smtClean="0"/>
              <a:t>  |</a:t>
            </a:r>
            <a:endParaRPr lang="en-AU"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89463" y="951310"/>
            <a:ext cx="4038600" cy="3027647"/>
          </a:xfrm>
          <a:prstGeom prst="rect">
            <a:avLst/>
          </a:prstGeom>
        </p:spPr>
      </p:pic>
    </p:spTree>
    <p:extLst>
      <p:ext uri="{BB962C8B-B14F-4D97-AF65-F5344CB8AC3E}">
        <p14:creationId xmlns:p14="http://schemas.microsoft.com/office/powerpoint/2010/main" val="4152930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AU" sz="2000" dirty="0"/>
              <a:t>Water values associated with Dreaming, c</a:t>
            </a:r>
            <a:r>
              <a:rPr lang="en-AU" sz="2000" dirty="0" smtClean="0"/>
              <a:t>eremonial </a:t>
            </a:r>
            <a:r>
              <a:rPr lang="en-AU" sz="2000" dirty="0"/>
              <a:t>and s</a:t>
            </a:r>
            <a:r>
              <a:rPr lang="en-AU" sz="2000" dirty="0" smtClean="0"/>
              <a:t>piritual values, </a:t>
            </a:r>
            <a:r>
              <a:rPr lang="en-AU" sz="2000" dirty="0"/>
              <a:t>c</a:t>
            </a:r>
            <a:r>
              <a:rPr lang="en-AU" sz="2000" dirty="0" smtClean="0"/>
              <a:t>amping </a:t>
            </a:r>
            <a:r>
              <a:rPr lang="en-AU" sz="2000" dirty="0"/>
              <a:t>and </a:t>
            </a:r>
            <a:r>
              <a:rPr lang="en-AU" sz="2000" dirty="0" smtClean="0"/>
              <a:t>hunting</a:t>
            </a:r>
            <a:r>
              <a:rPr lang="en-AU" sz="2000" dirty="0"/>
              <a:t>, </a:t>
            </a:r>
            <a:r>
              <a:rPr lang="en-AU" sz="2000" dirty="0" smtClean="0"/>
              <a:t>obligations </a:t>
            </a:r>
            <a:r>
              <a:rPr lang="en-AU" sz="2000" dirty="0"/>
              <a:t>and </a:t>
            </a:r>
            <a:r>
              <a:rPr lang="en-AU" sz="2000" dirty="0" smtClean="0"/>
              <a:t>responsibilities</a:t>
            </a:r>
            <a:endParaRPr lang="en-AU" sz="2000" dirty="0"/>
          </a:p>
          <a:p>
            <a:endParaRPr lang="en-AU" sz="2000" dirty="0"/>
          </a:p>
          <a:p>
            <a:pPr marL="0" indent="0">
              <a:buNone/>
            </a:pPr>
            <a:r>
              <a:rPr lang="en-AU" sz="2000" dirty="0"/>
              <a:t>Cultural Heritage concerns with </a:t>
            </a:r>
            <a:r>
              <a:rPr lang="en-AU" sz="2000" dirty="0" smtClean="0"/>
              <a:t>water </a:t>
            </a:r>
          </a:p>
          <a:p>
            <a:pPr marL="0" indent="0">
              <a:buNone/>
            </a:pPr>
            <a:r>
              <a:rPr lang="en-AU" sz="2000" dirty="0" smtClean="0"/>
              <a:t>development</a:t>
            </a:r>
            <a:endParaRPr lang="en-AU" sz="2000" dirty="0"/>
          </a:p>
          <a:p>
            <a:endParaRPr lang="en-AU" sz="2000" dirty="0"/>
          </a:p>
          <a:p>
            <a:pPr marL="0" indent="0">
              <a:buNone/>
            </a:pPr>
            <a:r>
              <a:rPr lang="en-AU" sz="2000" dirty="0"/>
              <a:t>Managing others on country</a:t>
            </a:r>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9" name="Text Placeholder 8"/>
          <p:cNvSpPr>
            <a:spLocks noGrp="1"/>
          </p:cNvSpPr>
          <p:nvPr>
            <p:ph type="body" sz="quarter" idx="13"/>
          </p:nvPr>
        </p:nvSpPr>
        <p:spPr/>
        <p:txBody>
          <a:bodyPr/>
          <a:lstStyle/>
          <a:p>
            <a:r>
              <a:rPr lang="en-AU" dirty="0" smtClean="0"/>
              <a:t>Water values</a:t>
            </a:r>
            <a:endParaRPr lang="en-AU" dirty="0"/>
          </a:p>
        </p:txBody>
      </p:sp>
      <p:sp>
        <p:nvSpPr>
          <p:cNvPr id="6" name="Slide Number Placeholder 5"/>
          <p:cNvSpPr>
            <a:spLocks noGrp="1"/>
          </p:cNvSpPr>
          <p:nvPr>
            <p:ph type="sldNum" sz="quarter" idx="4"/>
          </p:nvPr>
        </p:nvSpPr>
        <p:spPr/>
        <p:txBody>
          <a:bodyPr/>
          <a:lstStyle/>
          <a:p>
            <a:fld id="{2ABE124A-B5C5-46E0-B944-45307B126769}" type="slidenum">
              <a:rPr lang="en-AU" smtClean="0"/>
              <a:pPr/>
              <a:t>8</a:t>
            </a:fld>
            <a:r>
              <a:rPr lang="en-AU" dirty="0" smtClean="0"/>
              <a:t>  |</a:t>
            </a:r>
            <a:endParaRPr lang="en-AU"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0148" y="1497925"/>
            <a:ext cx="3850005" cy="2883027"/>
          </a:xfrm>
          <a:prstGeom prst="rect">
            <a:avLst/>
          </a:prstGeom>
        </p:spPr>
      </p:pic>
    </p:spTree>
    <p:extLst>
      <p:ext uri="{BB962C8B-B14F-4D97-AF65-F5344CB8AC3E}">
        <p14:creationId xmlns:p14="http://schemas.microsoft.com/office/powerpoint/2010/main" val="15074140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marL="0" indent="0">
              <a:buNone/>
            </a:pPr>
            <a:r>
              <a:rPr lang="en-AU" sz="2000" dirty="0"/>
              <a:t>Indigenous peoples did not see current water use from agriculture, grazing and mining changing significantly in the near </a:t>
            </a:r>
            <a:r>
              <a:rPr lang="en-AU" sz="2000" dirty="0" smtClean="0"/>
              <a:t>future  </a:t>
            </a:r>
            <a:endParaRPr lang="en-AU" sz="2000" dirty="0"/>
          </a:p>
          <a:p>
            <a:endParaRPr lang="en-AU" sz="2000" dirty="0"/>
          </a:p>
          <a:p>
            <a:endParaRPr lang="en-AU" sz="2000" dirty="0"/>
          </a:p>
          <a:p>
            <a:pPr marL="0" indent="0">
              <a:buNone/>
            </a:pPr>
            <a:r>
              <a:rPr lang="en-AU" sz="2000" dirty="0"/>
              <a:t>They raised concerns </a:t>
            </a:r>
            <a:r>
              <a:rPr lang="en-AU" sz="2000" dirty="0" smtClean="0"/>
              <a:t>about the</a:t>
            </a:r>
          </a:p>
          <a:p>
            <a:pPr marL="0" indent="0">
              <a:buNone/>
            </a:pPr>
            <a:r>
              <a:rPr lang="en-AU" sz="2000" dirty="0" smtClean="0"/>
              <a:t>uncertainty </a:t>
            </a:r>
            <a:r>
              <a:rPr lang="en-AU" sz="2000" dirty="0"/>
              <a:t>of </a:t>
            </a:r>
            <a:r>
              <a:rPr lang="en-AU" sz="2000" dirty="0" smtClean="0"/>
              <a:t>impacts </a:t>
            </a:r>
            <a:r>
              <a:rPr lang="en-AU" sz="2000" dirty="0"/>
              <a:t>of continued </a:t>
            </a:r>
          </a:p>
          <a:p>
            <a:pPr marL="0" indent="0">
              <a:buNone/>
            </a:pPr>
            <a:r>
              <a:rPr lang="en-AU" sz="2000" dirty="0" smtClean="0"/>
              <a:t>operations </a:t>
            </a:r>
            <a:endParaRPr lang="en-AU" sz="2000" dirty="0">
              <a:solidFill>
                <a:schemeClr val="bg2">
                  <a:lumMod val="95000"/>
                </a:schemeClr>
              </a:solidFill>
            </a:endParaRPr>
          </a:p>
        </p:txBody>
      </p:sp>
      <p:sp>
        <p:nvSpPr>
          <p:cNvPr id="5" name="Footer Placeholder 4"/>
          <p:cNvSpPr>
            <a:spLocks noGrp="1"/>
          </p:cNvSpPr>
          <p:nvPr>
            <p:ph type="ftr" sz="quarter" idx="11"/>
          </p:nvPr>
        </p:nvSpPr>
        <p:spPr/>
        <p:txBody>
          <a:bodyPr/>
          <a:lstStyle/>
          <a:p>
            <a:r>
              <a:rPr lang="en-AU" dirty="0"/>
              <a:t>Water Resource Development as Opportunities to Strengthen Co-existence |  </a:t>
            </a:r>
            <a:r>
              <a:rPr lang="en-AU" dirty="0"/>
              <a:t>Peci Lyons (Pethie)</a:t>
            </a:r>
          </a:p>
        </p:txBody>
      </p:sp>
      <p:sp>
        <p:nvSpPr>
          <p:cNvPr id="9" name="Text Placeholder 8"/>
          <p:cNvSpPr>
            <a:spLocks noGrp="1"/>
          </p:cNvSpPr>
          <p:nvPr>
            <p:ph type="body" sz="quarter" idx="13"/>
          </p:nvPr>
        </p:nvSpPr>
        <p:spPr/>
        <p:txBody>
          <a:bodyPr/>
          <a:lstStyle/>
          <a:p>
            <a:r>
              <a:rPr lang="en-AU" dirty="0"/>
              <a:t>Current water use and future development</a:t>
            </a:r>
          </a:p>
        </p:txBody>
      </p:sp>
      <p:sp>
        <p:nvSpPr>
          <p:cNvPr id="6" name="Slide Number Placeholder 5"/>
          <p:cNvSpPr>
            <a:spLocks noGrp="1"/>
          </p:cNvSpPr>
          <p:nvPr>
            <p:ph type="sldNum" sz="quarter" idx="4"/>
          </p:nvPr>
        </p:nvSpPr>
        <p:spPr/>
        <p:txBody>
          <a:bodyPr/>
          <a:lstStyle/>
          <a:p>
            <a:fld id="{2ABE124A-B5C5-46E0-B944-45307B126769}" type="slidenum">
              <a:rPr lang="en-AU" smtClean="0"/>
              <a:pPr/>
              <a:t>9</a:t>
            </a:fld>
            <a:r>
              <a:rPr lang="en-AU" dirty="0" smtClean="0"/>
              <a:t>  |</a:t>
            </a:r>
            <a:endParaRPr lang="en-AU"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0730" y="1650833"/>
            <a:ext cx="3641725" cy="2730119"/>
          </a:xfrm>
          <a:prstGeom prst="rect">
            <a:avLst/>
          </a:prstGeom>
        </p:spPr>
      </p:pic>
    </p:spTree>
    <p:extLst>
      <p:ext uri="{BB962C8B-B14F-4D97-AF65-F5344CB8AC3E}">
        <p14:creationId xmlns:p14="http://schemas.microsoft.com/office/powerpoint/2010/main" val="3364045505"/>
      </p:ext>
    </p:extLst>
  </p:cSld>
  <p:clrMapOvr>
    <a:masterClrMapping/>
  </p:clrMapOvr>
  <p:timing>
    <p:tnLst>
      <p:par>
        <p:cTn id="1" dur="indefinite" restart="never" nodeType="tmRoot"/>
      </p:par>
    </p:tnLst>
  </p:timing>
</p:sld>
</file>

<file path=ppt/theme/theme1.xml><?xml version="1.0" encoding="utf-8"?>
<a:theme xmlns:a="http://schemas.openxmlformats.org/drawingml/2006/main" name="CSIRO Theme">
  <a:themeElements>
    <a:clrScheme name="CSIRO Midday">
      <a:dk1>
        <a:sysClr val="windowText" lastClr="000000"/>
      </a:dk1>
      <a:lt1>
        <a:srgbClr val="FFFFFF"/>
      </a:lt1>
      <a:dk2>
        <a:srgbClr val="000000"/>
      </a:dk2>
      <a:lt2>
        <a:srgbClr val="FFFFFF"/>
      </a:lt2>
      <a:accent1>
        <a:srgbClr val="00A9CE"/>
      </a:accent1>
      <a:accent2>
        <a:srgbClr val="00313C"/>
      </a:accent2>
      <a:accent3>
        <a:srgbClr val="78BE20"/>
      </a:accent3>
      <a:accent4>
        <a:srgbClr val="4A7729"/>
      </a:accent4>
      <a:accent5>
        <a:srgbClr val="9FAEE5"/>
      </a:accent5>
      <a:accent6>
        <a:srgbClr val="1E22AA"/>
      </a:accent6>
      <a:hlink>
        <a:srgbClr val="41B6E6"/>
      </a:hlink>
      <a:folHlink>
        <a:srgbClr val="004B87"/>
      </a:folHlink>
    </a:clrScheme>
    <a:fontScheme name="CSIRO fonts">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Widescreen</Template>
  <TotalTime>247</TotalTime>
  <Words>2003</Words>
  <Application>Microsoft Office PowerPoint</Application>
  <PresentationFormat>On-screen Show (16:9)</PresentationFormat>
  <Paragraphs>245</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CSIRO Theme</vt:lpstr>
      <vt:lpstr>Water Resource Development as Opportunities to Strengthen Co-existence: Learnings from Indigenous Traditional Owners of the Mitchell Catchment</vt:lpstr>
      <vt:lpstr>Indigenous water values, rights, interests and development objectives</vt:lpstr>
      <vt:lpstr>NAWRA catchments</vt:lpstr>
      <vt:lpstr>NAWRA key objectives:</vt:lpstr>
      <vt:lpstr>Mitchell catchment</vt:lpstr>
      <vt:lpstr>What we talked about with Indigenous peoples from the Mitchell catchment</vt:lpstr>
      <vt:lpstr>Our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CSIRO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Indigenous water values, rights and development objectives in the Mitchell River Catchment, North Queensland</dc:title>
  <dc:creator>Lyons, Pethie (L&amp;W, Cairns)</dc:creator>
  <cp:lastModifiedBy>Lyons, Pethie (L&amp;W, Cairns)</cp:lastModifiedBy>
  <cp:revision>36</cp:revision>
  <cp:lastPrinted>2018-10-12T04:41:36Z</cp:lastPrinted>
  <dcterms:created xsi:type="dcterms:W3CDTF">2018-10-11T05:40:25Z</dcterms:created>
  <dcterms:modified xsi:type="dcterms:W3CDTF">2018-10-14T12:10:29Z</dcterms:modified>
</cp:coreProperties>
</file>