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33" r:id="rId2"/>
    <p:sldId id="339" r:id="rId3"/>
    <p:sldId id="380" r:id="rId4"/>
    <p:sldId id="524" r:id="rId5"/>
    <p:sldId id="526" r:id="rId6"/>
    <p:sldId id="527" r:id="rId7"/>
    <p:sldId id="529" r:id="rId8"/>
    <p:sldId id="365" r:id="rId9"/>
    <p:sldId id="530" r:id="rId10"/>
    <p:sldId id="498" r:id="rId11"/>
    <p:sldId id="504" r:id="rId12"/>
    <p:sldId id="434" r:id="rId13"/>
    <p:sldId id="531" r:id="rId14"/>
    <p:sldId id="532" r:id="rId15"/>
    <p:sldId id="517" r:id="rId16"/>
    <p:sldId id="346" r:id="rId17"/>
  </p:sldIdLst>
  <p:sldSz cx="12190413"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05425"/>
    <a:srgbClr val="7BC143"/>
    <a:srgbClr val="3399FF"/>
    <a:srgbClr val="FF0064"/>
    <a:srgbClr val="00CC66"/>
    <a:srgbClr val="0033CC"/>
    <a:srgbClr val="9966FF"/>
    <a:srgbClr val="7F7F7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9455" autoAdjust="0"/>
  </p:normalViewPr>
  <p:slideViewPr>
    <p:cSldViewPr>
      <p:cViewPr varScale="1">
        <p:scale>
          <a:sx n="86" d="100"/>
          <a:sy n="86" d="100"/>
        </p:scale>
        <p:origin x="-466"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16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DELL\&#26700;&#38754;\06-16&#24180;&#22320;&#19979;&#27700;&#20379;&#27700;&#37327;&#12289;&#36164;&#28304;&#37327;&#32479;&#35745;&#3492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ELL\&#26700;&#38754;\06-16&#24180;&#22320;&#19979;&#27700;&#20379;&#27700;&#37327;&#12289;&#36164;&#28304;&#37327;&#32479;&#35745;&#34920;.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3661331821215"/>
          <c:y val="0.12948849498902637"/>
          <c:w val="0.81897969650345426"/>
          <c:h val="0.70606656449936933"/>
        </c:manualLayout>
      </c:layout>
      <c:lineChart>
        <c:grouping val="standard"/>
        <c:varyColors val="0"/>
        <c:ser>
          <c:idx val="0"/>
          <c:order val="0"/>
          <c:dLbls>
            <c:dLbl>
              <c:idx val="11"/>
              <c:layout>
                <c:manualLayout>
                  <c:x val="-3.8273212238361901E-2"/>
                  <c:y val="7.6522167581037928E-2"/>
                </c:manualLayout>
              </c:layout>
              <c:dLblPos val="r"/>
              <c:showLegendKey val="0"/>
              <c:showVal val="1"/>
              <c:showCatName val="0"/>
              <c:showSerName val="0"/>
              <c:showPercent val="0"/>
              <c:showBubbleSize val="0"/>
            </c:dLbl>
            <c:dLbl>
              <c:idx val="13"/>
              <c:layout>
                <c:manualLayout>
                  <c:x val="-5.2713645451358294E-2"/>
                  <c:y val="0.10540303400703072"/>
                </c:manualLayout>
              </c:layout>
              <c:dLblPos val="r"/>
              <c:showLegendKey val="0"/>
              <c:showVal val="1"/>
              <c:showCatName val="0"/>
              <c:showSerName val="0"/>
              <c:showPercent val="0"/>
              <c:showBubbleSize val="0"/>
            </c:dLbl>
            <c:dLbl>
              <c:idx val="15"/>
              <c:layout>
                <c:manualLayout>
                  <c:x val="-3.5883745930747342E-2"/>
                  <c:y val="6.6927427473925494E-2"/>
                </c:manualLayout>
              </c:layout>
              <c:dLblPos val="r"/>
              <c:showLegendKey val="0"/>
              <c:showVal val="1"/>
              <c:showCatName val="0"/>
              <c:showSerName val="0"/>
              <c:showPercent val="0"/>
              <c:showBubbleSize val="0"/>
            </c:dLbl>
            <c:spPr>
              <a:noFill/>
              <a:ln>
                <a:noFill/>
              </a:ln>
              <a:effectLst/>
            </c:spPr>
            <c:txPr>
              <a:bodyPr/>
              <a:lstStyle/>
              <a:p>
                <a:pPr>
                  <a:defRPr sz="1200"/>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北京!$O$85:$O$101</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北京!$P$85:$P$101</c:f>
              <c:numCache>
                <c:formatCode>0.00_);[Red]\(0.00\)</c:formatCode>
                <c:ptCount val="17"/>
                <c:pt idx="0">
                  <c:v>15.36</c:v>
                </c:pt>
                <c:pt idx="1">
                  <c:v>16.420000000000002</c:v>
                </c:pt>
                <c:pt idx="2">
                  <c:v>17.32</c:v>
                </c:pt>
                <c:pt idx="3">
                  <c:v>18.329999999999998</c:v>
                </c:pt>
                <c:pt idx="4">
                  <c:v>19.04</c:v>
                </c:pt>
                <c:pt idx="5" formatCode="General">
                  <c:v>20.21</c:v>
                </c:pt>
                <c:pt idx="6" formatCode="General">
                  <c:v>21.52</c:v>
                </c:pt>
                <c:pt idx="7" formatCode="General">
                  <c:v>22.79</c:v>
                </c:pt>
                <c:pt idx="8" formatCode="General">
                  <c:v>22.92</c:v>
                </c:pt>
                <c:pt idx="9" formatCode="General">
                  <c:v>24.07</c:v>
                </c:pt>
                <c:pt idx="10" formatCode="General">
                  <c:v>24.92</c:v>
                </c:pt>
                <c:pt idx="11" formatCode="General">
                  <c:v>24.94</c:v>
                </c:pt>
                <c:pt idx="12" formatCode="General">
                  <c:v>24.27</c:v>
                </c:pt>
                <c:pt idx="13" formatCode="General">
                  <c:v>24.52</c:v>
                </c:pt>
                <c:pt idx="14" formatCode="General">
                  <c:v>25.66</c:v>
                </c:pt>
                <c:pt idx="15" formatCode="General">
                  <c:v>25.75</c:v>
                </c:pt>
                <c:pt idx="16" formatCode="General">
                  <c:v>25.23</c:v>
                </c:pt>
              </c:numCache>
            </c:numRef>
          </c:val>
          <c:smooth val="0"/>
          <c:extLst xmlns:c16r2="http://schemas.microsoft.com/office/drawing/2015/06/chart">
            <c:ext xmlns:c16="http://schemas.microsoft.com/office/drawing/2014/chart" uri="{C3380CC4-5D6E-409C-BE32-E72D297353CC}">
              <c16:uniqueId val="{00000000-AC85-403C-9C48-737FE5F29344}"/>
            </c:ext>
          </c:extLst>
        </c:ser>
        <c:dLbls>
          <c:showLegendKey val="0"/>
          <c:showVal val="0"/>
          <c:showCatName val="0"/>
          <c:showSerName val="0"/>
          <c:showPercent val="0"/>
          <c:showBubbleSize val="0"/>
        </c:dLbls>
        <c:marker val="1"/>
        <c:smooth val="0"/>
        <c:axId val="233552512"/>
        <c:axId val="234804352"/>
      </c:lineChart>
      <c:catAx>
        <c:axId val="233552512"/>
        <c:scaling>
          <c:orientation val="minMax"/>
        </c:scaling>
        <c:delete val="0"/>
        <c:axPos val="t"/>
        <c:title>
          <c:tx>
            <c:rich>
              <a:bodyPr/>
              <a:lstStyle/>
              <a:p>
                <a:pPr>
                  <a:defRPr sz="1400"/>
                </a:pPr>
                <a:r>
                  <a:rPr lang="en-US" altLang="zh-CN" sz="1400" dirty="0" smtClean="0"/>
                  <a:t>Year </a:t>
                </a:r>
                <a:endParaRPr lang="zh-CN" altLang="en-US" sz="1400" dirty="0"/>
              </a:p>
            </c:rich>
          </c:tx>
          <c:layout>
            <c:manualLayout>
              <c:xMode val="edge"/>
              <c:yMode val="edge"/>
              <c:x val="0.85586705704002874"/>
              <c:y val="0.14864464745007369"/>
            </c:manualLayout>
          </c:layout>
          <c:overlay val="0"/>
        </c:title>
        <c:numFmt formatCode="General" sourceLinked="1"/>
        <c:majorTickMark val="out"/>
        <c:minorTickMark val="none"/>
        <c:tickLblPos val="nextTo"/>
        <c:txPr>
          <a:bodyPr/>
          <a:lstStyle/>
          <a:p>
            <a:pPr>
              <a:defRPr sz="1200"/>
            </a:pPr>
            <a:endParaRPr lang="zh-CN"/>
          </a:p>
        </c:txPr>
        <c:crossAx val="234804352"/>
        <c:crosses val="autoZero"/>
        <c:auto val="1"/>
        <c:lblAlgn val="ctr"/>
        <c:lblOffset val="100"/>
        <c:noMultiLvlLbl val="0"/>
      </c:catAx>
      <c:valAx>
        <c:axId val="234804352"/>
        <c:scaling>
          <c:orientation val="maxMin"/>
        </c:scaling>
        <c:delete val="0"/>
        <c:axPos val="l"/>
        <c:numFmt formatCode="#,##0.0_);[Red]\(#,##0.0\)" sourceLinked="0"/>
        <c:majorTickMark val="out"/>
        <c:minorTickMark val="none"/>
        <c:tickLblPos val="nextTo"/>
        <c:txPr>
          <a:bodyPr/>
          <a:lstStyle/>
          <a:p>
            <a:pPr>
              <a:defRPr sz="1200"/>
            </a:pPr>
            <a:endParaRPr lang="zh-CN"/>
          </a:p>
        </c:txPr>
        <c:crossAx val="233552512"/>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1186151870831"/>
          <c:y val="9.3892081020077622E-2"/>
          <c:w val="0.67333015487909675"/>
          <c:h val="0.69236401567331796"/>
        </c:manualLayout>
      </c:layout>
      <c:lineChart>
        <c:grouping val="standard"/>
        <c:varyColors val="0"/>
        <c:ser>
          <c:idx val="1"/>
          <c:order val="1"/>
          <c:tx>
            <c:v>降雨量</c:v>
          </c:tx>
          <c:cat>
            <c:numRef>
              <c:f>北京!$O$72:$O$82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北京!$R$72:$R$82</c:f>
              <c:numCache>
                <c:formatCode>General</c:formatCode>
                <c:ptCount val="11"/>
                <c:pt idx="0">
                  <c:v>448</c:v>
                </c:pt>
                <c:pt idx="1">
                  <c:v>499</c:v>
                </c:pt>
                <c:pt idx="2">
                  <c:v>638</c:v>
                </c:pt>
                <c:pt idx="3">
                  <c:v>448</c:v>
                </c:pt>
                <c:pt idx="4">
                  <c:v>524</c:v>
                </c:pt>
                <c:pt idx="5">
                  <c:v>552.29999999999995</c:v>
                </c:pt>
                <c:pt idx="6">
                  <c:v>708</c:v>
                </c:pt>
                <c:pt idx="7">
                  <c:v>501</c:v>
                </c:pt>
                <c:pt idx="8">
                  <c:v>439</c:v>
                </c:pt>
                <c:pt idx="9">
                  <c:v>583</c:v>
                </c:pt>
                <c:pt idx="10">
                  <c:v>660</c:v>
                </c:pt>
              </c:numCache>
            </c:numRef>
          </c:val>
          <c:smooth val="0"/>
          <c:extLst xmlns:c16r2="http://schemas.microsoft.com/office/drawing/2015/06/chart">
            <c:ext xmlns:c16="http://schemas.microsoft.com/office/drawing/2014/chart" uri="{C3380CC4-5D6E-409C-BE32-E72D297353CC}">
              <c16:uniqueId val="{00000000-38B4-44BA-A648-30FE7EF323BB}"/>
            </c:ext>
          </c:extLst>
        </c:ser>
        <c:dLbls>
          <c:showLegendKey val="0"/>
          <c:showVal val="0"/>
          <c:showCatName val="0"/>
          <c:showSerName val="0"/>
          <c:showPercent val="0"/>
          <c:showBubbleSize val="0"/>
        </c:dLbls>
        <c:marker val="1"/>
        <c:smooth val="0"/>
        <c:axId val="96656000"/>
        <c:axId val="110191744"/>
      </c:lineChart>
      <c:lineChart>
        <c:grouping val="standard"/>
        <c:varyColors val="0"/>
        <c:ser>
          <c:idx val="0"/>
          <c:order val="0"/>
          <c:tx>
            <c:v>地下水供水量</c:v>
          </c:tx>
          <c:cat>
            <c:numRef>
              <c:f>北京!$O$72:$O$82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北京!$Q$72:$Q$82</c:f>
              <c:numCache>
                <c:formatCode>General</c:formatCode>
                <c:ptCount val="11"/>
                <c:pt idx="0">
                  <c:v>24.34</c:v>
                </c:pt>
                <c:pt idx="1">
                  <c:v>24.18</c:v>
                </c:pt>
                <c:pt idx="2">
                  <c:v>22.9</c:v>
                </c:pt>
                <c:pt idx="3" formatCode="0.0_ ">
                  <c:v>21.8</c:v>
                </c:pt>
                <c:pt idx="4" formatCode="0.00_);[Red]\(0.00\)">
                  <c:v>21.2</c:v>
                </c:pt>
                <c:pt idx="5" formatCode="0.00_);[Red]\(0.00\)">
                  <c:v>20.9</c:v>
                </c:pt>
                <c:pt idx="6" formatCode="0.00_);[Red]\(0.00\)">
                  <c:v>20.399999999999999</c:v>
                </c:pt>
                <c:pt idx="7" formatCode="0.00_);[Red]\(0.00\)">
                  <c:v>20.100000000000001</c:v>
                </c:pt>
                <c:pt idx="8" formatCode="0.00_);[Red]\(0.00\)">
                  <c:v>19.600000000000001</c:v>
                </c:pt>
                <c:pt idx="9" formatCode="0.00_);[Red]\(0.00\)">
                  <c:v>18.2</c:v>
                </c:pt>
                <c:pt idx="10" formatCode="0.00_);[Red]\(0.00\)">
                  <c:v>17.5</c:v>
                </c:pt>
              </c:numCache>
            </c:numRef>
          </c:val>
          <c:smooth val="0"/>
          <c:extLst xmlns:c16r2="http://schemas.microsoft.com/office/drawing/2015/06/chart">
            <c:ext xmlns:c16="http://schemas.microsoft.com/office/drawing/2014/chart" uri="{C3380CC4-5D6E-409C-BE32-E72D297353CC}">
              <c16:uniqueId val="{00000001-38B4-44BA-A648-30FE7EF323BB}"/>
            </c:ext>
          </c:extLst>
        </c:ser>
        <c:dLbls>
          <c:showLegendKey val="0"/>
          <c:showVal val="0"/>
          <c:showCatName val="0"/>
          <c:showSerName val="0"/>
          <c:showPercent val="0"/>
          <c:showBubbleSize val="0"/>
        </c:dLbls>
        <c:marker val="1"/>
        <c:smooth val="0"/>
        <c:axId val="114395008"/>
        <c:axId val="110194048"/>
      </c:lineChart>
      <c:catAx>
        <c:axId val="96656000"/>
        <c:scaling>
          <c:orientation val="minMax"/>
        </c:scaling>
        <c:delete val="0"/>
        <c:axPos val="b"/>
        <c:title>
          <c:tx>
            <c:rich>
              <a:bodyPr/>
              <a:lstStyle/>
              <a:p>
                <a:pPr>
                  <a:defRPr/>
                </a:pPr>
                <a:r>
                  <a:rPr lang="zh-CN" altLang="en-US"/>
                  <a:t>年份</a:t>
                </a:r>
              </a:p>
            </c:rich>
          </c:tx>
          <c:layout>
            <c:manualLayout>
              <c:xMode val="edge"/>
              <c:yMode val="edge"/>
              <c:x val="0.82770122484689412"/>
              <c:y val="0.81443095654709829"/>
            </c:manualLayout>
          </c:layout>
          <c:overlay val="0"/>
        </c:title>
        <c:numFmt formatCode="General" sourceLinked="1"/>
        <c:majorTickMark val="out"/>
        <c:minorTickMark val="none"/>
        <c:tickLblPos val="nextTo"/>
        <c:txPr>
          <a:bodyPr/>
          <a:lstStyle/>
          <a:p>
            <a:pPr>
              <a:defRPr sz="1200"/>
            </a:pPr>
            <a:endParaRPr lang="zh-CN"/>
          </a:p>
        </c:txPr>
        <c:crossAx val="110191744"/>
        <c:crosses val="autoZero"/>
        <c:auto val="1"/>
        <c:lblAlgn val="ctr"/>
        <c:lblOffset val="100"/>
        <c:noMultiLvlLbl val="0"/>
      </c:catAx>
      <c:valAx>
        <c:axId val="110191744"/>
        <c:scaling>
          <c:orientation val="minMax"/>
        </c:scaling>
        <c:delete val="0"/>
        <c:axPos val="l"/>
        <c:title>
          <c:tx>
            <c:rich>
              <a:bodyPr rot="-5400000" vert="horz"/>
              <a:lstStyle/>
              <a:p>
                <a:pPr>
                  <a:defRPr sz="1400"/>
                </a:pPr>
                <a:r>
                  <a:rPr lang="en-US" altLang="zh-CN" sz="1400" dirty="0" smtClean="0"/>
                  <a:t>Rainfall</a:t>
                </a:r>
                <a:r>
                  <a:rPr lang="zh-CN" altLang="en-US" sz="1400" dirty="0" smtClean="0"/>
                  <a:t>（</a:t>
                </a:r>
                <a:r>
                  <a:rPr lang="en-US" altLang="zh-CN" sz="1400" dirty="0"/>
                  <a:t>mm</a:t>
                </a:r>
                <a:r>
                  <a:rPr lang="zh-CN" altLang="en-US" sz="1400" dirty="0"/>
                  <a:t>）</a:t>
                </a:r>
              </a:p>
            </c:rich>
          </c:tx>
          <c:layout>
            <c:manualLayout>
              <c:xMode val="edge"/>
              <c:yMode val="edge"/>
              <c:x val="1.3888888888888888E-2"/>
              <c:y val="0.18865266841644796"/>
            </c:manualLayout>
          </c:layout>
          <c:overlay val="0"/>
        </c:title>
        <c:numFmt formatCode="General" sourceLinked="1"/>
        <c:majorTickMark val="out"/>
        <c:minorTickMark val="none"/>
        <c:tickLblPos val="nextTo"/>
        <c:txPr>
          <a:bodyPr/>
          <a:lstStyle/>
          <a:p>
            <a:pPr>
              <a:defRPr sz="1200"/>
            </a:pPr>
            <a:endParaRPr lang="zh-CN"/>
          </a:p>
        </c:txPr>
        <c:crossAx val="96656000"/>
        <c:crosses val="autoZero"/>
        <c:crossBetween val="between"/>
      </c:valAx>
      <c:valAx>
        <c:axId val="110194048"/>
        <c:scaling>
          <c:orientation val="minMax"/>
        </c:scaling>
        <c:delete val="0"/>
        <c:axPos val="r"/>
        <c:title>
          <c:tx>
            <c:rich>
              <a:bodyPr rot="-5400000" vert="horz"/>
              <a:lstStyle/>
              <a:p>
                <a:pPr>
                  <a:defRPr sz="1400"/>
                </a:pPr>
                <a:r>
                  <a:rPr lang="en-US" altLang="zh-CN" sz="1400" dirty="0" smtClean="0"/>
                  <a:t>Water Supply</a:t>
                </a:r>
                <a:r>
                  <a:rPr lang="zh-CN" altLang="en-US" sz="1400" dirty="0" smtClean="0"/>
                  <a:t>（</a:t>
                </a:r>
                <a:r>
                  <a:rPr lang="en-US" altLang="zh-CN" sz="1400" dirty="0" smtClean="0"/>
                  <a:t>10</a:t>
                </a:r>
                <a:r>
                  <a:rPr lang="en-US" altLang="zh-CN" sz="1400" baseline="30000" dirty="0" smtClean="0"/>
                  <a:t>8</a:t>
                </a:r>
                <a:r>
                  <a:rPr lang="en-US" altLang="zh-CN" sz="1400" dirty="0" smtClean="0"/>
                  <a:t>m</a:t>
                </a:r>
                <a:r>
                  <a:rPr lang="en-US" altLang="zh-CN" sz="1400" baseline="30000" dirty="0" smtClean="0"/>
                  <a:t>3</a:t>
                </a:r>
                <a:r>
                  <a:rPr lang="zh-CN" altLang="en-US" sz="1400" dirty="0"/>
                  <a:t>）</a:t>
                </a:r>
              </a:p>
            </c:rich>
          </c:tx>
          <c:layout>
            <c:manualLayout>
              <c:xMode val="edge"/>
              <c:yMode val="edge"/>
              <c:x val="0.90263429980873489"/>
              <c:y val="0.17353598515820681"/>
            </c:manualLayout>
          </c:layout>
          <c:overlay val="0"/>
        </c:title>
        <c:numFmt formatCode="#,##0.00_);[Red]\(#,##0.00\)" sourceLinked="0"/>
        <c:majorTickMark val="out"/>
        <c:minorTickMark val="none"/>
        <c:tickLblPos val="nextTo"/>
        <c:txPr>
          <a:bodyPr/>
          <a:lstStyle/>
          <a:p>
            <a:pPr>
              <a:defRPr sz="1200"/>
            </a:pPr>
            <a:endParaRPr lang="zh-CN"/>
          </a:p>
        </c:txPr>
        <c:crossAx val="114395008"/>
        <c:crosses val="max"/>
        <c:crossBetween val="between"/>
      </c:valAx>
      <c:catAx>
        <c:axId val="114395008"/>
        <c:scaling>
          <c:orientation val="minMax"/>
        </c:scaling>
        <c:delete val="1"/>
        <c:axPos val="b"/>
        <c:numFmt formatCode="General" sourceLinked="1"/>
        <c:majorTickMark val="out"/>
        <c:minorTickMark val="none"/>
        <c:tickLblPos val="nextTo"/>
        <c:crossAx val="110194048"/>
        <c:crosses val="autoZero"/>
        <c:auto val="1"/>
        <c:lblAlgn val="ctr"/>
        <c:lblOffset val="100"/>
        <c:noMultiLvlLbl val="0"/>
      </c:catAx>
    </c:plotArea>
    <c:legend>
      <c:legendPos val="b"/>
      <c:layout>
        <c:manualLayout>
          <c:xMode val="edge"/>
          <c:yMode val="edge"/>
          <c:x val="0.29205624879618508"/>
          <c:y val="0.86775222224993964"/>
          <c:w val="0.34504494187727208"/>
          <c:h val="5.3045043696626507E-2"/>
        </c:manualLayout>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30334903017956"/>
          <c:y val="3.0651278398260755E-2"/>
          <c:w val="0.80260557815673417"/>
          <c:h val="0.78169364246135897"/>
        </c:manualLayout>
      </c:layout>
      <c:lineChart>
        <c:grouping val="standard"/>
        <c:varyColors val="0"/>
        <c:ser>
          <c:idx val="0"/>
          <c:order val="0"/>
          <c:dLbls>
            <c:dLbl>
              <c:idx val="11"/>
              <c:layout>
                <c:manualLayout>
                  <c:x val="-3.2238665988016835E-2"/>
                  <c:y val="6.8351882470575165E-2"/>
                </c:manualLayout>
              </c:layout>
              <c:dLblPos val="r"/>
              <c:showLegendKey val="0"/>
              <c:showVal val="1"/>
              <c:showCatName val="0"/>
              <c:showSerName val="0"/>
              <c:showPercent val="0"/>
              <c:showBubbleSize val="0"/>
            </c:dLbl>
            <c:dLbl>
              <c:idx val="12"/>
              <c:layout>
                <c:manualLayout>
                  <c:x val="-2.6086248814731181E-2"/>
                  <c:y val="-6.6518752818314292E-2"/>
                </c:manualLayout>
              </c:layout>
              <c:dLblPos val="r"/>
              <c:showLegendKey val="0"/>
              <c:showVal val="1"/>
              <c:showCatName val="0"/>
              <c:showSerName val="0"/>
              <c:showPercent val="0"/>
              <c:showBubbleSize val="0"/>
            </c:dLbl>
            <c:txPr>
              <a:bodyPr/>
              <a:lstStyle/>
              <a:p>
                <a:pPr>
                  <a:defRPr sz="1100"/>
                </a:pPr>
                <a:endParaRPr lang="zh-CN"/>
              </a:p>
            </c:txPr>
            <c:dLblPos val="b"/>
            <c:showLegendKey val="0"/>
            <c:showVal val="1"/>
            <c:showCatName val="0"/>
            <c:showSerName val="0"/>
            <c:showPercent val="0"/>
            <c:showBubbleSize val="0"/>
            <c:showLeaderLines val="0"/>
          </c:dLbls>
          <c:cat>
            <c:numRef>
              <c:f>北京!$B$20:$B$33</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北京!$D$20:$D$33</c:f>
              <c:numCache>
                <c:formatCode>General</c:formatCode>
                <c:ptCount val="14"/>
                <c:pt idx="0">
                  <c:v>908</c:v>
                </c:pt>
                <c:pt idx="1">
                  <c:v>977</c:v>
                </c:pt>
                <c:pt idx="2">
                  <c:v>998</c:v>
                </c:pt>
                <c:pt idx="3">
                  <c:v>1023</c:v>
                </c:pt>
                <c:pt idx="4">
                  <c:v>1028</c:v>
                </c:pt>
                <c:pt idx="5">
                  <c:v>1029</c:v>
                </c:pt>
                <c:pt idx="6">
                  <c:v>1047</c:v>
                </c:pt>
                <c:pt idx="7">
                  <c:v>1057</c:v>
                </c:pt>
                <c:pt idx="8">
                  <c:v>1058</c:v>
                </c:pt>
                <c:pt idx="9">
                  <c:v>1048</c:v>
                </c:pt>
                <c:pt idx="10">
                  <c:v>1057</c:v>
                </c:pt>
                <c:pt idx="11">
                  <c:v>1058</c:v>
                </c:pt>
                <c:pt idx="12">
                  <c:v>1056</c:v>
                </c:pt>
                <c:pt idx="13">
                  <c:v>958</c:v>
                </c:pt>
              </c:numCache>
            </c:numRef>
          </c:val>
          <c:smooth val="0"/>
        </c:ser>
        <c:dLbls>
          <c:showLegendKey val="0"/>
          <c:showVal val="0"/>
          <c:showCatName val="0"/>
          <c:showSerName val="0"/>
          <c:showPercent val="0"/>
          <c:showBubbleSize val="0"/>
        </c:dLbls>
        <c:marker val="1"/>
        <c:smooth val="0"/>
        <c:axId val="284744320"/>
        <c:axId val="285409280"/>
      </c:lineChart>
      <c:catAx>
        <c:axId val="284744320"/>
        <c:scaling>
          <c:orientation val="minMax"/>
        </c:scaling>
        <c:delete val="0"/>
        <c:axPos val="b"/>
        <c:numFmt formatCode="General" sourceLinked="1"/>
        <c:majorTickMark val="out"/>
        <c:minorTickMark val="none"/>
        <c:tickLblPos val="nextTo"/>
        <c:txPr>
          <a:bodyPr/>
          <a:lstStyle/>
          <a:p>
            <a:pPr>
              <a:defRPr sz="1400"/>
            </a:pPr>
            <a:endParaRPr lang="zh-CN"/>
          </a:p>
        </c:txPr>
        <c:crossAx val="285409280"/>
        <c:crosses val="autoZero"/>
        <c:auto val="1"/>
        <c:lblAlgn val="ctr"/>
        <c:lblOffset val="100"/>
        <c:noMultiLvlLbl val="0"/>
      </c:catAx>
      <c:valAx>
        <c:axId val="285409280"/>
        <c:scaling>
          <c:orientation val="minMax"/>
          <c:min val="0"/>
        </c:scaling>
        <c:delete val="0"/>
        <c:axPos val="l"/>
        <c:title>
          <c:tx>
            <c:rich>
              <a:bodyPr rot="-5400000" vert="horz"/>
              <a:lstStyle/>
              <a:p>
                <a:pPr>
                  <a:defRPr sz="1800"/>
                </a:pPr>
                <a:r>
                  <a:rPr lang="en-US" altLang="zh-CN" sz="1800" dirty="0" smtClean="0"/>
                  <a:t>Funnel Area</a:t>
                </a:r>
                <a:r>
                  <a:rPr lang="zh-CN" altLang="en-US" sz="1800" dirty="0" smtClean="0"/>
                  <a:t>（</a:t>
                </a:r>
                <a:r>
                  <a:rPr lang="en-US" altLang="zh-CN" sz="1800" dirty="0"/>
                  <a:t>km</a:t>
                </a:r>
                <a:r>
                  <a:rPr lang="en-US" altLang="zh-CN" sz="1800" baseline="30000" dirty="0"/>
                  <a:t>2</a:t>
                </a:r>
                <a:r>
                  <a:rPr lang="zh-CN" altLang="en-US" sz="1800" dirty="0"/>
                  <a:t>）</a:t>
                </a:r>
              </a:p>
            </c:rich>
          </c:tx>
          <c:layout>
            <c:manualLayout>
              <c:xMode val="edge"/>
              <c:yMode val="edge"/>
              <c:x val="1.1278138638336396E-2"/>
              <c:y val="0.15804480330072257"/>
            </c:manualLayout>
          </c:layout>
          <c:overlay val="0"/>
        </c:title>
        <c:numFmt formatCode="General" sourceLinked="1"/>
        <c:majorTickMark val="out"/>
        <c:minorTickMark val="none"/>
        <c:tickLblPos val="nextTo"/>
        <c:txPr>
          <a:bodyPr/>
          <a:lstStyle/>
          <a:p>
            <a:pPr>
              <a:defRPr sz="1400"/>
            </a:pPr>
            <a:endParaRPr lang="zh-CN"/>
          </a:p>
        </c:txPr>
        <c:crossAx val="284744320"/>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41055818359363"/>
          <c:y val="3.6952966321387296E-2"/>
          <c:w val="0.81750401271203788"/>
          <c:h val="0.82385499693196573"/>
        </c:manualLayout>
      </c:layout>
      <c:barChart>
        <c:barDir val="bar"/>
        <c:grouping val="clustered"/>
        <c:varyColors val="0"/>
        <c:ser>
          <c:idx val="0"/>
          <c:order val="0"/>
          <c:tx>
            <c:v>地下水</c:v>
          </c:tx>
          <c:spPr>
            <a:ln w="12700"/>
          </c:spPr>
          <c:invertIfNegative val="0"/>
          <c:cat>
            <c:numRef>
              <c:f>北京!$E$89:$E$99</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北京!$F$89:$F$99</c:f>
              <c:numCache>
                <c:formatCode>General</c:formatCode>
                <c:ptCount val="11"/>
                <c:pt idx="0">
                  <c:v>71</c:v>
                </c:pt>
                <c:pt idx="1">
                  <c:v>70</c:v>
                </c:pt>
                <c:pt idx="2">
                  <c:v>65</c:v>
                </c:pt>
                <c:pt idx="3">
                  <c:v>62</c:v>
                </c:pt>
                <c:pt idx="4">
                  <c:v>61</c:v>
                </c:pt>
                <c:pt idx="5">
                  <c:v>59</c:v>
                </c:pt>
                <c:pt idx="6">
                  <c:v>57</c:v>
                </c:pt>
                <c:pt idx="7">
                  <c:v>55</c:v>
                </c:pt>
                <c:pt idx="8">
                  <c:v>52</c:v>
                </c:pt>
                <c:pt idx="9">
                  <c:v>47</c:v>
                </c:pt>
                <c:pt idx="10">
                  <c:v>45</c:v>
                </c:pt>
              </c:numCache>
            </c:numRef>
          </c:val>
          <c:extLst xmlns:c16r2="http://schemas.microsoft.com/office/drawing/2015/06/chart">
            <c:ext xmlns:c16="http://schemas.microsoft.com/office/drawing/2014/chart" uri="{C3380CC4-5D6E-409C-BE32-E72D297353CC}">
              <c16:uniqueId val="{00000000-E605-4679-BC00-757EA45BF2B8}"/>
            </c:ext>
          </c:extLst>
        </c:ser>
        <c:ser>
          <c:idx val="1"/>
          <c:order val="1"/>
          <c:tx>
            <c:v>地表水</c:v>
          </c:tx>
          <c:spPr>
            <a:ln w="22225" cmpd="sng"/>
          </c:spPr>
          <c:invertIfNegative val="0"/>
          <c:cat>
            <c:numRef>
              <c:f>北京!$E$89:$E$99</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北京!$G$89:$G$99</c:f>
              <c:numCache>
                <c:formatCode>General</c:formatCode>
                <c:ptCount val="11"/>
                <c:pt idx="0">
                  <c:v>19</c:v>
                </c:pt>
                <c:pt idx="1">
                  <c:v>16</c:v>
                </c:pt>
                <c:pt idx="2">
                  <c:v>16</c:v>
                </c:pt>
                <c:pt idx="3">
                  <c:v>13</c:v>
                </c:pt>
                <c:pt idx="4">
                  <c:v>13</c:v>
                </c:pt>
                <c:pt idx="5">
                  <c:v>15</c:v>
                </c:pt>
                <c:pt idx="6">
                  <c:v>14</c:v>
                </c:pt>
                <c:pt idx="7">
                  <c:v>13</c:v>
                </c:pt>
                <c:pt idx="8">
                  <c:v>23</c:v>
                </c:pt>
                <c:pt idx="9">
                  <c:v>8</c:v>
                </c:pt>
                <c:pt idx="10">
                  <c:v>7</c:v>
                </c:pt>
              </c:numCache>
            </c:numRef>
          </c:val>
          <c:extLst xmlns:c16r2="http://schemas.microsoft.com/office/drawing/2015/06/chart">
            <c:ext xmlns:c16="http://schemas.microsoft.com/office/drawing/2014/chart" uri="{C3380CC4-5D6E-409C-BE32-E72D297353CC}">
              <c16:uniqueId val="{00000001-E605-4679-BC00-757EA45BF2B8}"/>
            </c:ext>
          </c:extLst>
        </c:ser>
        <c:ser>
          <c:idx val="2"/>
          <c:order val="2"/>
          <c:tx>
            <c:v>雨水和再生水</c:v>
          </c:tx>
          <c:invertIfNegative val="0"/>
          <c:cat>
            <c:numRef>
              <c:f>北京!$E$89:$E$99</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北京!$H$89:$H$99</c:f>
              <c:numCache>
                <c:formatCode>General</c:formatCode>
                <c:ptCount val="11"/>
                <c:pt idx="0">
                  <c:v>10</c:v>
                </c:pt>
                <c:pt idx="1">
                  <c:v>14</c:v>
                </c:pt>
                <c:pt idx="2">
                  <c:v>17</c:v>
                </c:pt>
                <c:pt idx="3">
                  <c:v>18</c:v>
                </c:pt>
                <c:pt idx="4">
                  <c:v>19</c:v>
                </c:pt>
                <c:pt idx="5">
                  <c:v>19</c:v>
                </c:pt>
                <c:pt idx="6">
                  <c:v>21</c:v>
                </c:pt>
                <c:pt idx="7">
                  <c:v>22</c:v>
                </c:pt>
                <c:pt idx="8">
                  <c:v>23</c:v>
                </c:pt>
                <c:pt idx="9">
                  <c:v>25</c:v>
                </c:pt>
                <c:pt idx="10">
                  <c:v>26</c:v>
                </c:pt>
              </c:numCache>
            </c:numRef>
          </c:val>
          <c:extLst xmlns:c16r2="http://schemas.microsoft.com/office/drawing/2015/06/chart">
            <c:ext xmlns:c16="http://schemas.microsoft.com/office/drawing/2014/chart" uri="{C3380CC4-5D6E-409C-BE32-E72D297353CC}">
              <c16:uniqueId val="{00000002-E605-4679-BC00-757EA45BF2B8}"/>
            </c:ext>
          </c:extLst>
        </c:ser>
        <c:ser>
          <c:idx val="3"/>
          <c:order val="3"/>
          <c:tx>
            <c:v>南水北调水</c:v>
          </c:tx>
          <c:invertIfNegative val="0"/>
          <c:cat>
            <c:numRef>
              <c:f>北京!$E$89:$E$99</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北京!$I$89:$I$99</c:f>
              <c:numCache>
                <c:formatCode>General</c:formatCode>
                <c:ptCount val="11"/>
                <c:pt idx="0">
                  <c:v>0</c:v>
                </c:pt>
                <c:pt idx="1">
                  <c:v>0</c:v>
                </c:pt>
                <c:pt idx="2">
                  <c:v>2</c:v>
                </c:pt>
                <c:pt idx="3">
                  <c:v>7</c:v>
                </c:pt>
                <c:pt idx="4">
                  <c:v>7</c:v>
                </c:pt>
                <c:pt idx="5">
                  <c:v>7</c:v>
                </c:pt>
                <c:pt idx="6">
                  <c:v>8</c:v>
                </c:pt>
                <c:pt idx="7">
                  <c:v>10</c:v>
                </c:pt>
                <c:pt idx="8">
                  <c:v>2</c:v>
                </c:pt>
                <c:pt idx="9">
                  <c:v>20</c:v>
                </c:pt>
                <c:pt idx="10">
                  <c:v>22</c:v>
                </c:pt>
              </c:numCache>
            </c:numRef>
          </c:val>
          <c:extLst xmlns:c16r2="http://schemas.microsoft.com/office/drawing/2015/06/chart">
            <c:ext xmlns:c16="http://schemas.microsoft.com/office/drawing/2014/chart" uri="{C3380CC4-5D6E-409C-BE32-E72D297353CC}">
              <c16:uniqueId val="{00000003-E605-4679-BC00-757EA45BF2B8}"/>
            </c:ext>
          </c:extLst>
        </c:ser>
        <c:dLbls>
          <c:showLegendKey val="0"/>
          <c:showVal val="0"/>
          <c:showCatName val="0"/>
          <c:showSerName val="0"/>
          <c:showPercent val="0"/>
          <c:showBubbleSize val="0"/>
        </c:dLbls>
        <c:gapWidth val="150"/>
        <c:axId val="70316800"/>
        <c:axId val="71746304"/>
      </c:barChart>
      <c:catAx>
        <c:axId val="70316800"/>
        <c:scaling>
          <c:orientation val="minMax"/>
        </c:scaling>
        <c:delete val="0"/>
        <c:axPos val="l"/>
        <c:numFmt formatCode="General" sourceLinked="1"/>
        <c:majorTickMark val="out"/>
        <c:minorTickMark val="none"/>
        <c:tickLblPos val="nextTo"/>
        <c:txPr>
          <a:bodyPr/>
          <a:lstStyle/>
          <a:p>
            <a:pPr>
              <a:defRPr sz="1200"/>
            </a:pPr>
            <a:endParaRPr lang="zh-CN"/>
          </a:p>
        </c:txPr>
        <c:crossAx val="71746304"/>
        <c:crosses val="autoZero"/>
        <c:auto val="1"/>
        <c:lblAlgn val="ctr"/>
        <c:lblOffset val="100"/>
        <c:noMultiLvlLbl val="0"/>
      </c:catAx>
      <c:valAx>
        <c:axId val="71746304"/>
        <c:scaling>
          <c:orientation val="minMax"/>
        </c:scaling>
        <c:delete val="0"/>
        <c:axPos val="b"/>
        <c:majorGridlines/>
        <c:title>
          <c:tx>
            <c:rich>
              <a:bodyPr/>
              <a:lstStyle/>
              <a:p>
                <a:pPr>
                  <a:defRPr/>
                </a:pPr>
                <a:r>
                  <a:rPr lang="en-US" altLang="zh-CN" sz="1200" dirty="0" smtClean="0"/>
                  <a:t>Percent</a:t>
                </a:r>
                <a:r>
                  <a:rPr lang="zh-CN" altLang="en-US" dirty="0" smtClean="0"/>
                  <a:t>（</a:t>
                </a:r>
                <a:r>
                  <a:rPr lang="en-US" altLang="zh-CN" dirty="0"/>
                  <a:t>%</a:t>
                </a:r>
                <a:r>
                  <a:rPr lang="zh-CN" altLang="en-US" dirty="0"/>
                  <a:t>）</a:t>
                </a:r>
              </a:p>
            </c:rich>
          </c:tx>
          <c:layout>
            <c:manualLayout>
              <c:xMode val="edge"/>
              <c:yMode val="edge"/>
              <c:x val="0.83158505049146592"/>
              <c:y val="0.93334794679537081"/>
            </c:manualLayout>
          </c:layout>
          <c:overlay val="0"/>
        </c:title>
        <c:numFmt formatCode="General" sourceLinked="1"/>
        <c:majorTickMark val="out"/>
        <c:minorTickMark val="none"/>
        <c:tickLblPos val="nextTo"/>
        <c:txPr>
          <a:bodyPr/>
          <a:lstStyle/>
          <a:p>
            <a:pPr>
              <a:defRPr sz="1200"/>
            </a:pPr>
            <a:endParaRPr lang="zh-CN"/>
          </a:p>
        </c:txPr>
        <c:crossAx val="70316800"/>
        <c:crosses val="autoZero"/>
        <c:crossBetween val="between"/>
        <c:majorUnit val="10"/>
      </c:valAx>
    </c:plotArea>
    <c:legend>
      <c:legendPos val="b"/>
      <c:layout>
        <c:manualLayout>
          <c:xMode val="edge"/>
          <c:yMode val="edge"/>
          <c:x val="0.11063061706594005"/>
          <c:y val="0.94097779916505075"/>
          <c:w val="0.71312642169728779"/>
          <c:h val="5.9022134360533787E-2"/>
        </c:manualLayout>
      </c:layout>
      <c:overlay val="0"/>
      <c:spPr>
        <a:ln>
          <a:noFill/>
        </a:ln>
      </c:spPr>
      <c:txPr>
        <a:bodyPr/>
        <a:lstStyle/>
        <a:p>
          <a:pPr>
            <a:defRPr sz="1200"/>
          </a:pPr>
          <a:endParaRPr lang="zh-CN"/>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2661854768154"/>
          <c:y val="3.1767589085448578E-2"/>
          <c:w val="0.81909492563429587"/>
          <c:h val="0.79631309770306158"/>
        </c:manualLayout>
      </c:layout>
      <c:barChart>
        <c:barDir val="bar"/>
        <c:grouping val="clustered"/>
        <c:varyColors val="0"/>
        <c:ser>
          <c:idx val="0"/>
          <c:order val="0"/>
          <c:tx>
            <c:v>生活</c:v>
          </c:tx>
          <c:invertIfNegative val="0"/>
          <c:cat>
            <c:numRef>
              <c:f>北京!$C$126:$C$136</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北京!$D$126:$D$136</c:f>
              <c:numCache>
                <c:formatCode>General</c:formatCode>
                <c:ptCount val="11"/>
                <c:pt idx="0">
                  <c:v>40</c:v>
                </c:pt>
                <c:pt idx="1">
                  <c:v>39</c:v>
                </c:pt>
                <c:pt idx="2">
                  <c:v>42</c:v>
                </c:pt>
                <c:pt idx="3">
                  <c:v>41</c:v>
                </c:pt>
                <c:pt idx="4">
                  <c:v>43</c:v>
                </c:pt>
                <c:pt idx="5">
                  <c:v>43</c:v>
                </c:pt>
                <c:pt idx="6">
                  <c:v>44</c:v>
                </c:pt>
                <c:pt idx="7">
                  <c:v>45</c:v>
                </c:pt>
                <c:pt idx="8">
                  <c:v>45</c:v>
                </c:pt>
                <c:pt idx="9">
                  <c:v>46</c:v>
                </c:pt>
                <c:pt idx="10">
                  <c:v>46</c:v>
                </c:pt>
              </c:numCache>
            </c:numRef>
          </c:val>
          <c:extLst xmlns:c16r2="http://schemas.microsoft.com/office/drawing/2015/06/chart">
            <c:ext xmlns:c16="http://schemas.microsoft.com/office/drawing/2014/chart" uri="{C3380CC4-5D6E-409C-BE32-E72D297353CC}">
              <c16:uniqueId val="{00000000-2266-4E3E-9E3D-267044D6BB06}"/>
            </c:ext>
          </c:extLst>
        </c:ser>
        <c:ser>
          <c:idx val="1"/>
          <c:order val="1"/>
          <c:tx>
            <c:v>环境</c:v>
          </c:tx>
          <c:invertIfNegative val="0"/>
          <c:cat>
            <c:numRef>
              <c:f>北京!$C$126:$C$136</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北京!$E$126:$E$136</c:f>
              <c:numCache>
                <c:formatCode>General</c:formatCode>
                <c:ptCount val="11"/>
                <c:pt idx="0">
                  <c:v>5</c:v>
                </c:pt>
                <c:pt idx="1">
                  <c:v>8</c:v>
                </c:pt>
                <c:pt idx="2">
                  <c:v>9</c:v>
                </c:pt>
                <c:pt idx="3">
                  <c:v>10</c:v>
                </c:pt>
                <c:pt idx="4">
                  <c:v>11</c:v>
                </c:pt>
                <c:pt idx="5">
                  <c:v>13</c:v>
                </c:pt>
                <c:pt idx="6">
                  <c:v>16</c:v>
                </c:pt>
                <c:pt idx="7">
                  <c:v>16</c:v>
                </c:pt>
                <c:pt idx="8">
                  <c:v>19</c:v>
                </c:pt>
                <c:pt idx="9">
                  <c:v>27</c:v>
                </c:pt>
                <c:pt idx="10">
                  <c:v>28</c:v>
                </c:pt>
              </c:numCache>
            </c:numRef>
          </c:val>
          <c:extLst xmlns:c16r2="http://schemas.microsoft.com/office/drawing/2015/06/chart">
            <c:ext xmlns:c16="http://schemas.microsoft.com/office/drawing/2014/chart" uri="{C3380CC4-5D6E-409C-BE32-E72D297353CC}">
              <c16:uniqueId val="{00000001-2266-4E3E-9E3D-267044D6BB06}"/>
            </c:ext>
          </c:extLst>
        </c:ser>
        <c:ser>
          <c:idx val="2"/>
          <c:order val="2"/>
          <c:tx>
            <c:v>工业</c:v>
          </c:tx>
          <c:invertIfNegative val="0"/>
          <c:cat>
            <c:numRef>
              <c:f>北京!$C$126:$C$136</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北京!$F$126:$F$136</c:f>
              <c:numCache>
                <c:formatCode>General</c:formatCode>
                <c:ptCount val="11"/>
                <c:pt idx="0">
                  <c:v>18</c:v>
                </c:pt>
                <c:pt idx="1">
                  <c:v>17</c:v>
                </c:pt>
                <c:pt idx="2">
                  <c:v>15</c:v>
                </c:pt>
                <c:pt idx="3">
                  <c:v>15</c:v>
                </c:pt>
                <c:pt idx="4">
                  <c:v>14</c:v>
                </c:pt>
                <c:pt idx="5">
                  <c:v>14</c:v>
                </c:pt>
                <c:pt idx="6">
                  <c:v>14</c:v>
                </c:pt>
                <c:pt idx="7">
                  <c:v>14</c:v>
                </c:pt>
                <c:pt idx="8">
                  <c:v>14</c:v>
                </c:pt>
                <c:pt idx="9">
                  <c:v>10</c:v>
                </c:pt>
                <c:pt idx="10">
                  <c:v>10</c:v>
                </c:pt>
              </c:numCache>
            </c:numRef>
          </c:val>
          <c:extLst xmlns:c16r2="http://schemas.microsoft.com/office/drawing/2015/06/chart">
            <c:ext xmlns:c16="http://schemas.microsoft.com/office/drawing/2014/chart" uri="{C3380CC4-5D6E-409C-BE32-E72D297353CC}">
              <c16:uniqueId val="{00000002-2266-4E3E-9E3D-267044D6BB06}"/>
            </c:ext>
          </c:extLst>
        </c:ser>
        <c:ser>
          <c:idx val="3"/>
          <c:order val="3"/>
          <c:tx>
            <c:v>农业</c:v>
          </c:tx>
          <c:invertIfNegative val="0"/>
          <c:cat>
            <c:numRef>
              <c:f>北京!$C$126:$C$136</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北京!$G$126:$G$136</c:f>
              <c:numCache>
                <c:formatCode>General</c:formatCode>
                <c:ptCount val="11"/>
                <c:pt idx="0">
                  <c:v>37</c:v>
                </c:pt>
                <c:pt idx="1">
                  <c:v>36</c:v>
                </c:pt>
                <c:pt idx="2">
                  <c:v>34</c:v>
                </c:pt>
                <c:pt idx="3">
                  <c:v>34</c:v>
                </c:pt>
                <c:pt idx="4">
                  <c:v>32</c:v>
                </c:pt>
                <c:pt idx="5">
                  <c:v>30</c:v>
                </c:pt>
                <c:pt idx="6">
                  <c:v>26</c:v>
                </c:pt>
                <c:pt idx="7">
                  <c:v>25</c:v>
                </c:pt>
                <c:pt idx="8">
                  <c:v>22</c:v>
                </c:pt>
                <c:pt idx="9">
                  <c:v>17</c:v>
                </c:pt>
                <c:pt idx="10">
                  <c:v>16</c:v>
                </c:pt>
              </c:numCache>
            </c:numRef>
          </c:val>
          <c:extLst xmlns:c16r2="http://schemas.microsoft.com/office/drawing/2015/06/chart">
            <c:ext xmlns:c16="http://schemas.microsoft.com/office/drawing/2014/chart" uri="{C3380CC4-5D6E-409C-BE32-E72D297353CC}">
              <c16:uniqueId val="{00000003-2266-4E3E-9E3D-267044D6BB06}"/>
            </c:ext>
          </c:extLst>
        </c:ser>
        <c:dLbls>
          <c:showLegendKey val="0"/>
          <c:showVal val="0"/>
          <c:showCatName val="0"/>
          <c:showSerName val="0"/>
          <c:showPercent val="0"/>
          <c:showBubbleSize val="0"/>
        </c:dLbls>
        <c:gapWidth val="150"/>
        <c:axId val="93763456"/>
        <c:axId val="93764992"/>
      </c:barChart>
      <c:catAx>
        <c:axId val="93763456"/>
        <c:scaling>
          <c:orientation val="minMax"/>
        </c:scaling>
        <c:delete val="0"/>
        <c:axPos val="l"/>
        <c:numFmt formatCode="General" sourceLinked="1"/>
        <c:majorTickMark val="out"/>
        <c:minorTickMark val="none"/>
        <c:tickLblPos val="nextTo"/>
        <c:txPr>
          <a:bodyPr/>
          <a:lstStyle/>
          <a:p>
            <a:pPr>
              <a:defRPr sz="1200"/>
            </a:pPr>
            <a:endParaRPr lang="zh-CN"/>
          </a:p>
        </c:txPr>
        <c:crossAx val="93764992"/>
        <c:crosses val="autoZero"/>
        <c:auto val="1"/>
        <c:lblAlgn val="ctr"/>
        <c:lblOffset val="100"/>
        <c:noMultiLvlLbl val="0"/>
      </c:catAx>
      <c:valAx>
        <c:axId val="93764992"/>
        <c:scaling>
          <c:orientation val="minMax"/>
        </c:scaling>
        <c:delete val="0"/>
        <c:axPos val="b"/>
        <c:majorGridlines/>
        <c:title>
          <c:tx>
            <c:rich>
              <a:bodyPr/>
              <a:lstStyle/>
              <a:p>
                <a:pPr>
                  <a:defRPr/>
                </a:pPr>
                <a:r>
                  <a:rPr lang="en-US" altLang="zh-CN" sz="1400" dirty="0" smtClean="0"/>
                  <a:t>percent</a:t>
                </a:r>
                <a:r>
                  <a:rPr lang="zh-CN" altLang="en-US" dirty="0" smtClean="0"/>
                  <a:t>（</a:t>
                </a:r>
                <a:r>
                  <a:rPr lang="en-US" altLang="zh-CN" dirty="0"/>
                  <a:t>%</a:t>
                </a:r>
                <a:r>
                  <a:rPr lang="zh-CN" altLang="en-US" dirty="0"/>
                  <a:t>）</a:t>
                </a:r>
              </a:p>
            </c:rich>
          </c:tx>
          <c:layout>
            <c:manualLayout>
              <c:xMode val="edge"/>
              <c:yMode val="edge"/>
              <c:x val="0.80068853893263348"/>
              <c:y val="0.89776428988043167"/>
            </c:manualLayout>
          </c:layout>
          <c:overlay val="0"/>
        </c:title>
        <c:numFmt formatCode="General" sourceLinked="1"/>
        <c:majorTickMark val="out"/>
        <c:minorTickMark val="none"/>
        <c:tickLblPos val="nextTo"/>
        <c:txPr>
          <a:bodyPr/>
          <a:lstStyle/>
          <a:p>
            <a:pPr>
              <a:defRPr sz="1200"/>
            </a:pPr>
            <a:endParaRPr lang="zh-CN"/>
          </a:p>
        </c:txPr>
        <c:crossAx val="93763456"/>
        <c:crosses val="autoZero"/>
        <c:crossBetween val="between"/>
        <c:majorUnit val="10"/>
      </c:valAx>
    </c:plotArea>
    <c:legend>
      <c:legendPos val="b"/>
      <c:layout>
        <c:manualLayout>
          <c:xMode val="edge"/>
          <c:yMode val="edge"/>
          <c:x val="0.10987365358401521"/>
          <c:y val="0.9116531787693205"/>
          <c:w val="0.60224514030217757"/>
          <c:h val="6.1272040571085845E-2"/>
        </c:manualLayout>
      </c:layout>
      <c:overlay val="0"/>
      <c:txPr>
        <a:bodyPr/>
        <a:lstStyle/>
        <a:p>
          <a:pPr>
            <a:defRPr sz="1400"/>
          </a:pPr>
          <a:endParaRPr lang="zh-CN"/>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zh-CN" sz="1800" dirty="0" smtClean="0"/>
              <a:t>Shallow </a:t>
            </a:r>
            <a:endParaRPr lang="zh-CN" altLang="en-US" sz="1800" dirty="0"/>
          </a:p>
        </c:rich>
      </c:tx>
      <c:layout>
        <c:manualLayout>
          <c:xMode val="edge"/>
          <c:yMode val="edge"/>
          <c:x val="0.37909472588251214"/>
          <c:y val="4.1768186564566656E-2"/>
        </c:manualLayout>
      </c:layout>
      <c:overlay val="1"/>
    </c:title>
    <c:autoTitleDeleted val="0"/>
    <c:plotArea>
      <c:layout>
        <c:manualLayout>
          <c:layoutTarget val="inner"/>
          <c:xMode val="edge"/>
          <c:yMode val="edge"/>
          <c:x val="0.16337119867918976"/>
          <c:y val="0.16947304663840096"/>
          <c:w val="0.78623645747738635"/>
          <c:h val="0.61001348789734622"/>
        </c:manualLayout>
      </c:layout>
      <c:barChart>
        <c:barDir val="col"/>
        <c:grouping val="stacked"/>
        <c:varyColors val="0"/>
        <c:ser>
          <c:idx val="0"/>
          <c:order val="0"/>
          <c:tx>
            <c:v>2-3类</c:v>
          </c:tx>
          <c:invertIfNegative val="0"/>
          <c:cat>
            <c:numRef>
              <c:f>地下水水质!$B$4:$B$14</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地下水水质!$C$4:$C$14</c:f>
              <c:numCache>
                <c:formatCode>0.0_ </c:formatCode>
                <c:ptCount val="11"/>
                <c:pt idx="0">
                  <c:v>63.2</c:v>
                </c:pt>
                <c:pt idx="1">
                  <c:v>61</c:v>
                </c:pt>
                <c:pt idx="2">
                  <c:v>57</c:v>
                </c:pt>
                <c:pt idx="3">
                  <c:v>52</c:v>
                </c:pt>
                <c:pt idx="4">
                  <c:v>57</c:v>
                </c:pt>
                <c:pt idx="5">
                  <c:v>51</c:v>
                </c:pt>
                <c:pt idx="6">
                  <c:v>52</c:v>
                </c:pt>
                <c:pt idx="7">
                  <c:v>50.1</c:v>
                </c:pt>
                <c:pt idx="8">
                  <c:v>52</c:v>
                </c:pt>
                <c:pt idx="9">
                  <c:v>55.2</c:v>
                </c:pt>
                <c:pt idx="10">
                  <c:v>56.7</c:v>
                </c:pt>
              </c:numCache>
            </c:numRef>
          </c:val>
          <c:extLst xmlns:c16r2="http://schemas.microsoft.com/office/drawing/2015/06/chart">
            <c:ext xmlns:c16="http://schemas.microsoft.com/office/drawing/2014/chart" uri="{C3380CC4-5D6E-409C-BE32-E72D297353CC}">
              <c16:uniqueId val="{00000000-F1B9-4A91-9809-74985020351F}"/>
            </c:ext>
          </c:extLst>
        </c:ser>
        <c:ser>
          <c:idx val="1"/>
          <c:order val="1"/>
          <c:tx>
            <c:v>4-5类</c:v>
          </c:tx>
          <c:invertIfNegative val="0"/>
          <c:cat>
            <c:numRef>
              <c:f>地下水水质!$B$4:$B$14</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地下水水质!$D$4:$D$14</c:f>
              <c:numCache>
                <c:formatCode>0.0_ </c:formatCode>
                <c:ptCount val="11"/>
                <c:pt idx="0">
                  <c:v>36.799999999999997</c:v>
                </c:pt>
                <c:pt idx="1">
                  <c:v>39</c:v>
                </c:pt>
                <c:pt idx="2">
                  <c:v>43</c:v>
                </c:pt>
                <c:pt idx="3">
                  <c:v>48</c:v>
                </c:pt>
                <c:pt idx="4">
                  <c:v>43</c:v>
                </c:pt>
                <c:pt idx="5">
                  <c:v>49</c:v>
                </c:pt>
                <c:pt idx="6">
                  <c:v>48</c:v>
                </c:pt>
                <c:pt idx="7">
                  <c:v>49.9</c:v>
                </c:pt>
                <c:pt idx="8">
                  <c:v>48</c:v>
                </c:pt>
                <c:pt idx="9">
                  <c:v>44.8</c:v>
                </c:pt>
                <c:pt idx="10">
                  <c:v>43.3</c:v>
                </c:pt>
              </c:numCache>
            </c:numRef>
          </c:val>
          <c:extLst xmlns:c16r2="http://schemas.microsoft.com/office/drawing/2015/06/chart">
            <c:ext xmlns:c16="http://schemas.microsoft.com/office/drawing/2014/chart" uri="{C3380CC4-5D6E-409C-BE32-E72D297353CC}">
              <c16:uniqueId val="{00000001-F1B9-4A91-9809-74985020351F}"/>
            </c:ext>
          </c:extLst>
        </c:ser>
        <c:dLbls>
          <c:showLegendKey val="0"/>
          <c:showVal val="0"/>
          <c:showCatName val="0"/>
          <c:showSerName val="0"/>
          <c:showPercent val="0"/>
          <c:showBubbleSize val="0"/>
        </c:dLbls>
        <c:gapWidth val="150"/>
        <c:overlap val="100"/>
        <c:axId val="314812288"/>
        <c:axId val="320503808"/>
      </c:barChart>
      <c:catAx>
        <c:axId val="314812288"/>
        <c:scaling>
          <c:orientation val="minMax"/>
        </c:scaling>
        <c:delete val="0"/>
        <c:axPos val="b"/>
        <c:title>
          <c:tx>
            <c:rich>
              <a:bodyPr/>
              <a:lstStyle/>
              <a:p>
                <a:pPr>
                  <a:defRPr sz="1200"/>
                </a:pPr>
                <a:r>
                  <a:rPr lang="en-US" altLang="zh-CN" sz="1200" dirty="0" smtClean="0"/>
                  <a:t>Year</a:t>
                </a:r>
                <a:endParaRPr lang="zh-CN" altLang="en-US" sz="1200" dirty="0"/>
              </a:p>
            </c:rich>
          </c:tx>
          <c:layout>
            <c:manualLayout>
              <c:xMode val="edge"/>
              <c:yMode val="edge"/>
              <c:x val="0.91269910329271886"/>
              <c:y val="0.88059752624900312"/>
            </c:manualLayout>
          </c:layout>
          <c:overlay val="0"/>
        </c:title>
        <c:numFmt formatCode="General" sourceLinked="1"/>
        <c:majorTickMark val="out"/>
        <c:minorTickMark val="none"/>
        <c:tickLblPos val="nextTo"/>
        <c:txPr>
          <a:bodyPr/>
          <a:lstStyle/>
          <a:p>
            <a:pPr>
              <a:defRPr sz="1200"/>
            </a:pPr>
            <a:endParaRPr lang="zh-CN"/>
          </a:p>
        </c:txPr>
        <c:crossAx val="320503808"/>
        <c:crosses val="autoZero"/>
        <c:auto val="1"/>
        <c:lblAlgn val="ctr"/>
        <c:lblOffset val="100"/>
        <c:noMultiLvlLbl val="0"/>
      </c:catAx>
      <c:valAx>
        <c:axId val="320503808"/>
        <c:scaling>
          <c:orientation val="minMax"/>
          <c:max val="100"/>
        </c:scaling>
        <c:delete val="0"/>
        <c:axPos val="l"/>
        <c:majorGridlines/>
        <c:title>
          <c:tx>
            <c:rich>
              <a:bodyPr rot="-5400000" vert="horz"/>
              <a:lstStyle/>
              <a:p>
                <a:pPr>
                  <a:defRPr sz="1200"/>
                </a:pPr>
                <a:r>
                  <a:rPr lang="en-US" altLang="zh-CN" sz="1400" b="1" i="0" u="none" strike="noStrike" baseline="0" dirty="0" smtClean="0">
                    <a:effectLst/>
                  </a:rPr>
                  <a:t>Area occupation ratio </a:t>
                </a:r>
                <a:r>
                  <a:rPr lang="zh-CN" altLang="en-US" sz="1200" dirty="0" smtClean="0"/>
                  <a:t>（</a:t>
                </a:r>
                <a:r>
                  <a:rPr lang="en-US" altLang="zh-CN" sz="1200" dirty="0"/>
                  <a:t>%</a:t>
                </a:r>
                <a:r>
                  <a:rPr lang="zh-CN" altLang="en-US" sz="1200" dirty="0"/>
                  <a:t>）</a:t>
                </a:r>
              </a:p>
            </c:rich>
          </c:tx>
          <c:layout/>
          <c:overlay val="0"/>
        </c:title>
        <c:numFmt formatCode="0_ " sourceLinked="0"/>
        <c:majorTickMark val="out"/>
        <c:minorTickMark val="none"/>
        <c:tickLblPos val="nextTo"/>
        <c:txPr>
          <a:bodyPr/>
          <a:lstStyle/>
          <a:p>
            <a:pPr>
              <a:defRPr sz="1200"/>
            </a:pPr>
            <a:endParaRPr lang="zh-CN"/>
          </a:p>
        </c:txPr>
        <c:crossAx val="314812288"/>
        <c:crosses val="autoZero"/>
        <c:crossBetween val="between"/>
      </c:valAx>
      <c:spPr>
        <a:noFill/>
        <a:ln w="25400">
          <a:noFill/>
        </a:ln>
      </c:spPr>
    </c:plotArea>
    <c:legend>
      <c:legendPos val="b"/>
      <c:layout/>
      <c:overlay val="0"/>
      <c:txPr>
        <a:bodyPr/>
        <a:lstStyle/>
        <a:p>
          <a:pPr>
            <a:defRPr sz="1050"/>
          </a:pPr>
          <a:endParaRPr lang="zh-CN"/>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zh-CN" sz="1800" dirty="0" smtClean="0"/>
              <a:t>Deep</a:t>
            </a:r>
            <a:endParaRPr lang="zh-CN" altLang="en-US" sz="1800" dirty="0"/>
          </a:p>
        </c:rich>
      </c:tx>
      <c:layout>
        <c:manualLayout>
          <c:xMode val="edge"/>
          <c:yMode val="edge"/>
          <c:x val="0.47719157747904556"/>
          <c:y val="1.1393297327018637E-3"/>
        </c:manualLayout>
      </c:layout>
      <c:overlay val="1"/>
    </c:title>
    <c:autoTitleDeleted val="0"/>
    <c:plotArea>
      <c:layout>
        <c:manualLayout>
          <c:layoutTarget val="inner"/>
          <c:xMode val="edge"/>
          <c:yMode val="edge"/>
          <c:x val="0.13493985126859143"/>
          <c:y val="0.13152777777777777"/>
          <c:w val="0.77894903762029732"/>
          <c:h val="0.65699839603382915"/>
        </c:manualLayout>
      </c:layout>
      <c:barChart>
        <c:barDir val="col"/>
        <c:grouping val="stacked"/>
        <c:varyColors val="0"/>
        <c:ser>
          <c:idx val="0"/>
          <c:order val="0"/>
          <c:tx>
            <c:v>2-3类</c:v>
          </c:tx>
          <c:invertIfNegative val="0"/>
          <c:cat>
            <c:numRef>
              <c:f>地下水水质!$H$4:$H$14</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地下水水质!$I$4:$I$14</c:f>
              <c:numCache>
                <c:formatCode>General</c:formatCode>
                <c:ptCount val="11"/>
                <c:pt idx="0">
                  <c:v>85.6</c:v>
                </c:pt>
                <c:pt idx="1">
                  <c:v>82</c:v>
                </c:pt>
                <c:pt idx="2" formatCode="0.0_ ">
                  <c:v>80</c:v>
                </c:pt>
                <c:pt idx="3" formatCode="0.0_ ">
                  <c:v>84</c:v>
                </c:pt>
                <c:pt idx="4" formatCode="0.0_ ">
                  <c:v>66</c:v>
                </c:pt>
                <c:pt idx="5" formatCode="0.0_ ">
                  <c:v>90</c:v>
                </c:pt>
                <c:pt idx="6" formatCode="0.0_ ">
                  <c:v>75</c:v>
                </c:pt>
                <c:pt idx="7" formatCode="0.0_ ">
                  <c:v>80</c:v>
                </c:pt>
                <c:pt idx="8" formatCode="0.0_ ">
                  <c:v>78</c:v>
                </c:pt>
                <c:pt idx="9" formatCode="0.0_ ">
                  <c:v>79.400000000000006</c:v>
                </c:pt>
                <c:pt idx="10" formatCode="0.0_ ">
                  <c:v>79.2</c:v>
                </c:pt>
              </c:numCache>
            </c:numRef>
          </c:val>
          <c:extLst xmlns:c16r2="http://schemas.microsoft.com/office/drawing/2015/06/chart">
            <c:ext xmlns:c16="http://schemas.microsoft.com/office/drawing/2014/chart" uri="{C3380CC4-5D6E-409C-BE32-E72D297353CC}">
              <c16:uniqueId val="{00000000-AA3B-456E-BEDD-355D386A9B57}"/>
            </c:ext>
          </c:extLst>
        </c:ser>
        <c:ser>
          <c:idx val="1"/>
          <c:order val="1"/>
          <c:tx>
            <c:v>4-5类</c:v>
          </c:tx>
          <c:invertIfNegative val="0"/>
          <c:cat>
            <c:numRef>
              <c:f>地下水水质!$H$4:$H$14</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地下水水质!$J$4:$J$14</c:f>
              <c:numCache>
                <c:formatCode>General</c:formatCode>
                <c:ptCount val="11"/>
                <c:pt idx="0">
                  <c:v>14.4</c:v>
                </c:pt>
                <c:pt idx="1">
                  <c:v>18</c:v>
                </c:pt>
                <c:pt idx="2" formatCode="0.0_ ">
                  <c:v>20</c:v>
                </c:pt>
                <c:pt idx="3" formatCode="0.0_ ">
                  <c:v>16</c:v>
                </c:pt>
                <c:pt idx="4" formatCode="0.0_ ">
                  <c:v>34</c:v>
                </c:pt>
                <c:pt idx="5" formatCode="0.0_ ">
                  <c:v>10</c:v>
                </c:pt>
                <c:pt idx="6" formatCode="0.0_ ">
                  <c:v>25</c:v>
                </c:pt>
                <c:pt idx="7" formatCode="0.0_ ">
                  <c:v>20</c:v>
                </c:pt>
                <c:pt idx="8" formatCode="0.0_ ">
                  <c:v>22</c:v>
                </c:pt>
                <c:pt idx="9" formatCode="0.0_ ">
                  <c:v>20.6</c:v>
                </c:pt>
                <c:pt idx="10" formatCode="0.0_ ">
                  <c:v>20.8</c:v>
                </c:pt>
              </c:numCache>
            </c:numRef>
          </c:val>
          <c:extLst xmlns:c16r2="http://schemas.microsoft.com/office/drawing/2015/06/chart">
            <c:ext xmlns:c16="http://schemas.microsoft.com/office/drawing/2014/chart" uri="{C3380CC4-5D6E-409C-BE32-E72D297353CC}">
              <c16:uniqueId val="{00000001-AA3B-456E-BEDD-355D386A9B57}"/>
            </c:ext>
          </c:extLst>
        </c:ser>
        <c:dLbls>
          <c:showLegendKey val="0"/>
          <c:showVal val="0"/>
          <c:showCatName val="0"/>
          <c:showSerName val="0"/>
          <c:showPercent val="0"/>
          <c:showBubbleSize val="0"/>
        </c:dLbls>
        <c:gapWidth val="150"/>
        <c:overlap val="100"/>
        <c:axId val="320710528"/>
        <c:axId val="320844160"/>
      </c:barChart>
      <c:catAx>
        <c:axId val="320710528"/>
        <c:scaling>
          <c:orientation val="minMax"/>
        </c:scaling>
        <c:delete val="0"/>
        <c:axPos val="b"/>
        <c:title>
          <c:tx>
            <c:rich>
              <a:bodyPr/>
              <a:lstStyle/>
              <a:p>
                <a:pPr>
                  <a:defRPr sz="1400"/>
                </a:pPr>
                <a:r>
                  <a:rPr lang="en-US" altLang="zh-CN" sz="1400" dirty="0" smtClean="0"/>
                  <a:t>Year</a:t>
                </a:r>
                <a:endParaRPr lang="zh-CN" altLang="en-US" sz="1400" dirty="0"/>
              </a:p>
            </c:rich>
          </c:tx>
          <c:layout>
            <c:manualLayout>
              <c:xMode val="edge"/>
              <c:yMode val="edge"/>
              <c:x val="0.93768285005369778"/>
              <c:y val="0.80349247399825141"/>
            </c:manualLayout>
          </c:layout>
          <c:overlay val="0"/>
        </c:title>
        <c:numFmt formatCode="General" sourceLinked="1"/>
        <c:majorTickMark val="out"/>
        <c:minorTickMark val="none"/>
        <c:tickLblPos val="nextTo"/>
        <c:txPr>
          <a:bodyPr/>
          <a:lstStyle/>
          <a:p>
            <a:pPr>
              <a:defRPr sz="1200"/>
            </a:pPr>
            <a:endParaRPr lang="zh-CN"/>
          </a:p>
        </c:txPr>
        <c:crossAx val="320844160"/>
        <c:crosses val="autoZero"/>
        <c:auto val="1"/>
        <c:lblAlgn val="ctr"/>
        <c:lblOffset val="100"/>
        <c:noMultiLvlLbl val="0"/>
      </c:catAx>
      <c:valAx>
        <c:axId val="320844160"/>
        <c:scaling>
          <c:orientation val="minMax"/>
          <c:max val="100"/>
        </c:scaling>
        <c:delete val="0"/>
        <c:axPos val="l"/>
        <c:majorGridlines/>
        <c:title>
          <c:tx>
            <c:rich>
              <a:bodyPr rot="-5400000" vert="horz"/>
              <a:lstStyle/>
              <a:p>
                <a:pPr>
                  <a:defRPr/>
                </a:pPr>
                <a:r>
                  <a:rPr lang="en-US" altLang="zh-CN" sz="1400" b="1" i="0" u="none" strike="noStrike" baseline="0" dirty="0" smtClean="0">
                    <a:effectLst/>
                  </a:rPr>
                  <a:t>Area occupation ratio </a:t>
                </a:r>
                <a:r>
                  <a:rPr lang="zh-CN" altLang="en-US" sz="1600" dirty="0" smtClean="0"/>
                  <a:t>（</a:t>
                </a:r>
                <a:r>
                  <a:rPr lang="en-US" altLang="zh-CN" sz="1600" dirty="0"/>
                  <a:t>%</a:t>
                </a:r>
                <a:r>
                  <a:rPr lang="zh-CN" altLang="en-US" sz="1600" dirty="0"/>
                  <a:t>）</a:t>
                </a:r>
                <a:endParaRPr lang="zh-CN" altLang="en-US" sz="1050" dirty="0"/>
              </a:p>
            </c:rich>
          </c:tx>
          <c:layout>
            <c:manualLayout>
              <c:xMode val="edge"/>
              <c:yMode val="edge"/>
              <c:x val="8.482357780352447E-3"/>
              <c:y val="0.13735604533662815"/>
            </c:manualLayout>
          </c:layout>
          <c:overlay val="0"/>
        </c:title>
        <c:numFmt formatCode="0_ " sourceLinked="0"/>
        <c:majorTickMark val="out"/>
        <c:minorTickMark val="none"/>
        <c:tickLblPos val="nextTo"/>
        <c:txPr>
          <a:bodyPr/>
          <a:lstStyle/>
          <a:p>
            <a:pPr>
              <a:defRPr sz="1200"/>
            </a:pPr>
            <a:endParaRPr lang="zh-CN"/>
          </a:p>
        </c:txPr>
        <c:crossAx val="320710528"/>
        <c:crosses val="autoZero"/>
        <c:crossBetween val="between"/>
      </c:valAx>
    </c:plotArea>
    <c:legend>
      <c:legendPos val="b"/>
      <c:layout>
        <c:manualLayout>
          <c:xMode val="edge"/>
          <c:yMode val="edge"/>
          <c:x val="0.38869006999125111"/>
          <c:y val="0.89957531350247888"/>
          <c:w val="0.23928652668416447"/>
          <c:h val="8.6535797608632253E-2"/>
        </c:manualLayout>
      </c:layout>
      <c:overlay val="0"/>
      <c:txPr>
        <a:bodyPr/>
        <a:lstStyle/>
        <a:p>
          <a:pPr>
            <a:defRPr sz="1050"/>
          </a:pPr>
          <a:endParaRPr lang="zh-CN"/>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96762904636921"/>
          <c:y val="5.2824074074074072E-2"/>
          <c:w val="0.76881014873140863"/>
          <c:h val="0.79145086030912803"/>
        </c:manualLayout>
      </c:layout>
      <c:lineChart>
        <c:grouping val="standard"/>
        <c:varyColors val="0"/>
        <c:ser>
          <c:idx val="0"/>
          <c:order val="0"/>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湖泊水质!$C$6:$C$15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湖泊水质!$G$6:$G$15</c:f>
              <c:numCache>
                <c:formatCode>0.0_ </c:formatCode>
                <c:ptCount val="10"/>
                <c:pt idx="0">
                  <c:v>80</c:v>
                </c:pt>
                <c:pt idx="1">
                  <c:v>91</c:v>
                </c:pt>
                <c:pt idx="2">
                  <c:v>89</c:v>
                </c:pt>
                <c:pt idx="3">
                  <c:v>83</c:v>
                </c:pt>
                <c:pt idx="4">
                  <c:v>83</c:v>
                </c:pt>
                <c:pt idx="5">
                  <c:v>65</c:v>
                </c:pt>
                <c:pt idx="6">
                  <c:v>60</c:v>
                </c:pt>
                <c:pt idx="7">
                  <c:v>68</c:v>
                </c:pt>
                <c:pt idx="8">
                  <c:v>86.9</c:v>
                </c:pt>
                <c:pt idx="9">
                  <c:v>90.4</c:v>
                </c:pt>
              </c:numCache>
            </c:numRef>
          </c:val>
          <c:smooth val="0"/>
          <c:extLst xmlns:c16r2="http://schemas.microsoft.com/office/drawing/2015/06/chart">
            <c:ext xmlns:c16="http://schemas.microsoft.com/office/drawing/2014/chart" uri="{C3380CC4-5D6E-409C-BE32-E72D297353CC}">
              <c16:uniqueId val="{00000000-71AB-4158-A4F3-2A1728CDC58F}"/>
            </c:ext>
          </c:extLst>
        </c:ser>
        <c:dLbls>
          <c:showLegendKey val="0"/>
          <c:showVal val="0"/>
          <c:showCatName val="0"/>
          <c:showSerName val="0"/>
          <c:showPercent val="0"/>
          <c:showBubbleSize val="0"/>
        </c:dLbls>
        <c:marker val="1"/>
        <c:smooth val="0"/>
        <c:axId val="70262144"/>
        <c:axId val="71566848"/>
      </c:lineChart>
      <c:catAx>
        <c:axId val="70262144"/>
        <c:scaling>
          <c:orientation val="minMax"/>
        </c:scaling>
        <c:delete val="0"/>
        <c:axPos val="b"/>
        <c:title>
          <c:tx>
            <c:rich>
              <a:bodyPr/>
              <a:lstStyle/>
              <a:p>
                <a:pPr>
                  <a:defRPr sz="1200"/>
                </a:pPr>
                <a:r>
                  <a:rPr lang="en-US" altLang="zh-CN" sz="1200" dirty="0" smtClean="0"/>
                  <a:t>Year</a:t>
                </a:r>
                <a:endParaRPr lang="zh-CN" altLang="en-US" sz="1200" dirty="0"/>
              </a:p>
            </c:rich>
          </c:tx>
          <c:layout>
            <c:manualLayout>
              <c:xMode val="edge"/>
              <c:yMode val="edge"/>
              <c:x val="0.92381714785651792"/>
              <c:y val="0.87199074074074079"/>
            </c:manualLayout>
          </c:layout>
          <c:overlay val="0"/>
        </c:title>
        <c:numFmt formatCode="General" sourceLinked="1"/>
        <c:majorTickMark val="out"/>
        <c:minorTickMark val="none"/>
        <c:tickLblPos val="nextTo"/>
        <c:txPr>
          <a:bodyPr/>
          <a:lstStyle/>
          <a:p>
            <a:pPr>
              <a:defRPr sz="1200"/>
            </a:pPr>
            <a:endParaRPr lang="zh-CN"/>
          </a:p>
        </c:txPr>
        <c:crossAx val="71566848"/>
        <c:crosses val="autoZero"/>
        <c:auto val="1"/>
        <c:lblAlgn val="ctr"/>
        <c:lblOffset val="100"/>
        <c:noMultiLvlLbl val="0"/>
      </c:catAx>
      <c:valAx>
        <c:axId val="71566848"/>
        <c:scaling>
          <c:orientation val="minMax"/>
        </c:scaling>
        <c:delete val="0"/>
        <c:axPos val="l"/>
        <c:majorGridlines/>
        <c:title>
          <c:tx>
            <c:rich>
              <a:bodyPr rot="-5400000" vert="horz"/>
              <a:lstStyle/>
              <a:p>
                <a:pPr>
                  <a:defRPr sz="1050"/>
                </a:pPr>
                <a:r>
                  <a:rPr lang="en-US" altLang="zh-CN" sz="1400" b="1" i="0" u="none" strike="noStrike" baseline="0" dirty="0" smtClean="0">
                    <a:effectLst/>
                  </a:rPr>
                  <a:t>Area occupation ratio (%)</a:t>
                </a:r>
                <a:endParaRPr lang="zh-CN" altLang="en-US" sz="1400" dirty="0"/>
              </a:p>
            </c:rich>
          </c:tx>
          <c:layout>
            <c:manualLayout>
              <c:xMode val="edge"/>
              <c:yMode val="edge"/>
              <c:x val="0"/>
              <c:y val="9.8225430154564017E-2"/>
            </c:manualLayout>
          </c:layout>
          <c:overlay val="0"/>
        </c:title>
        <c:numFmt formatCode="0_ " sourceLinked="0"/>
        <c:majorTickMark val="out"/>
        <c:minorTickMark val="none"/>
        <c:tickLblPos val="nextTo"/>
        <c:txPr>
          <a:bodyPr/>
          <a:lstStyle/>
          <a:p>
            <a:pPr>
              <a:defRPr sz="1050"/>
            </a:pPr>
            <a:endParaRPr lang="zh-CN"/>
          </a:p>
        </c:txPr>
        <c:crossAx val="70262144"/>
        <c:crosses val="autoZero"/>
        <c:crossBetween val="between"/>
      </c:valAx>
    </c:plotArea>
    <c:plotVisOnly val="1"/>
    <c:dispBlanksAs val="gap"/>
    <c:showDLblsOverMax val="0"/>
  </c:chart>
  <c:spPr>
    <a:ln>
      <a:noFill/>
    </a:ln>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7DB91-F445-4AD0-9D5F-15C2E2139F4B}" type="doc">
      <dgm:prSet loTypeId="urn:microsoft.com/office/officeart/2008/layout/PictureLineup" loCatId="picture" qsTypeId="urn:microsoft.com/office/officeart/2005/8/quickstyle/simple1" qsCatId="simple" csTypeId="urn:microsoft.com/office/officeart/2005/8/colors/colorful5" csCatId="colorful" phldr="1"/>
      <dgm:spPr/>
      <dgm:t>
        <a:bodyPr/>
        <a:lstStyle/>
        <a:p>
          <a:endParaRPr lang="zh-CN" altLang="en-US"/>
        </a:p>
      </dgm:t>
    </dgm:pt>
    <dgm:pt modelId="{765469DE-7FA6-43DE-9E40-4224B9E17DA8}">
      <dgm:prSet phldrT="[文本]"/>
      <dgm:spPr/>
      <dgm:t>
        <a:bodyPr/>
        <a:lstStyle/>
        <a:p>
          <a:r>
            <a:rPr lang="en-US" altLang="en-US" b="1" dirty="0" smtClean="0">
              <a:solidFill>
                <a:srgbClr val="CCCC00"/>
              </a:solidFill>
            </a:rPr>
            <a:t>Ground subsidence</a:t>
          </a:r>
          <a:endParaRPr lang="zh-CN" altLang="en-US" b="1" dirty="0">
            <a:solidFill>
              <a:srgbClr val="CCCC00"/>
            </a:solidFill>
          </a:endParaRPr>
        </a:p>
      </dgm:t>
    </dgm:pt>
    <dgm:pt modelId="{70A22C88-5F59-4D7E-B2E0-473C75F01E58}" type="parTrans" cxnId="{7742542D-DE56-4DA1-8640-DCE1EB14156C}">
      <dgm:prSet/>
      <dgm:spPr/>
      <dgm:t>
        <a:bodyPr/>
        <a:lstStyle/>
        <a:p>
          <a:endParaRPr lang="zh-CN" altLang="en-US"/>
        </a:p>
      </dgm:t>
    </dgm:pt>
    <dgm:pt modelId="{F02263FC-6D57-4239-9098-052D4A618221}" type="sibTrans" cxnId="{7742542D-DE56-4DA1-8640-DCE1EB14156C}">
      <dgm:prSet/>
      <dgm:spPr/>
      <dgm:t>
        <a:bodyPr/>
        <a:lstStyle/>
        <a:p>
          <a:endParaRPr lang="zh-CN" altLang="en-US"/>
        </a:p>
      </dgm:t>
    </dgm:pt>
    <dgm:pt modelId="{7065A074-54B7-47D0-8C37-3E49157AE777}">
      <dgm:prSet phldrT="[文本]"/>
      <dgm:spPr/>
      <dgm:t>
        <a:bodyPr/>
        <a:lstStyle/>
        <a:p>
          <a:r>
            <a:rPr lang="en-US" altLang="en-US" b="1" dirty="0" smtClean="0">
              <a:solidFill>
                <a:schemeClr val="accent3">
                  <a:lumMod val="75000"/>
                </a:schemeClr>
              </a:solidFill>
            </a:rPr>
            <a:t>Water quality deterioration</a:t>
          </a:r>
          <a:endParaRPr lang="zh-CN" altLang="en-US" b="1" dirty="0">
            <a:solidFill>
              <a:schemeClr val="accent3">
                <a:lumMod val="75000"/>
              </a:schemeClr>
            </a:solidFill>
          </a:endParaRPr>
        </a:p>
      </dgm:t>
    </dgm:pt>
    <dgm:pt modelId="{1AF05E4F-A565-4B5B-B5A0-A69E96B3AF85}" type="parTrans" cxnId="{12353DB4-B9D0-4128-AAF3-9EC9E3BB32DE}">
      <dgm:prSet/>
      <dgm:spPr/>
      <dgm:t>
        <a:bodyPr/>
        <a:lstStyle/>
        <a:p>
          <a:endParaRPr lang="zh-CN" altLang="en-US"/>
        </a:p>
      </dgm:t>
    </dgm:pt>
    <dgm:pt modelId="{09F6FEBF-339A-4C5A-A2FB-F44972FABD64}" type="sibTrans" cxnId="{12353DB4-B9D0-4128-AAF3-9EC9E3BB32DE}">
      <dgm:prSet/>
      <dgm:spPr/>
      <dgm:t>
        <a:bodyPr/>
        <a:lstStyle/>
        <a:p>
          <a:endParaRPr lang="zh-CN" altLang="en-US"/>
        </a:p>
      </dgm:t>
    </dgm:pt>
    <dgm:pt modelId="{FA8C7362-01E2-4ED8-92A0-077384D58F8E}">
      <dgm:prSet phldrT="[文本]"/>
      <dgm:spPr/>
      <dgm:t>
        <a:bodyPr/>
        <a:lstStyle/>
        <a:p>
          <a:r>
            <a:rPr lang="en-US" altLang="en-US" b="1" dirty="0" smtClean="0">
              <a:solidFill>
                <a:schemeClr val="accent6">
                  <a:lumMod val="75000"/>
                </a:schemeClr>
              </a:solidFill>
            </a:rPr>
            <a:t>Ground crack</a:t>
          </a:r>
          <a:endParaRPr lang="zh-CN" altLang="en-US" b="1" dirty="0">
            <a:solidFill>
              <a:schemeClr val="accent6">
                <a:lumMod val="75000"/>
              </a:schemeClr>
            </a:solidFill>
          </a:endParaRPr>
        </a:p>
      </dgm:t>
    </dgm:pt>
    <dgm:pt modelId="{51FB10B8-22F2-42F1-A9A4-B218BEB9AF76}" type="parTrans" cxnId="{694DC749-7B7B-4367-8C09-E9ED55B133E8}">
      <dgm:prSet/>
      <dgm:spPr/>
      <dgm:t>
        <a:bodyPr/>
        <a:lstStyle/>
        <a:p>
          <a:endParaRPr lang="zh-CN" altLang="en-US"/>
        </a:p>
      </dgm:t>
    </dgm:pt>
    <dgm:pt modelId="{6DE5CD22-4540-4F58-8E28-6710B96287EF}" type="sibTrans" cxnId="{694DC749-7B7B-4367-8C09-E9ED55B133E8}">
      <dgm:prSet/>
      <dgm:spPr/>
      <dgm:t>
        <a:bodyPr/>
        <a:lstStyle/>
        <a:p>
          <a:endParaRPr lang="zh-CN" altLang="en-US"/>
        </a:p>
      </dgm:t>
    </dgm:pt>
    <dgm:pt modelId="{8FB2F2CD-1857-4E80-A3ED-2335ADD1EA6E}">
      <dgm:prSet phldrT="[文本]"/>
      <dgm:spPr/>
      <dgm:t>
        <a:bodyPr/>
        <a:lstStyle/>
        <a:p>
          <a:r>
            <a:rPr lang="en-US" altLang="en-US" b="1" dirty="0" smtClean="0">
              <a:solidFill>
                <a:srgbClr val="00B0F0"/>
              </a:solidFill>
            </a:rPr>
            <a:t>Seawater</a:t>
          </a:r>
          <a:r>
            <a:rPr lang="en-US" altLang="en-US" dirty="0" smtClean="0"/>
            <a:t> </a:t>
          </a:r>
          <a:r>
            <a:rPr lang="en-US" altLang="en-US" b="1" dirty="0" smtClean="0">
              <a:solidFill>
                <a:srgbClr val="00B0F0"/>
              </a:solidFill>
            </a:rPr>
            <a:t>intrusion</a:t>
          </a:r>
          <a:endParaRPr lang="zh-CN" altLang="en-US" b="1" dirty="0">
            <a:solidFill>
              <a:srgbClr val="00B0F0"/>
            </a:solidFill>
          </a:endParaRPr>
        </a:p>
      </dgm:t>
    </dgm:pt>
    <dgm:pt modelId="{F0551F32-80D1-4833-9B8E-FE410B184CC3}" type="parTrans" cxnId="{B1BB5F99-4D41-4C80-A480-E3B4FD3FE7D6}">
      <dgm:prSet/>
      <dgm:spPr/>
      <dgm:t>
        <a:bodyPr/>
        <a:lstStyle/>
        <a:p>
          <a:endParaRPr lang="zh-CN" altLang="en-US"/>
        </a:p>
      </dgm:t>
    </dgm:pt>
    <dgm:pt modelId="{18A36FFA-B8FD-42EA-9E58-2933841356C0}" type="sibTrans" cxnId="{B1BB5F99-4D41-4C80-A480-E3B4FD3FE7D6}">
      <dgm:prSet/>
      <dgm:spPr/>
      <dgm:t>
        <a:bodyPr/>
        <a:lstStyle/>
        <a:p>
          <a:endParaRPr lang="zh-CN" altLang="en-US"/>
        </a:p>
      </dgm:t>
    </dgm:pt>
    <dgm:pt modelId="{F8D8E355-7C9C-4A3F-89E1-0AD5C259CFBB}">
      <dgm:prSet phldrT="[文本]"/>
      <dgm:spPr/>
      <dgm:t>
        <a:bodyPr/>
        <a:lstStyle/>
        <a:p>
          <a:r>
            <a:rPr lang="en-US" altLang="en-US" b="1" dirty="0" smtClean="0">
              <a:solidFill>
                <a:srgbClr val="C00000"/>
              </a:solidFill>
            </a:rPr>
            <a:t>Groundwater funnel area expanded</a:t>
          </a:r>
          <a:endParaRPr lang="zh-CN" altLang="en-US" b="1" dirty="0">
            <a:solidFill>
              <a:srgbClr val="C00000"/>
            </a:solidFill>
          </a:endParaRPr>
        </a:p>
      </dgm:t>
    </dgm:pt>
    <dgm:pt modelId="{0C1E00F1-3AEC-490E-A7DE-C838750F1D0F}" type="parTrans" cxnId="{CA9B9213-7883-4540-8E1C-6C7023FE5672}">
      <dgm:prSet/>
      <dgm:spPr/>
      <dgm:t>
        <a:bodyPr/>
        <a:lstStyle/>
        <a:p>
          <a:endParaRPr lang="zh-CN" altLang="en-US"/>
        </a:p>
      </dgm:t>
    </dgm:pt>
    <dgm:pt modelId="{F3A0D393-D0AF-4850-8607-EABD61C75025}" type="sibTrans" cxnId="{CA9B9213-7883-4540-8E1C-6C7023FE5672}">
      <dgm:prSet/>
      <dgm:spPr/>
      <dgm:t>
        <a:bodyPr/>
        <a:lstStyle/>
        <a:p>
          <a:endParaRPr lang="zh-CN" altLang="en-US"/>
        </a:p>
      </dgm:t>
    </dgm:pt>
    <dgm:pt modelId="{1BB40B7B-A002-43D1-878F-3802DFC9C7C1}" type="pres">
      <dgm:prSet presAssocID="{F287DB91-F445-4AD0-9D5F-15C2E2139F4B}" presName="Name0" presStyleCnt="0">
        <dgm:presLayoutVars>
          <dgm:chMax/>
          <dgm:chPref/>
          <dgm:dir/>
          <dgm:animLvl val="lvl"/>
          <dgm:resizeHandles val="exact"/>
        </dgm:presLayoutVars>
      </dgm:prSet>
      <dgm:spPr/>
      <dgm:t>
        <a:bodyPr/>
        <a:lstStyle/>
        <a:p>
          <a:endParaRPr lang="zh-CN" altLang="en-US"/>
        </a:p>
      </dgm:t>
    </dgm:pt>
    <dgm:pt modelId="{E2225BF7-890F-4E9F-B01F-02AFD7D30602}" type="pres">
      <dgm:prSet presAssocID="{765469DE-7FA6-43DE-9E40-4224B9E17DA8}" presName="composite" presStyleCnt="0"/>
      <dgm:spPr/>
    </dgm:pt>
    <dgm:pt modelId="{BAA1B17F-ED17-49ED-AB44-06E3D337E736}" type="pres">
      <dgm:prSet presAssocID="{765469DE-7FA6-43DE-9E40-4224B9E17DA8}" presName="Image" presStyleLbl="alignNode1" presStyleIdx="0" presStyleCnt="5"/>
      <dgm:spPr>
        <a:blipFill rotWithShape="1">
          <a:blip xmlns:r="http://schemas.openxmlformats.org/officeDocument/2006/relationships" r:embed="rId1"/>
          <a:stretch>
            <a:fillRect/>
          </a:stretch>
        </a:blipFill>
      </dgm:spPr>
    </dgm:pt>
    <dgm:pt modelId="{C3126707-C6EE-4491-BE2E-D5C964A6C565}" type="pres">
      <dgm:prSet presAssocID="{765469DE-7FA6-43DE-9E40-4224B9E17DA8}" presName="Accent" presStyleLbl="parChTrans1D1" presStyleIdx="0" presStyleCnt="5"/>
      <dgm:spPr/>
    </dgm:pt>
    <dgm:pt modelId="{74FC2706-9F79-46B4-9EA3-B413C57B5DFE}" type="pres">
      <dgm:prSet presAssocID="{765469DE-7FA6-43DE-9E40-4224B9E17DA8}" presName="Parent" presStyleLbl="revTx" presStyleIdx="0" presStyleCnt="5">
        <dgm:presLayoutVars>
          <dgm:chMax val="0"/>
          <dgm:chPref val="0"/>
          <dgm:bulletEnabled val="1"/>
        </dgm:presLayoutVars>
      </dgm:prSet>
      <dgm:spPr/>
      <dgm:t>
        <a:bodyPr/>
        <a:lstStyle/>
        <a:p>
          <a:endParaRPr lang="zh-CN" altLang="en-US"/>
        </a:p>
      </dgm:t>
    </dgm:pt>
    <dgm:pt modelId="{31D8C4ED-D542-497C-98F5-C62578FAFDB3}" type="pres">
      <dgm:prSet presAssocID="{F02263FC-6D57-4239-9098-052D4A618221}" presName="sibTrans" presStyleCnt="0"/>
      <dgm:spPr/>
    </dgm:pt>
    <dgm:pt modelId="{D66E04C3-E281-4CF7-B8BD-FF801AC09D02}" type="pres">
      <dgm:prSet presAssocID="{7065A074-54B7-47D0-8C37-3E49157AE777}" presName="composite" presStyleCnt="0"/>
      <dgm:spPr/>
    </dgm:pt>
    <dgm:pt modelId="{974CE0D7-4E43-47A9-85CD-5F73C88C0F1F}" type="pres">
      <dgm:prSet presAssocID="{7065A074-54B7-47D0-8C37-3E49157AE777}" presName="Image" presStyleLbl="alignNode1" presStyleIdx="1" presStyleCnt="5"/>
      <dgm:spPr>
        <a:blipFill rotWithShape="1">
          <a:blip xmlns:r="http://schemas.openxmlformats.org/officeDocument/2006/relationships" r:embed="rId2"/>
          <a:stretch>
            <a:fillRect/>
          </a:stretch>
        </a:blipFill>
      </dgm:spPr>
    </dgm:pt>
    <dgm:pt modelId="{28BB6821-308F-4711-9C85-D98F9E415314}" type="pres">
      <dgm:prSet presAssocID="{7065A074-54B7-47D0-8C37-3E49157AE777}" presName="Accent" presStyleLbl="parChTrans1D1" presStyleIdx="1" presStyleCnt="5"/>
      <dgm:spPr/>
    </dgm:pt>
    <dgm:pt modelId="{710A293A-0FA1-4955-BA71-00FB93FA4F9B}" type="pres">
      <dgm:prSet presAssocID="{7065A074-54B7-47D0-8C37-3E49157AE777}" presName="Parent" presStyleLbl="revTx" presStyleIdx="1" presStyleCnt="5">
        <dgm:presLayoutVars>
          <dgm:chMax val="0"/>
          <dgm:chPref val="0"/>
          <dgm:bulletEnabled val="1"/>
        </dgm:presLayoutVars>
      </dgm:prSet>
      <dgm:spPr/>
      <dgm:t>
        <a:bodyPr/>
        <a:lstStyle/>
        <a:p>
          <a:endParaRPr lang="zh-CN" altLang="en-US"/>
        </a:p>
      </dgm:t>
    </dgm:pt>
    <dgm:pt modelId="{DA044F47-2963-4B19-BE92-B1F583CAC17F}" type="pres">
      <dgm:prSet presAssocID="{09F6FEBF-339A-4C5A-A2FB-F44972FABD64}" presName="sibTrans" presStyleCnt="0"/>
      <dgm:spPr/>
    </dgm:pt>
    <dgm:pt modelId="{25E9C09C-312D-4B63-8A77-CC817714B56B}" type="pres">
      <dgm:prSet presAssocID="{FA8C7362-01E2-4ED8-92A0-077384D58F8E}" presName="composite" presStyleCnt="0"/>
      <dgm:spPr/>
    </dgm:pt>
    <dgm:pt modelId="{27DCB546-7ED6-4E0E-B82B-4E648AFD9D25}" type="pres">
      <dgm:prSet presAssocID="{FA8C7362-01E2-4ED8-92A0-077384D58F8E}" presName="Image" presStyleLbl="alignNode1" presStyleIdx="2" presStyleCnt="5" custLinFactNeighborX="-15" custLinFactNeighborY="634"/>
      <dgm:spPr>
        <a:blipFill rotWithShape="1">
          <a:blip xmlns:r="http://schemas.openxmlformats.org/officeDocument/2006/relationships" r:embed="rId3"/>
          <a:stretch>
            <a:fillRect/>
          </a:stretch>
        </a:blipFill>
      </dgm:spPr>
    </dgm:pt>
    <dgm:pt modelId="{C27746F4-220F-440B-995E-146372622AD4}" type="pres">
      <dgm:prSet presAssocID="{FA8C7362-01E2-4ED8-92A0-077384D58F8E}" presName="Accent" presStyleLbl="parChTrans1D1" presStyleIdx="2" presStyleCnt="5"/>
      <dgm:spPr/>
    </dgm:pt>
    <dgm:pt modelId="{81894A87-08E2-460A-8F41-6171CCEC70D1}" type="pres">
      <dgm:prSet presAssocID="{FA8C7362-01E2-4ED8-92A0-077384D58F8E}" presName="Parent" presStyleLbl="revTx" presStyleIdx="2" presStyleCnt="5">
        <dgm:presLayoutVars>
          <dgm:chMax val="0"/>
          <dgm:chPref val="0"/>
          <dgm:bulletEnabled val="1"/>
        </dgm:presLayoutVars>
      </dgm:prSet>
      <dgm:spPr/>
      <dgm:t>
        <a:bodyPr/>
        <a:lstStyle/>
        <a:p>
          <a:endParaRPr lang="zh-CN" altLang="en-US"/>
        </a:p>
      </dgm:t>
    </dgm:pt>
    <dgm:pt modelId="{3B996115-41CE-4290-9A5A-82CD6DC23193}" type="pres">
      <dgm:prSet presAssocID="{6DE5CD22-4540-4F58-8E28-6710B96287EF}" presName="sibTrans" presStyleCnt="0"/>
      <dgm:spPr/>
    </dgm:pt>
    <dgm:pt modelId="{7960F810-EF21-4275-9696-37F36BAAF404}" type="pres">
      <dgm:prSet presAssocID="{8FB2F2CD-1857-4E80-A3ED-2335ADD1EA6E}" presName="composite" presStyleCnt="0"/>
      <dgm:spPr/>
    </dgm:pt>
    <dgm:pt modelId="{F241ECA9-5105-4763-B8D1-5FD069D4B22E}" type="pres">
      <dgm:prSet presAssocID="{8FB2F2CD-1857-4E80-A3ED-2335ADD1EA6E}" presName="Image" presStyleLbl="alignNode1" presStyleIdx="3" presStyleCnt="5"/>
      <dgm:spPr>
        <a:blipFill rotWithShape="1">
          <a:blip xmlns:r="http://schemas.openxmlformats.org/officeDocument/2006/relationships" r:embed="rId4"/>
          <a:stretch>
            <a:fillRect/>
          </a:stretch>
        </a:blipFill>
      </dgm:spPr>
    </dgm:pt>
    <dgm:pt modelId="{A2E5B14B-BE8B-40D4-A30F-2DD46AC0E7A4}" type="pres">
      <dgm:prSet presAssocID="{8FB2F2CD-1857-4E80-A3ED-2335ADD1EA6E}" presName="Accent" presStyleLbl="parChTrans1D1" presStyleIdx="3" presStyleCnt="5"/>
      <dgm:spPr/>
    </dgm:pt>
    <dgm:pt modelId="{549DE20C-6643-48CE-8C68-5E6B0A798D16}" type="pres">
      <dgm:prSet presAssocID="{8FB2F2CD-1857-4E80-A3ED-2335ADD1EA6E}" presName="Parent" presStyleLbl="revTx" presStyleIdx="3" presStyleCnt="5">
        <dgm:presLayoutVars>
          <dgm:chMax val="0"/>
          <dgm:chPref val="0"/>
          <dgm:bulletEnabled val="1"/>
        </dgm:presLayoutVars>
      </dgm:prSet>
      <dgm:spPr/>
      <dgm:t>
        <a:bodyPr/>
        <a:lstStyle/>
        <a:p>
          <a:endParaRPr lang="zh-CN" altLang="en-US"/>
        </a:p>
      </dgm:t>
    </dgm:pt>
    <dgm:pt modelId="{3BE51AF8-1538-4CE0-88FB-5F8E5FCC2D68}" type="pres">
      <dgm:prSet presAssocID="{18A36FFA-B8FD-42EA-9E58-2933841356C0}" presName="sibTrans" presStyleCnt="0"/>
      <dgm:spPr/>
    </dgm:pt>
    <dgm:pt modelId="{9CC58341-B59C-4883-AE27-DFB121610E82}" type="pres">
      <dgm:prSet presAssocID="{F8D8E355-7C9C-4A3F-89E1-0AD5C259CFBB}" presName="composite" presStyleCnt="0"/>
      <dgm:spPr/>
    </dgm:pt>
    <dgm:pt modelId="{B5A6A2A2-5E35-47FC-BEC7-09655FD64BA3}" type="pres">
      <dgm:prSet presAssocID="{F8D8E355-7C9C-4A3F-89E1-0AD5C259CFBB}" presName="Image" presStyleLbl="alignNode1" presStyleIdx="4" presStyleCnt="5"/>
      <dgm:spPr>
        <a:blipFill rotWithShape="1">
          <a:blip xmlns:r="http://schemas.openxmlformats.org/officeDocument/2006/relationships" r:embed="rId5"/>
          <a:stretch>
            <a:fillRect/>
          </a:stretch>
        </a:blipFill>
      </dgm:spPr>
    </dgm:pt>
    <dgm:pt modelId="{E3E24A84-9732-4F91-A87E-B1DAC6E1C410}" type="pres">
      <dgm:prSet presAssocID="{F8D8E355-7C9C-4A3F-89E1-0AD5C259CFBB}" presName="Accent" presStyleLbl="parChTrans1D1" presStyleIdx="4" presStyleCnt="5"/>
      <dgm:spPr/>
    </dgm:pt>
    <dgm:pt modelId="{C84B46D1-50A0-4444-B259-6B014017EC61}" type="pres">
      <dgm:prSet presAssocID="{F8D8E355-7C9C-4A3F-89E1-0AD5C259CFBB}" presName="Parent" presStyleLbl="revTx" presStyleIdx="4" presStyleCnt="5">
        <dgm:presLayoutVars>
          <dgm:chMax val="0"/>
          <dgm:chPref val="0"/>
          <dgm:bulletEnabled val="1"/>
        </dgm:presLayoutVars>
      </dgm:prSet>
      <dgm:spPr/>
      <dgm:t>
        <a:bodyPr/>
        <a:lstStyle/>
        <a:p>
          <a:endParaRPr lang="zh-CN" altLang="en-US"/>
        </a:p>
      </dgm:t>
    </dgm:pt>
  </dgm:ptLst>
  <dgm:cxnLst>
    <dgm:cxn modelId="{694DC749-7B7B-4367-8C09-E9ED55B133E8}" srcId="{F287DB91-F445-4AD0-9D5F-15C2E2139F4B}" destId="{FA8C7362-01E2-4ED8-92A0-077384D58F8E}" srcOrd="2" destOrd="0" parTransId="{51FB10B8-22F2-42F1-A9A4-B218BEB9AF76}" sibTransId="{6DE5CD22-4540-4F58-8E28-6710B96287EF}"/>
    <dgm:cxn modelId="{7742542D-DE56-4DA1-8640-DCE1EB14156C}" srcId="{F287DB91-F445-4AD0-9D5F-15C2E2139F4B}" destId="{765469DE-7FA6-43DE-9E40-4224B9E17DA8}" srcOrd="0" destOrd="0" parTransId="{70A22C88-5F59-4D7E-B2E0-473C75F01E58}" sibTransId="{F02263FC-6D57-4239-9098-052D4A618221}"/>
    <dgm:cxn modelId="{CA9B9213-7883-4540-8E1C-6C7023FE5672}" srcId="{F287DB91-F445-4AD0-9D5F-15C2E2139F4B}" destId="{F8D8E355-7C9C-4A3F-89E1-0AD5C259CFBB}" srcOrd="4" destOrd="0" parTransId="{0C1E00F1-3AEC-490E-A7DE-C838750F1D0F}" sibTransId="{F3A0D393-D0AF-4850-8607-EABD61C75025}"/>
    <dgm:cxn modelId="{54B9865C-95F9-4817-ABF9-037AC4B18F23}" type="presOf" srcId="{7065A074-54B7-47D0-8C37-3E49157AE777}" destId="{710A293A-0FA1-4955-BA71-00FB93FA4F9B}" srcOrd="0" destOrd="0" presId="urn:microsoft.com/office/officeart/2008/layout/PictureLineup"/>
    <dgm:cxn modelId="{B1BB5F99-4D41-4C80-A480-E3B4FD3FE7D6}" srcId="{F287DB91-F445-4AD0-9D5F-15C2E2139F4B}" destId="{8FB2F2CD-1857-4E80-A3ED-2335ADD1EA6E}" srcOrd="3" destOrd="0" parTransId="{F0551F32-80D1-4833-9B8E-FE410B184CC3}" sibTransId="{18A36FFA-B8FD-42EA-9E58-2933841356C0}"/>
    <dgm:cxn modelId="{1D7C630B-532D-47A9-9636-78A031720A80}" type="presOf" srcId="{F287DB91-F445-4AD0-9D5F-15C2E2139F4B}" destId="{1BB40B7B-A002-43D1-878F-3802DFC9C7C1}" srcOrd="0" destOrd="0" presId="urn:microsoft.com/office/officeart/2008/layout/PictureLineup"/>
    <dgm:cxn modelId="{74268BE4-D226-407A-9CB6-2936C3838E52}" type="presOf" srcId="{8FB2F2CD-1857-4E80-A3ED-2335ADD1EA6E}" destId="{549DE20C-6643-48CE-8C68-5E6B0A798D16}" srcOrd="0" destOrd="0" presId="urn:microsoft.com/office/officeart/2008/layout/PictureLineup"/>
    <dgm:cxn modelId="{EB4FDA65-4FF9-4A17-B9F9-B3A920A32108}" type="presOf" srcId="{F8D8E355-7C9C-4A3F-89E1-0AD5C259CFBB}" destId="{C84B46D1-50A0-4444-B259-6B014017EC61}" srcOrd="0" destOrd="0" presId="urn:microsoft.com/office/officeart/2008/layout/PictureLineup"/>
    <dgm:cxn modelId="{5477C8A1-C090-46B8-A9F7-FA60C712DA30}" type="presOf" srcId="{FA8C7362-01E2-4ED8-92A0-077384D58F8E}" destId="{81894A87-08E2-460A-8F41-6171CCEC70D1}" srcOrd="0" destOrd="0" presId="urn:microsoft.com/office/officeart/2008/layout/PictureLineup"/>
    <dgm:cxn modelId="{12353DB4-B9D0-4128-AAF3-9EC9E3BB32DE}" srcId="{F287DB91-F445-4AD0-9D5F-15C2E2139F4B}" destId="{7065A074-54B7-47D0-8C37-3E49157AE777}" srcOrd="1" destOrd="0" parTransId="{1AF05E4F-A565-4B5B-B5A0-A69E96B3AF85}" sibTransId="{09F6FEBF-339A-4C5A-A2FB-F44972FABD64}"/>
    <dgm:cxn modelId="{47D15CD8-F416-4DB7-8AC7-79361E6F26A4}" type="presOf" srcId="{765469DE-7FA6-43DE-9E40-4224B9E17DA8}" destId="{74FC2706-9F79-46B4-9EA3-B413C57B5DFE}" srcOrd="0" destOrd="0" presId="urn:microsoft.com/office/officeart/2008/layout/PictureLineup"/>
    <dgm:cxn modelId="{667B0BF8-7C64-4EC8-8C0F-DB00CC3B2347}" type="presParOf" srcId="{1BB40B7B-A002-43D1-878F-3802DFC9C7C1}" destId="{E2225BF7-890F-4E9F-B01F-02AFD7D30602}" srcOrd="0" destOrd="0" presId="urn:microsoft.com/office/officeart/2008/layout/PictureLineup"/>
    <dgm:cxn modelId="{1BCEC45A-CDF9-4FD6-B58A-19C6E8E26061}" type="presParOf" srcId="{E2225BF7-890F-4E9F-B01F-02AFD7D30602}" destId="{BAA1B17F-ED17-49ED-AB44-06E3D337E736}" srcOrd="0" destOrd="0" presId="urn:microsoft.com/office/officeart/2008/layout/PictureLineup"/>
    <dgm:cxn modelId="{99BCBAB8-DD03-4314-AAF4-3682ECD29AAD}" type="presParOf" srcId="{E2225BF7-890F-4E9F-B01F-02AFD7D30602}" destId="{C3126707-C6EE-4491-BE2E-D5C964A6C565}" srcOrd="1" destOrd="0" presId="urn:microsoft.com/office/officeart/2008/layout/PictureLineup"/>
    <dgm:cxn modelId="{27DAFCD0-A963-4D5F-B5A3-98CC9A71867B}" type="presParOf" srcId="{E2225BF7-890F-4E9F-B01F-02AFD7D30602}" destId="{74FC2706-9F79-46B4-9EA3-B413C57B5DFE}" srcOrd="2" destOrd="0" presId="urn:microsoft.com/office/officeart/2008/layout/PictureLineup"/>
    <dgm:cxn modelId="{7A63EA0D-BA98-4C33-B97C-8A199BB92E5D}" type="presParOf" srcId="{1BB40B7B-A002-43D1-878F-3802DFC9C7C1}" destId="{31D8C4ED-D542-497C-98F5-C62578FAFDB3}" srcOrd="1" destOrd="0" presId="urn:microsoft.com/office/officeart/2008/layout/PictureLineup"/>
    <dgm:cxn modelId="{C532A5C9-F34E-4243-9788-995AB826C20B}" type="presParOf" srcId="{1BB40B7B-A002-43D1-878F-3802DFC9C7C1}" destId="{D66E04C3-E281-4CF7-B8BD-FF801AC09D02}" srcOrd="2" destOrd="0" presId="urn:microsoft.com/office/officeart/2008/layout/PictureLineup"/>
    <dgm:cxn modelId="{C87FFE5A-F66E-4941-BAEF-35C45C593963}" type="presParOf" srcId="{D66E04C3-E281-4CF7-B8BD-FF801AC09D02}" destId="{974CE0D7-4E43-47A9-85CD-5F73C88C0F1F}" srcOrd="0" destOrd="0" presId="urn:microsoft.com/office/officeart/2008/layout/PictureLineup"/>
    <dgm:cxn modelId="{800A7C20-4A56-4633-A4DC-F4E21702DBC1}" type="presParOf" srcId="{D66E04C3-E281-4CF7-B8BD-FF801AC09D02}" destId="{28BB6821-308F-4711-9C85-D98F9E415314}" srcOrd="1" destOrd="0" presId="urn:microsoft.com/office/officeart/2008/layout/PictureLineup"/>
    <dgm:cxn modelId="{22326987-2601-4B2F-98E6-5D6173AF147F}" type="presParOf" srcId="{D66E04C3-E281-4CF7-B8BD-FF801AC09D02}" destId="{710A293A-0FA1-4955-BA71-00FB93FA4F9B}" srcOrd="2" destOrd="0" presId="urn:microsoft.com/office/officeart/2008/layout/PictureLineup"/>
    <dgm:cxn modelId="{464B5E50-F106-48E5-A985-EBF2E3DBA1E2}" type="presParOf" srcId="{1BB40B7B-A002-43D1-878F-3802DFC9C7C1}" destId="{DA044F47-2963-4B19-BE92-B1F583CAC17F}" srcOrd="3" destOrd="0" presId="urn:microsoft.com/office/officeart/2008/layout/PictureLineup"/>
    <dgm:cxn modelId="{6D6B1B78-5C30-4A71-AEF8-608F53643F49}" type="presParOf" srcId="{1BB40B7B-A002-43D1-878F-3802DFC9C7C1}" destId="{25E9C09C-312D-4B63-8A77-CC817714B56B}" srcOrd="4" destOrd="0" presId="urn:microsoft.com/office/officeart/2008/layout/PictureLineup"/>
    <dgm:cxn modelId="{CF5EE6E2-0863-4D05-AFB0-2CD279F76097}" type="presParOf" srcId="{25E9C09C-312D-4B63-8A77-CC817714B56B}" destId="{27DCB546-7ED6-4E0E-B82B-4E648AFD9D25}" srcOrd="0" destOrd="0" presId="urn:microsoft.com/office/officeart/2008/layout/PictureLineup"/>
    <dgm:cxn modelId="{A5B003EA-843D-470C-8243-BD4DE2C9C926}" type="presParOf" srcId="{25E9C09C-312D-4B63-8A77-CC817714B56B}" destId="{C27746F4-220F-440B-995E-146372622AD4}" srcOrd="1" destOrd="0" presId="urn:microsoft.com/office/officeart/2008/layout/PictureLineup"/>
    <dgm:cxn modelId="{35D951A6-D14C-421E-AAFB-07C46B886FB5}" type="presParOf" srcId="{25E9C09C-312D-4B63-8A77-CC817714B56B}" destId="{81894A87-08E2-460A-8F41-6171CCEC70D1}" srcOrd="2" destOrd="0" presId="urn:microsoft.com/office/officeart/2008/layout/PictureLineup"/>
    <dgm:cxn modelId="{0CC4FF1E-0F9A-4991-9AE8-87AB6F6CD544}" type="presParOf" srcId="{1BB40B7B-A002-43D1-878F-3802DFC9C7C1}" destId="{3B996115-41CE-4290-9A5A-82CD6DC23193}" srcOrd="5" destOrd="0" presId="urn:microsoft.com/office/officeart/2008/layout/PictureLineup"/>
    <dgm:cxn modelId="{CB873EF5-CC4E-4DEE-9680-D734DB9101AF}" type="presParOf" srcId="{1BB40B7B-A002-43D1-878F-3802DFC9C7C1}" destId="{7960F810-EF21-4275-9696-37F36BAAF404}" srcOrd="6" destOrd="0" presId="urn:microsoft.com/office/officeart/2008/layout/PictureLineup"/>
    <dgm:cxn modelId="{141C195E-6921-4AB9-A016-A4CCF4EA6859}" type="presParOf" srcId="{7960F810-EF21-4275-9696-37F36BAAF404}" destId="{F241ECA9-5105-4763-B8D1-5FD069D4B22E}" srcOrd="0" destOrd="0" presId="urn:microsoft.com/office/officeart/2008/layout/PictureLineup"/>
    <dgm:cxn modelId="{D2EF8577-1B0D-437E-A1F9-F710EEA2A83F}" type="presParOf" srcId="{7960F810-EF21-4275-9696-37F36BAAF404}" destId="{A2E5B14B-BE8B-40D4-A30F-2DD46AC0E7A4}" srcOrd="1" destOrd="0" presId="urn:microsoft.com/office/officeart/2008/layout/PictureLineup"/>
    <dgm:cxn modelId="{EDE80EBB-96F3-4706-AEE2-29CBBD304F32}" type="presParOf" srcId="{7960F810-EF21-4275-9696-37F36BAAF404}" destId="{549DE20C-6643-48CE-8C68-5E6B0A798D16}" srcOrd="2" destOrd="0" presId="urn:microsoft.com/office/officeart/2008/layout/PictureLineup"/>
    <dgm:cxn modelId="{9CCD1D02-2808-4F2C-9BF9-AFCB774E1E08}" type="presParOf" srcId="{1BB40B7B-A002-43D1-878F-3802DFC9C7C1}" destId="{3BE51AF8-1538-4CE0-88FB-5F8E5FCC2D68}" srcOrd="7" destOrd="0" presId="urn:microsoft.com/office/officeart/2008/layout/PictureLineup"/>
    <dgm:cxn modelId="{EAF0AFFD-AB91-417D-B758-516043373C96}" type="presParOf" srcId="{1BB40B7B-A002-43D1-878F-3802DFC9C7C1}" destId="{9CC58341-B59C-4883-AE27-DFB121610E82}" srcOrd="8" destOrd="0" presId="urn:microsoft.com/office/officeart/2008/layout/PictureLineup"/>
    <dgm:cxn modelId="{24FDA071-B16B-4C31-9AD7-BE9A36ADE87F}" type="presParOf" srcId="{9CC58341-B59C-4883-AE27-DFB121610E82}" destId="{B5A6A2A2-5E35-47FC-BEC7-09655FD64BA3}" srcOrd="0" destOrd="0" presId="urn:microsoft.com/office/officeart/2008/layout/PictureLineup"/>
    <dgm:cxn modelId="{22BDC3E3-795D-4637-9C1B-8B52CA78D062}" type="presParOf" srcId="{9CC58341-B59C-4883-AE27-DFB121610E82}" destId="{E3E24A84-9732-4F91-A87E-B1DAC6E1C410}" srcOrd="1" destOrd="0" presId="urn:microsoft.com/office/officeart/2008/layout/PictureLineup"/>
    <dgm:cxn modelId="{11F62317-84A8-40FF-8F2B-C64E5A46AAF7}" type="presParOf" srcId="{9CC58341-B59C-4883-AE27-DFB121610E82}" destId="{C84B46D1-50A0-4444-B259-6B014017EC61}"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B17F-ED17-49ED-AB44-06E3D337E736}">
      <dsp:nvSpPr>
        <dsp:cNvPr id="0" name=""/>
        <dsp:cNvSpPr/>
      </dsp:nvSpPr>
      <dsp:spPr>
        <a:xfrm>
          <a:off x="3414" y="478833"/>
          <a:ext cx="2230147" cy="2230147"/>
        </a:xfrm>
        <a:prstGeom prst="rect">
          <a:avLst/>
        </a:prstGeom>
        <a:blipFill rotWithShape="1">
          <a:blip xmlns:r="http://schemas.openxmlformats.org/officeDocument/2006/relationships" r:embed="rId1"/>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26707-C6EE-4491-BE2E-D5C964A6C565}">
      <dsp:nvSpPr>
        <dsp:cNvPr id="0" name=""/>
        <dsp:cNvSpPr/>
      </dsp:nvSpPr>
      <dsp:spPr>
        <a:xfrm>
          <a:off x="3414" y="478833"/>
          <a:ext cx="223" cy="4460294"/>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C2706-9F79-46B4-9EA3-B413C57B5DFE}">
      <dsp:nvSpPr>
        <dsp:cNvPr id="0" name=""/>
        <dsp:cNvSpPr/>
      </dsp:nvSpPr>
      <dsp:spPr>
        <a:xfrm>
          <a:off x="3414" y="2708980"/>
          <a:ext cx="2230147" cy="223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altLang="en-US" sz="2800" b="1" kern="1200" dirty="0" smtClean="0">
              <a:solidFill>
                <a:srgbClr val="CCCC00"/>
              </a:solidFill>
            </a:rPr>
            <a:t>Ground subsidence</a:t>
          </a:r>
          <a:endParaRPr lang="zh-CN" altLang="en-US" sz="2800" b="1" kern="1200" dirty="0">
            <a:solidFill>
              <a:srgbClr val="CCCC00"/>
            </a:solidFill>
          </a:endParaRPr>
        </a:p>
      </dsp:txBody>
      <dsp:txXfrm>
        <a:off x="3414" y="2708980"/>
        <a:ext cx="2230147" cy="2230147"/>
      </dsp:txXfrm>
    </dsp:sp>
    <dsp:sp modelId="{974CE0D7-4E43-47A9-85CD-5F73C88C0F1F}">
      <dsp:nvSpPr>
        <dsp:cNvPr id="0" name=""/>
        <dsp:cNvSpPr/>
      </dsp:nvSpPr>
      <dsp:spPr>
        <a:xfrm>
          <a:off x="2234480" y="478833"/>
          <a:ext cx="2230147" cy="2230147"/>
        </a:xfrm>
        <a:prstGeom prst="rect">
          <a:avLst/>
        </a:prstGeom>
        <a:blipFill rotWithShape="1">
          <a:blip xmlns:r="http://schemas.openxmlformats.org/officeDocument/2006/relationships" r:embed="rId2"/>
          <a:stretch>
            <a:fillRect/>
          </a:stretch>
        </a:blip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B6821-308F-4711-9C85-D98F9E415314}">
      <dsp:nvSpPr>
        <dsp:cNvPr id="0" name=""/>
        <dsp:cNvSpPr/>
      </dsp:nvSpPr>
      <dsp:spPr>
        <a:xfrm>
          <a:off x="2234480" y="478833"/>
          <a:ext cx="223" cy="4460294"/>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A293A-0FA1-4955-BA71-00FB93FA4F9B}">
      <dsp:nvSpPr>
        <dsp:cNvPr id="0" name=""/>
        <dsp:cNvSpPr/>
      </dsp:nvSpPr>
      <dsp:spPr>
        <a:xfrm>
          <a:off x="2234480" y="2708980"/>
          <a:ext cx="2230147" cy="223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altLang="en-US" sz="2800" b="1" kern="1200" dirty="0" smtClean="0">
              <a:solidFill>
                <a:schemeClr val="accent3">
                  <a:lumMod val="75000"/>
                </a:schemeClr>
              </a:solidFill>
            </a:rPr>
            <a:t>Water quality deterioration</a:t>
          </a:r>
          <a:endParaRPr lang="zh-CN" altLang="en-US" sz="2800" b="1" kern="1200" dirty="0">
            <a:solidFill>
              <a:schemeClr val="accent3">
                <a:lumMod val="75000"/>
              </a:schemeClr>
            </a:solidFill>
          </a:endParaRPr>
        </a:p>
      </dsp:txBody>
      <dsp:txXfrm>
        <a:off x="2234480" y="2708980"/>
        <a:ext cx="2230147" cy="2230147"/>
      </dsp:txXfrm>
    </dsp:sp>
    <dsp:sp modelId="{27DCB546-7ED6-4E0E-B82B-4E648AFD9D25}">
      <dsp:nvSpPr>
        <dsp:cNvPr id="0" name=""/>
        <dsp:cNvSpPr/>
      </dsp:nvSpPr>
      <dsp:spPr>
        <a:xfrm>
          <a:off x="4465211" y="492972"/>
          <a:ext cx="2230147" cy="2230147"/>
        </a:xfrm>
        <a:prstGeom prst="rect">
          <a:avLst/>
        </a:prstGeom>
        <a:blipFill rotWithShape="1">
          <a:blip xmlns:r="http://schemas.openxmlformats.org/officeDocument/2006/relationships" r:embed="rId3"/>
          <a:stretch>
            <a:fillRect/>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746F4-220F-440B-995E-146372622AD4}">
      <dsp:nvSpPr>
        <dsp:cNvPr id="0" name=""/>
        <dsp:cNvSpPr/>
      </dsp:nvSpPr>
      <dsp:spPr>
        <a:xfrm>
          <a:off x="4465546" y="478833"/>
          <a:ext cx="223" cy="4460294"/>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94A87-08E2-460A-8F41-6171CCEC70D1}">
      <dsp:nvSpPr>
        <dsp:cNvPr id="0" name=""/>
        <dsp:cNvSpPr/>
      </dsp:nvSpPr>
      <dsp:spPr>
        <a:xfrm>
          <a:off x="4465546" y="2708980"/>
          <a:ext cx="2230147" cy="223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altLang="en-US" sz="2800" b="1" kern="1200" dirty="0" smtClean="0">
              <a:solidFill>
                <a:schemeClr val="accent6">
                  <a:lumMod val="75000"/>
                </a:schemeClr>
              </a:solidFill>
            </a:rPr>
            <a:t>Ground crack</a:t>
          </a:r>
          <a:endParaRPr lang="zh-CN" altLang="en-US" sz="2800" b="1" kern="1200" dirty="0">
            <a:solidFill>
              <a:schemeClr val="accent6">
                <a:lumMod val="75000"/>
              </a:schemeClr>
            </a:solidFill>
          </a:endParaRPr>
        </a:p>
      </dsp:txBody>
      <dsp:txXfrm>
        <a:off x="4465546" y="2708980"/>
        <a:ext cx="2230147" cy="2230147"/>
      </dsp:txXfrm>
    </dsp:sp>
    <dsp:sp modelId="{F241ECA9-5105-4763-B8D1-5FD069D4B22E}">
      <dsp:nvSpPr>
        <dsp:cNvPr id="0" name=""/>
        <dsp:cNvSpPr/>
      </dsp:nvSpPr>
      <dsp:spPr>
        <a:xfrm>
          <a:off x="6696612" y="478833"/>
          <a:ext cx="2230147" cy="2230147"/>
        </a:xfrm>
        <a:prstGeom prst="rect">
          <a:avLst/>
        </a:prstGeom>
        <a:blipFill rotWithShape="1">
          <a:blip xmlns:r="http://schemas.openxmlformats.org/officeDocument/2006/relationships" r:embed="rId4"/>
          <a:stretch>
            <a:fillRect/>
          </a:stretch>
        </a:blip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5B14B-BE8B-40D4-A30F-2DD46AC0E7A4}">
      <dsp:nvSpPr>
        <dsp:cNvPr id="0" name=""/>
        <dsp:cNvSpPr/>
      </dsp:nvSpPr>
      <dsp:spPr>
        <a:xfrm>
          <a:off x="6696612" y="478833"/>
          <a:ext cx="223" cy="4460294"/>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DE20C-6643-48CE-8C68-5E6B0A798D16}">
      <dsp:nvSpPr>
        <dsp:cNvPr id="0" name=""/>
        <dsp:cNvSpPr/>
      </dsp:nvSpPr>
      <dsp:spPr>
        <a:xfrm>
          <a:off x="6696612" y="2708980"/>
          <a:ext cx="2230147" cy="223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altLang="en-US" sz="2800" b="1" kern="1200" dirty="0" smtClean="0">
              <a:solidFill>
                <a:srgbClr val="00B0F0"/>
              </a:solidFill>
            </a:rPr>
            <a:t>Seawater</a:t>
          </a:r>
          <a:r>
            <a:rPr lang="en-US" altLang="en-US" sz="2800" kern="1200" dirty="0" smtClean="0"/>
            <a:t> </a:t>
          </a:r>
          <a:r>
            <a:rPr lang="en-US" altLang="en-US" sz="2800" b="1" kern="1200" dirty="0" smtClean="0">
              <a:solidFill>
                <a:srgbClr val="00B0F0"/>
              </a:solidFill>
            </a:rPr>
            <a:t>intrusion</a:t>
          </a:r>
          <a:endParaRPr lang="zh-CN" altLang="en-US" sz="2800" b="1" kern="1200" dirty="0">
            <a:solidFill>
              <a:srgbClr val="00B0F0"/>
            </a:solidFill>
          </a:endParaRPr>
        </a:p>
      </dsp:txBody>
      <dsp:txXfrm>
        <a:off x="6696612" y="2708980"/>
        <a:ext cx="2230147" cy="2230147"/>
      </dsp:txXfrm>
    </dsp:sp>
    <dsp:sp modelId="{B5A6A2A2-5E35-47FC-BEC7-09655FD64BA3}">
      <dsp:nvSpPr>
        <dsp:cNvPr id="0" name=""/>
        <dsp:cNvSpPr/>
      </dsp:nvSpPr>
      <dsp:spPr>
        <a:xfrm>
          <a:off x="8927678" y="478833"/>
          <a:ext cx="2230147" cy="2230147"/>
        </a:xfrm>
        <a:prstGeom prst="rect">
          <a:avLst/>
        </a:prstGeom>
        <a:blipFill rotWithShape="1">
          <a:blip xmlns:r="http://schemas.openxmlformats.org/officeDocument/2006/relationships" r:embed="rId5"/>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24A84-9732-4F91-A87E-B1DAC6E1C410}">
      <dsp:nvSpPr>
        <dsp:cNvPr id="0" name=""/>
        <dsp:cNvSpPr/>
      </dsp:nvSpPr>
      <dsp:spPr>
        <a:xfrm>
          <a:off x="8927678" y="478833"/>
          <a:ext cx="223" cy="4460294"/>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4B46D1-50A0-4444-B259-6B014017EC61}">
      <dsp:nvSpPr>
        <dsp:cNvPr id="0" name=""/>
        <dsp:cNvSpPr/>
      </dsp:nvSpPr>
      <dsp:spPr>
        <a:xfrm>
          <a:off x="8927678" y="2708980"/>
          <a:ext cx="2230147" cy="2230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altLang="en-US" sz="2800" b="1" kern="1200" dirty="0" smtClean="0">
              <a:solidFill>
                <a:srgbClr val="C00000"/>
              </a:solidFill>
            </a:rPr>
            <a:t>Groundwater funnel area expanded</a:t>
          </a:r>
          <a:endParaRPr lang="zh-CN" altLang="en-US" sz="2800" b="1" kern="1200" dirty="0">
            <a:solidFill>
              <a:srgbClr val="C00000"/>
            </a:solidFill>
          </a:endParaRPr>
        </a:p>
      </dsp:txBody>
      <dsp:txXfrm>
        <a:off x="8927678" y="2708980"/>
        <a:ext cx="2230147" cy="2230147"/>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EF47B9D-93A0-4F25-9E28-DFC6A38936A4}" type="datetimeFigureOut">
              <a:rPr lang="zh-CN" altLang="en-US" smtClean="0"/>
              <a:t>2018/10/16</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6CF860A-3B22-444A-8903-A2F6243DDB33}" type="slidenum">
              <a:rPr lang="zh-CN" altLang="en-US" smtClean="0"/>
              <a:t>‹#›</a:t>
            </a:fld>
            <a:endParaRPr lang="zh-CN" altLang="en-US"/>
          </a:p>
        </p:txBody>
      </p:sp>
    </p:spTree>
    <p:extLst>
      <p:ext uri="{BB962C8B-B14F-4D97-AF65-F5344CB8AC3E}">
        <p14:creationId xmlns:p14="http://schemas.microsoft.com/office/powerpoint/2010/main" val="3562024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43E3FEF-9A58-41E5-B375-0D2229B3B698}" type="datetimeFigureOut">
              <a:rPr lang="zh-CN" altLang="en-US" smtClean="0"/>
              <a:t>2018/10/16</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C11F88A-A116-464E-BE70-3478AFCFA7EF}" type="slidenum">
              <a:rPr lang="zh-CN" altLang="en-US" smtClean="0"/>
              <a:t>‹#›</a:t>
            </a:fld>
            <a:endParaRPr lang="zh-CN" altLang="en-US"/>
          </a:p>
        </p:txBody>
      </p:sp>
    </p:spTree>
    <p:extLst>
      <p:ext uri="{BB962C8B-B14F-4D97-AF65-F5344CB8AC3E}">
        <p14:creationId xmlns:p14="http://schemas.microsoft.com/office/powerpoint/2010/main" val="49118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11F88A-A116-464E-BE70-3478AFCFA7EF}" type="slidenum">
              <a:rPr lang="zh-CN" altLang="en-US" smtClean="0"/>
              <a:t>3</a:t>
            </a:fld>
            <a:endParaRPr lang="zh-CN" altLang="en-US"/>
          </a:p>
        </p:txBody>
      </p:sp>
    </p:spTree>
    <p:extLst>
      <p:ext uri="{BB962C8B-B14F-4D97-AF65-F5344CB8AC3E}">
        <p14:creationId xmlns:p14="http://schemas.microsoft.com/office/powerpoint/2010/main" val="359208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a:t>
            </a:r>
            <a:r>
              <a:rPr lang="en-US" altLang="zh-CN" sz="2400" dirty="0" smtClean="0">
                <a:latin typeface="Times New Roman" panose="02020603050405020304" pitchFamily="18" charset="0"/>
                <a:cs typeface="Times New Roman" panose="02020603050405020304" pitchFamily="18" charset="0"/>
              </a:rPr>
              <a:t>ter nearly 30 years of high-intensity concentrated mining and large-scale agricultural exploitation in the </a:t>
            </a:r>
            <a:r>
              <a:rPr lang="en-US" altLang="zh-CN" sz="2400" dirty="0" err="1" smtClean="0">
                <a:latin typeface="Times New Roman" panose="02020603050405020304" pitchFamily="18" charset="0"/>
                <a:cs typeface="Times New Roman" panose="02020603050405020304" pitchFamily="18" charset="0"/>
              </a:rPr>
              <a:t>Haihe</a:t>
            </a:r>
            <a:r>
              <a:rPr lang="en-US" altLang="zh-CN" sz="2400" dirty="0" smtClean="0">
                <a:latin typeface="Times New Roman" panose="02020603050405020304" pitchFamily="18" charset="0"/>
                <a:cs typeface="Times New Roman" panose="02020603050405020304" pitchFamily="18" charset="0"/>
              </a:rPr>
              <a:t> River Basin, the groundwater flow field in the </a:t>
            </a:r>
            <a:r>
              <a:rPr lang="en-US" altLang="zh-CN" sz="2400" dirty="0" err="1" smtClean="0">
                <a:latin typeface="Times New Roman" panose="02020603050405020304" pitchFamily="18" charset="0"/>
                <a:cs typeface="Times New Roman" panose="02020603050405020304" pitchFamily="18" charset="0"/>
              </a:rPr>
              <a:t>Haihe</a:t>
            </a:r>
            <a:r>
              <a:rPr lang="en-US" altLang="zh-CN" sz="2400" dirty="0" smtClean="0">
                <a:latin typeface="Times New Roman" panose="02020603050405020304" pitchFamily="18" charset="0"/>
                <a:cs typeface="Times New Roman" panose="02020603050405020304" pitchFamily="18" charset="0"/>
              </a:rPr>
              <a:t> Plain has undergone a qualitative change: the regional groundwater runoff direction has changed from the west to the east, and has been converted into a funnel for each groundwater level. Circulate to its center</a:t>
            </a: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C11F88A-A116-464E-BE70-3478AFCFA7EF}" type="slidenum">
              <a:rPr lang="zh-CN" altLang="en-US" smtClean="0"/>
              <a:t>6</a:t>
            </a:fld>
            <a:endParaRPr lang="zh-CN" altLang="en-US"/>
          </a:p>
        </p:txBody>
      </p:sp>
    </p:spTree>
    <p:extLst>
      <p:ext uri="{BB962C8B-B14F-4D97-AF65-F5344CB8AC3E}">
        <p14:creationId xmlns:p14="http://schemas.microsoft.com/office/powerpoint/2010/main" val="330021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11F88A-A116-464E-BE70-3478AFCFA7EF}" type="slidenum">
              <a:rPr lang="zh-CN" altLang="en-US" smtClean="0"/>
              <a:t>10</a:t>
            </a:fld>
            <a:endParaRPr lang="zh-CN" altLang="en-US"/>
          </a:p>
        </p:txBody>
      </p:sp>
    </p:spTree>
    <p:extLst>
      <p:ext uri="{BB962C8B-B14F-4D97-AF65-F5344CB8AC3E}">
        <p14:creationId xmlns:p14="http://schemas.microsoft.com/office/powerpoint/2010/main" val="268632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1124745"/>
            <a:ext cx="1702557"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846734" y="1124745"/>
            <a:ext cx="10343679"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userDrawn="1"/>
        </p:nvCxnSpPr>
        <p:spPr>
          <a:xfrm>
            <a:off x="10959405" y="626128"/>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userDrawn="1"/>
        </p:nvSpPr>
        <p:spPr>
          <a:xfrm>
            <a:off x="10330230" y="6237312"/>
            <a:ext cx="1093568" cy="369332"/>
          </a:xfrm>
          <a:prstGeom prst="rect">
            <a:avLst/>
          </a:prstGeom>
        </p:spPr>
        <p:txBody>
          <a:bodyPr/>
          <a:lstStyle/>
          <a:p>
            <a:pPr algn="ctr">
              <a:defRPr/>
            </a:pPr>
            <a:r>
              <a:rPr lang="zh-CN" altLang="en-US" sz="1600" dirty="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dirty="0">
                <a:solidFill>
                  <a:srgbClr val="7BC143"/>
                </a:solidFill>
              </a:rPr>
              <a:t>  </a:t>
            </a:r>
            <a:r>
              <a:rPr lang="zh-CN" altLang="en-US" sz="1600" dirty="0">
                <a:solidFill>
                  <a:srgbClr val="7BC143"/>
                </a:solidFill>
                <a:latin typeface="微软雅黑" pitchFamily="34" charset="-122"/>
                <a:ea typeface="微软雅黑" pitchFamily="34" charset="-122"/>
              </a:rPr>
              <a:t>页</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6983" y="216617"/>
            <a:ext cx="11136449" cy="720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26983" y="1196752"/>
            <a:ext cx="11136449" cy="5111972"/>
          </a:xfrm>
          <a:prstGeom prst="rect">
            <a:avLst/>
          </a:prstGeom>
        </p:spPr>
        <p:txBody>
          <a:bodyPr/>
          <a:lstStyle>
            <a:lvl1pPr>
              <a:spcAft>
                <a:spcPts val="400"/>
              </a:spcAft>
              <a:defRPr/>
            </a:lvl1pPr>
            <a:lvl2pPr>
              <a:spcAft>
                <a:spcPts val="400"/>
              </a:spcAft>
              <a:defRPr/>
            </a:lvl2pPr>
            <a:lvl3pPr>
              <a:spcAft>
                <a:spcPts val="400"/>
              </a:spcAft>
              <a:defRPr/>
            </a:lvl3pPr>
            <a:lvl4pPr>
              <a:spcAft>
                <a:spcPts val="400"/>
              </a:spcAft>
              <a:defRPr/>
            </a:lvl4pPr>
            <a:lvl5pPr>
              <a:spcAft>
                <a:spcPts val="400"/>
              </a:spcAft>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16168810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内容">
    <p:spTree>
      <p:nvGrpSpPr>
        <p:cNvPr id="1" name=""/>
        <p:cNvGrpSpPr/>
        <p:nvPr/>
      </p:nvGrpSpPr>
      <p:grpSpPr>
        <a:xfrm>
          <a:off x="0" y="0"/>
          <a:ext cx="0" cy="0"/>
          <a:chOff x="0" y="0"/>
          <a:chExt cx="0" cy="0"/>
        </a:xfrm>
      </p:grpSpPr>
      <p:sp>
        <p:nvSpPr>
          <p:cNvPr id="12" name="矩形 11"/>
          <p:cNvSpPr/>
          <p:nvPr userDrawn="1"/>
        </p:nvSpPr>
        <p:spPr bwMode="auto">
          <a:xfrm>
            <a:off x="5" y="6510169"/>
            <a:ext cx="12190414" cy="347830"/>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sp>
        <p:nvSpPr>
          <p:cNvPr id="10" name="矩形 9"/>
          <p:cNvSpPr/>
          <p:nvPr userDrawn="1"/>
        </p:nvSpPr>
        <p:spPr bwMode="auto">
          <a:xfrm>
            <a:off x="-1" y="-30478"/>
            <a:ext cx="12190414" cy="9536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60"/>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6852"/>
          <a:stretch/>
        </p:blipFill>
        <p:spPr>
          <a:xfrm>
            <a:off x="9809992" y="-98554"/>
            <a:ext cx="2045111" cy="1065749"/>
          </a:xfrm>
          <a:prstGeom prst="ellipse">
            <a:avLst/>
          </a:prstGeom>
          <a:ln>
            <a:noFill/>
          </a:ln>
          <a:effectLst>
            <a:softEdge rad="112500"/>
          </a:effectLst>
        </p:spPr>
      </p:pic>
      <p:sp>
        <p:nvSpPr>
          <p:cNvPr id="15" name="灯片编号占位符 3"/>
          <p:cNvSpPr txBox="1">
            <a:spLocks/>
          </p:cNvSpPr>
          <p:nvPr userDrawn="1"/>
        </p:nvSpPr>
        <p:spPr>
          <a:xfrm>
            <a:off x="239322" y="6487289"/>
            <a:ext cx="1919567" cy="283846"/>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en-US" sz="1440" b="1" dirty="0" smtClean="0">
                <a:solidFill>
                  <a:schemeClr val="bg1"/>
                </a:solidFill>
              </a:rPr>
              <a:t> </a:t>
            </a:r>
            <a:fld id="{7C5E4C7A-43C3-449A-8119-E420EB00870B}" type="slidenum">
              <a:rPr lang="zh-CN" altLang="en-US" sz="1440" b="1" smtClean="0">
                <a:solidFill>
                  <a:schemeClr val="bg1"/>
                </a:solidFill>
              </a:rPr>
              <a:pPr>
                <a:defRPr/>
              </a:pPr>
              <a:t>‹#›</a:t>
            </a:fld>
            <a:endParaRPr lang="en-US" sz="1440" b="1" dirty="0">
              <a:solidFill>
                <a:schemeClr val="bg1"/>
              </a:solidFill>
            </a:endParaRPr>
          </a:p>
        </p:txBody>
      </p:sp>
      <p:sp>
        <p:nvSpPr>
          <p:cNvPr id="16" name="灯片编号占位符 3"/>
          <p:cNvSpPr txBox="1">
            <a:spLocks/>
          </p:cNvSpPr>
          <p:nvPr userDrawn="1"/>
        </p:nvSpPr>
        <p:spPr>
          <a:xfrm>
            <a:off x="9059186" y="6545609"/>
            <a:ext cx="3229681" cy="283846"/>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solidFill>
                  <a:schemeClr val="bg1"/>
                </a:solidFill>
              </a:rPr>
              <a:t>河北省地下水综合治理效果评估</a:t>
            </a:r>
            <a:endParaRPr lang="en-US" sz="1200" b="1" dirty="0">
              <a:solidFill>
                <a:schemeClr val="bg1"/>
              </a:solidFill>
            </a:endParaRPr>
          </a:p>
        </p:txBody>
      </p:sp>
      <p:sp>
        <p:nvSpPr>
          <p:cNvPr id="7" name="标题 1"/>
          <p:cNvSpPr>
            <a:spLocks noGrp="1"/>
          </p:cNvSpPr>
          <p:nvPr>
            <p:ph type="title"/>
          </p:nvPr>
        </p:nvSpPr>
        <p:spPr>
          <a:xfrm>
            <a:off x="159384" y="74951"/>
            <a:ext cx="7775621" cy="777240"/>
          </a:xfrm>
          <a:prstGeom prst="rect">
            <a:avLst/>
          </a:prstGeom>
        </p:spPr>
        <p:txBody>
          <a:bodyPr>
            <a:normAutofit/>
          </a:bodyPr>
          <a:lstStyle>
            <a:lvl1pPr algn="l">
              <a:defRPr sz="4000" b="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extLst>
      <p:ext uri="{BB962C8B-B14F-4D97-AF65-F5344CB8AC3E}">
        <p14:creationId xmlns:p14="http://schemas.microsoft.com/office/powerpoint/2010/main" val="773037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矩形 14"/>
          <p:cNvSpPr/>
          <p:nvPr userDrawn="1"/>
        </p:nvSpPr>
        <p:spPr>
          <a:xfrm>
            <a:off x="1846734" y="1124745"/>
            <a:ext cx="10343679"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0330230" y="6237312"/>
            <a:ext cx="1093568" cy="369332"/>
          </a:xfrm>
          <a:prstGeom prst="rect">
            <a:avLst/>
          </a:prstGeom>
        </p:spPr>
        <p:txBody>
          <a:bodyPr/>
          <a:lstStyle/>
          <a:p>
            <a:pPr algn="ctr">
              <a:defRPr/>
            </a:pPr>
            <a:r>
              <a:rPr lang="zh-CN" altLang="en-US" sz="1600" dirty="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dirty="0">
                <a:solidFill>
                  <a:srgbClr val="7BC143"/>
                </a:solidFill>
              </a:rPr>
              <a:t>  </a:t>
            </a:r>
            <a:r>
              <a:rPr lang="zh-CN" altLang="en-US" sz="1600" dirty="0">
                <a:solidFill>
                  <a:srgbClr val="7BC143"/>
                </a:solidFill>
                <a:latin typeface="微软雅黑" pitchFamily="34" charset="-122"/>
                <a:ea typeface="微软雅黑" pitchFamily="34" charset="-122"/>
              </a:rPr>
              <a:t>页</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3" name="矩形 12"/>
          <p:cNvSpPr/>
          <p:nvPr userDrawn="1"/>
        </p:nvSpPr>
        <p:spPr>
          <a:xfrm>
            <a:off x="1846734" y="1124745"/>
            <a:ext cx="10343679"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userDrawn="1"/>
        </p:nvSpPr>
        <p:spPr>
          <a:xfrm>
            <a:off x="10959405" y="572430"/>
            <a:ext cx="896441"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00" rtl="0" eaLnBrk="1" latinLnBrk="0" hangingPunct="1"/>
            <a:r>
              <a:rPr lang="en-US" altLang="zh-CN" sz="1800" kern="1200" dirty="0" smtClean="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dirty="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18" name="直接连接符 17"/>
          <p:cNvCxnSpPr/>
          <p:nvPr userDrawn="1"/>
        </p:nvCxnSpPr>
        <p:spPr>
          <a:xfrm>
            <a:off x="10959405" y="626128"/>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userDrawn="1"/>
        </p:nvSpPr>
        <p:spPr>
          <a:xfrm>
            <a:off x="10330230" y="6237312"/>
            <a:ext cx="1093568" cy="369332"/>
          </a:xfrm>
          <a:prstGeom prst="rect">
            <a:avLst/>
          </a:prstGeom>
        </p:spPr>
        <p:txBody>
          <a:bodyPr/>
          <a:lstStyle/>
          <a:p>
            <a:pPr algn="ctr">
              <a:defRPr/>
            </a:pPr>
            <a:r>
              <a:rPr lang="zh-CN" altLang="en-US" sz="1600" dirty="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dirty="0">
                <a:solidFill>
                  <a:srgbClr val="7BC143"/>
                </a:solidFill>
              </a:rPr>
              <a:t>  </a:t>
            </a:r>
            <a:r>
              <a:rPr lang="zh-CN" altLang="en-US" sz="1600" dirty="0">
                <a:solidFill>
                  <a:srgbClr val="7BC143"/>
                </a:solidFill>
                <a:latin typeface="微软雅黑" pitchFamily="34" charset="-122"/>
                <a:ea typeface="微软雅黑" pitchFamily="34" charset="-122"/>
              </a:rPr>
              <a:t>页</a:t>
            </a:r>
          </a:p>
        </p:txBody>
      </p:sp>
      <p:sp>
        <p:nvSpPr>
          <p:cNvPr id="10" name="TextBox 9"/>
          <p:cNvSpPr txBox="1"/>
          <p:nvPr userDrawn="1"/>
        </p:nvSpPr>
        <p:spPr>
          <a:xfrm>
            <a:off x="-241498" y="1628800"/>
            <a:ext cx="900120" cy="523220"/>
          </a:xfrm>
          <a:prstGeom prst="rect">
            <a:avLst/>
          </a:prstGeom>
          <a:noFill/>
        </p:spPr>
        <p:txBody>
          <a:bodyPr wrap="square" rtlCol="0">
            <a:spAutoFit/>
          </a:bodyPr>
          <a:lstStyle/>
          <a:p>
            <a:pPr algn="ctr"/>
            <a:r>
              <a:rPr lang="en-US" altLang="zh-CN" sz="2800" b="1" dirty="0" smtClean="0">
                <a:solidFill>
                  <a:schemeClr val="bg1">
                    <a:lumMod val="95000"/>
                  </a:schemeClr>
                </a:solidFill>
                <a:latin typeface="Bradley Hand ITC" pitchFamily="66" charset="0"/>
                <a:ea typeface="楷体_GB2312" pitchFamily="49" charset="-122"/>
              </a:rPr>
              <a:t>01</a:t>
            </a:r>
            <a:endParaRPr lang="zh-CN" altLang="en-US" sz="2800" b="1" dirty="0">
              <a:solidFill>
                <a:schemeClr val="bg1">
                  <a:lumMod val="95000"/>
                </a:schemeClr>
              </a:solidFill>
              <a:latin typeface="Bradley Hand ITC" pitchFamily="66" charset="0"/>
              <a:ea typeface="楷体_GB2312" pitchFamily="49" charset="-122"/>
            </a:endParaRPr>
          </a:p>
        </p:txBody>
      </p:sp>
    </p:spTree>
    <p:extLst>
      <p:ext uri="{BB962C8B-B14F-4D97-AF65-F5344CB8AC3E}">
        <p14:creationId xmlns:p14="http://schemas.microsoft.com/office/powerpoint/2010/main" val="2235828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矩形 2"/>
          <p:cNvSpPr/>
          <p:nvPr userDrawn="1"/>
        </p:nvSpPr>
        <p:spPr>
          <a:xfrm>
            <a:off x="1846734" y="1124745"/>
            <a:ext cx="10343679"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userDrawn="1"/>
        </p:nvSpPr>
        <p:spPr>
          <a:xfrm>
            <a:off x="10959405" y="572430"/>
            <a:ext cx="896441"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00" rtl="0" eaLnBrk="1" latinLnBrk="0" hangingPunct="1"/>
            <a:r>
              <a:rPr lang="en-US" altLang="zh-CN" sz="1800" kern="1200" dirty="0" smtClean="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dirty="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6" name="直接连接符 5"/>
          <p:cNvCxnSpPr/>
          <p:nvPr userDrawn="1"/>
        </p:nvCxnSpPr>
        <p:spPr>
          <a:xfrm>
            <a:off x="10959405" y="626128"/>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10330230" y="6237312"/>
            <a:ext cx="1093568" cy="369332"/>
          </a:xfrm>
          <a:prstGeom prst="rect">
            <a:avLst/>
          </a:prstGeom>
        </p:spPr>
        <p:txBody>
          <a:bodyPr/>
          <a:lstStyle/>
          <a:p>
            <a:pPr algn="ctr">
              <a:defRPr/>
            </a:pPr>
            <a:r>
              <a:rPr lang="zh-CN" altLang="en-US" sz="1600" dirty="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dirty="0">
                <a:solidFill>
                  <a:srgbClr val="7BC143"/>
                </a:solidFill>
              </a:rPr>
              <a:t>  </a:t>
            </a:r>
            <a:r>
              <a:rPr lang="zh-CN" altLang="en-US" sz="1600" dirty="0">
                <a:solidFill>
                  <a:srgbClr val="7BC143"/>
                </a:solidFill>
                <a:latin typeface="微软雅黑" pitchFamily="34" charset="-122"/>
                <a:ea typeface="微软雅黑" pitchFamily="34" charset="-122"/>
              </a:rPr>
              <a:t>页</a:t>
            </a:r>
          </a:p>
        </p:txBody>
      </p:sp>
    </p:spTree>
    <p:extLst>
      <p:ext uri="{BB962C8B-B14F-4D97-AF65-F5344CB8AC3E}">
        <p14:creationId xmlns:p14="http://schemas.microsoft.com/office/powerpoint/2010/main" val="2235828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矩形 2"/>
          <p:cNvSpPr/>
          <p:nvPr userDrawn="1"/>
        </p:nvSpPr>
        <p:spPr>
          <a:xfrm>
            <a:off x="1846734" y="1124745"/>
            <a:ext cx="10343679"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userDrawn="1"/>
        </p:nvSpPr>
        <p:spPr>
          <a:xfrm>
            <a:off x="10959405" y="572430"/>
            <a:ext cx="896441"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00" rtl="0" eaLnBrk="1" latinLnBrk="0" hangingPunct="1"/>
            <a:r>
              <a:rPr lang="en-US" altLang="zh-CN" sz="1800" kern="1200" dirty="0" smtClean="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dirty="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5" name="标题 1"/>
          <p:cNvSpPr txBox="1">
            <a:spLocks/>
          </p:cNvSpPr>
          <p:nvPr userDrawn="1"/>
        </p:nvSpPr>
        <p:spPr>
          <a:xfrm>
            <a:off x="9479582" y="637818"/>
            <a:ext cx="1449039"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00" rtl="0" eaLnBrk="1" latinLnBrk="0" hangingPunct="1"/>
            <a:r>
              <a:rPr lang="zh-CN" altLang="en-US" sz="1600" kern="1200" dirty="0" smtClean="0">
                <a:solidFill>
                  <a:srgbClr val="7BC143"/>
                </a:solidFill>
                <a:latin typeface="微软雅黑" pitchFamily="34" charset="-122"/>
                <a:ea typeface="微软雅黑" pitchFamily="34" charset="-122"/>
                <a:cs typeface="+mj-cs"/>
              </a:rPr>
              <a:t>正文</a:t>
            </a:r>
            <a:r>
              <a:rPr lang="en-US" altLang="zh-CN" sz="1600" kern="1200" baseline="0" dirty="0" smtClean="0">
                <a:solidFill>
                  <a:srgbClr val="7BC143"/>
                </a:solidFill>
                <a:latin typeface="微软雅黑" pitchFamily="34" charset="-122"/>
                <a:ea typeface="微软雅黑" pitchFamily="34" charset="-122"/>
                <a:cs typeface="+mj-cs"/>
              </a:rPr>
              <a:t> . </a:t>
            </a:r>
            <a:r>
              <a:rPr lang="zh-CN" altLang="en-US" sz="1600" kern="1200" baseline="0" dirty="0" smtClean="0">
                <a:solidFill>
                  <a:srgbClr val="7BC143"/>
                </a:solidFill>
                <a:latin typeface="微软雅黑" pitchFamily="34" charset="-122"/>
                <a:ea typeface="微软雅黑" pitchFamily="34" charset="-122"/>
                <a:cs typeface="+mj-cs"/>
              </a:rPr>
              <a:t>第四章</a:t>
            </a:r>
            <a:endParaRPr lang="zh-CN" altLang="en-US" sz="1600" kern="1200" dirty="0">
              <a:solidFill>
                <a:srgbClr val="7BC143"/>
              </a:solidFill>
              <a:latin typeface="微软雅黑" pitchFamily="34" charset="-122"/>
              <a:ea typeface="微软雅黑" pitchFamily="34" charset="-122"/>
              <a:cs typeface="+mj-cs"/>
            </a:endParaRPr>
          </a:p>
        </p:txBody>
      </p:sp>
      <p:cxnSp>
        <p:nvCxnSpPr>
          <p:cNvPr id="6" name="直接连接符 5"/>
          <p:cNvCxnSpPr/>
          <p:nvPr userDrawn="1"/>
        </p:nvCxnSpPr>
        <p:spPr>
          <a:xfrm>
            <a:off x="10959405" y="626128"/>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10330230" y="6237312"/>
            <a:ext cx="1093568" cy="369332"/>
          </a:xfrm>
          <a:prstGeom prst="rect">
            <a:avLst/>
          </a:prstGeom>
        </p:spPr>
        <p:txBody>
          <a:bodyPr/>
          <a:lstStyle/>
          <a:p>
            <a:pPr algn="ctr">
              <a:defRPr/>
            </a:pPr>
            <a:r>
              <a:rPr lang="zh-CN" altLang="en-US" sz="1600" dirty="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dirty="0">
                <a:solidFill>
                  <a:srgbClr val="7BC143"/>
                </a:solidFill>
              </a:rPr>
              <a:t>  </a:t>
            </a:r>
            <a:r>
              <a:rPr lang="zh-CN" altLang="en-US" sz="1600" dirty="0">
                <a:solidFill>
                  <a:srgbClr val="7BC143"/>
                </a:solidFill>
                <a:latin typeface="微软雅黑" pitchFamily="34" charset="-122"/>
                <a:ea typeface="微软雅黑" pitchFamily="34" charset="-122"/>
              </a:rPr>
              <a:t>页</a:t>
            </a:r>
          </a:p>
        </p:txBody>
      </p:sp>
    </p:spTree>
    <p:extLst>
      <p:ext uri="{BB962C8B-B14F-4D97-AF65-F5344CB8AC3E}">
        <p14:creationId xmlns:p14="http://schemas.microsoft.com/office/powerpoint/2010/main" val="22358287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矩形 2"/>
          <p:cNvSpPr/>
          <p:nvPr userDrawn="1"/>
        </p:nvSpPr>
        <p:spPr>
          <a:xfrm>
            <a:off x="1846734" y="1124745"/>
            <a:ext cx="10343679"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userDrawn="1"/>
        </p:nvSpPr>
        <p:spPr>
          <a:xfrm>
            <a:off x="10959405" y="572430"/>
            <a:ext cx="896441"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00" rtl="0" eaLnBrk="1" latinLnBrk="0" hangingPunct="1"/>
            <a:r>
              <a:rPr lang="en-US" altLang="zh-CN" sz="1800" kern="1200" dirty="0" smtClean="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dirty="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5" name="标题 1"/>
          <p:cNvSpPr txBox="1">
            <a:spLocks/>
          </p:cNvSpPr>
          <p:nvPr userDrawn="1"/>
        </p:nvSpPr>
        <p:spPr>
          <a:xfrm>
            <a:off x="9479582" y="637818"/>
            <a:ext cx="1449039"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00" rtl="0" eaLnBrk="1" latinLnBrk="0" hangingPunct="1"/>
            <a:r>
              <a:rPr lang="zh-CN" altLang="en-US" sz="1600" kern="1200" dirty="0" smtClean="0">
                <a:solidFill>
                  <a:srgbClr val="7BC143"/>
                </a:solidFill>
                <a:latin typeface="微软雅黑" pitchFamily="34" charset="-122"/>
                <a:ea typeface="微软雅黑" pitchFamily="34" charset="-122"/>
                <a:cs typeface="+mj-cs"/>
              </a:rPr>
              <a:t>正文</a:t>
            </a:r>
            <a:r>
              <a:rPr lang="en-US" altLang="zh-CN" sz="1600" kern="1200" baseline="0" dirty="0" smtClean="0">
                <a:solidFill>
                  <a:srgbClr val="7BC143"/>
                </a:solidFill>
                <a:latin typeface="微软雅黑" pitchFamily="34" charset="-122"/>
                <a:ea typeface="微软雅黑" pitchFamily="34" charset="-122"/>
                <a:cs typeface="+mj-cs"/>
              </a:rPr>
              <a:t> . </a:t>
            </a:r>
            <a:r>
              <a:rPr lang="zh-CN" altLang="en-US" sz="1600" kern="1200" baseline="0" dirty="0" smtClean="0">
                <a:solidFill>
                  <a:srgbClr val="7BC143"/>
                </a:solidFill>
                <a:latin typeface="微软雅黑" pitchFamily="34" charset="-122"/>
                <a:ea typeface="微软雅黑" pitchFamily="34" charset="-122"/>
                <a:cs typeface="+mj-cs"/>
              </a:rPr>
              <a:t>第五章</a:t>
            </a:r>
            <a:endParaRPr lang="zh-CN" altLang="en-US" sz="1600" kern="1200" dirty="0">
              <a:solidFill>
                <a:srgbClr val="7BC143"/>
              </a:solidFill>
              <a:latin typeface="微软雅黑" pitchFamily="34" charset="-122"/>
              <a:ea typeface="微软雅黑" pitchFamily="34" charset="-122"/>
              <a:cs typeface="+mj-cs"/>
            </a:endParaRPr>
          </a:p>
        </p:txBody>
      </p:sp>
      <p:cxnSp>
        <p:nvCxnSpPr>
          <p:cNvPr id="6" name="直接连接符 5"/>
          <p:cNvCxnSpPr/>
          <p:nvPr userDrawn="1"/>
        </p:nvCxnSpPr>
        <p:spPr>
          <a:xfrm>
            <a:off x="10959405" y="626128"/>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10330230" y="6237312"/>
            <a:ext cx="1093568" cy="369332"/>
          </a:xfrm>
          <a:prstGeom prst="rect">
            <a:avLst/>
          </a:prstGeom>
        </p:spPr>
        <p:txBody>
          <a:bodyPr/>
          <a:lstStyle/>
          <a:p>
            <a:pPr algn="ctr">
              <a:defRPr/>
            </a:pPr>
            <a:r>
              <a:rPr lang="zh-CN" altLang="en-US" sz="1600" dirty="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dirty="0">
                <a:solidFill>
                  <a:srgbClr val="7BC143"/>
                </a:solidFill>
              </a:rPr>
              <a:t>  </a:t>
            </a:r>
            <a:r>
              <a:rPr lang="zh-CN" altLang="en-US" sz="1600" dirty="0">
                <a:solidFill>
                  <a:srgbClr val="7BC143"/>
                </a:solidFill>
                <a:latin typeface="微软雅黑" pitchFamily="34" charset="-122"/>
                <a:ea typeface="微软雅黑" pitchFamily="34" charset="-122"/>
              </a:rPr>
              <a:t>页</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矩形 2"/>
          <p:cNvSpPr/>
          <p:nvPr userDrawn="1"/>
        </p:nvSpPr>
        <p:spPr>
          <a:xfrm>
            <a:off x="1846734" y="1124745"/>
            <a:ext cx="10343679" cy="4824536"/>
          </a:xfrm>
          <a:prstGeom prst="rect">
            <a:avLst/>
          </a:prstGeom>
          <a:solidFill>
            <a:srgbClr val="F9F9F9"/>
          </a:solidFill>
          <a:ln w="9525">
            <a:solidFill>
              <a:srgbClr val="E2E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userDrawn="1"/>
        </p:nvSpPr>
        <p:spPr>
          <a:xfrm>
            <a:off x="10959405" y="572430"/>
            <a:ext cx="896441" cy="369332"/>
          </a:xfrm>
          <a:prstGeom prst="rect">
            <a:avLst/>
          </a:prstGeom>
          <a:noFill/>
          <a:effectLst>
            <a:reflection blurRad="6350" stA="50000" endA="300" endPos="38500" dist="50800" dir="5400000" sy="-100000" algn="bl" rotWithShape="0"/>
          </a:effectLst>
        </p:spPr>
        <p:txBody>
          <a:bodyPr wrap="square" rtlCol="0">
            <a:spAutoFit/>
          </a:bodyPr>
          <a:lstStyle/>
          <a:p>
            <a:pPr marL="0" algn="r" defTabSz="914400" rtl="0" eaLnBrk="1" latinLnBrk="0" hangingPunct="1"/>
            <a:r>
              <a:rPr lang="en-US" altLang="zh-CN" sz="1800" kern="1200" dirty="0" smtClean="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1800" kern="1200" dirty="0">
              <a:solidFill>
                <a:srgbClr val="7BC143"/>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5" name="标题 1"/>
          <p:cNvSpPr txBox="1">
            <a:spLocks/>
          </p:cNvSpPr>
          <p:nvPr userDrawn="1"/>
        </p:nvSpPr>
        <p:spPr>
          <a:xfrm>
            <a:off x="9479582" y="637818"/>
            <a:ext cx="1449039" cy="288032"/>
          </a:xfrm>
          <a:prstGeom prst="rect">
            <a:avLst/>
          </a:prstGeom>
          <a:ln>
            <a:noFill/>
          </a:ln>
        </p:spPr>
        <p:txBody>
          <a:bodyPr>
            <a:normAutofit fontScale="92500" lnSpcReduction="20000"/>
          </a:bodyPr>
          <a:lstStyle>
            <a:lvl1pPr algn="l" defTabSz="914400" rtl="0" eaLnBrk="1" latinLnBrk="0" hangingPunct="1">
              <a:spcBef>
                <a:spcPct val="0"/>
              </a:spcBef>
              <a:buNone/>
              <a:defRPr sz="1600" kern="1200">
                <a:solidFill>
                  <a:schemeClr val="tx1"/>
                </a:solidFill>
                <a:latin typeface="微软雅黑" pitchFamily="34" charset="-122"/>
                <a:ea typeface="微软雅黑" pitchFamily="34" charset="-122"/>
                <a:cs typeface="+mj-cs"/>
              </a:defRPr>
            </a:lvl1pPr>
          </a:lstStyle>
          <a:p>
            <a:pPr marL="0" algn="r" defTabSz="914400" rtl="0" eaLnBrk="1" latinLnBrk="0" hangingPunct="1"/>
            <a:r>
              <a:rPr lang="zh-CN" altLang="en-US" sz="1600" kern="1200" dirty="0" smtClean="0">
                <a:solidFill>
                  <a:srgbClr val="7BC143"/>
                </a:solidFill>
                <a:latin typeface="微软雅黑" pitchFamily="34" charset="-122"/>
                <a:ea typeface="微软雅黑" pitchFamily="34" charset="-122"/>
                <a:cs typeface="+mj-cs"/>
              </a:rPr>
              <a:t>正文</a:t>
            </a:r>
            <a:r>
              <a:rPr lang="en-US" altLang="zh-CN" sz="1600" kern="1200" baseline="0" dirty="0" smtClean="0">
                <a:solidFill>
                  <a:srgbClr val="7BC143"/>
                </a:solidFill>
                <a:latin typeface="微软雅黑" pitchFamily="34" charset="-122"/>
                <a:ea typeface="微软雅黑" pitchFamily="34" charset="-122"/>
                <a:cs typeface="+mj-cs"/>
              </a:rPr>
              <a:t> . </a:t>
            </a:r>
            <a:r>
              <a:rPr lang="zh-CN" altLang="en-US" sz="1600" kern="1200" baseline="0" dirty="0" smtClean="0">
                <a:solidFill>
                  <a:srgbClr val="7BC143"/>
                </a:solidFill>
                <a:latin typeface="微软雅黑" pitchFamily="34" charset="-122"/>
                <a:ea typeface="微软雅黑" pitchFamily="34" charset="-122"/>
                <a:cs typeface="+mj-cs"/>
              </a:rPr>
              <a:t>第六章</a:t>
            </a:r>
            <a:endParaRPr lang="zh-CN" altLang="en-US" sz="1600" kern="1200" dirty="0">
              <a:solidFill>
                <a:srgbClr val="7BC143"/>
              </a:solidFill>
              <a:latin typeface="微软雅黑" pitchFamily="34" charset="-122"/>
              <a:ea typeface="微软雅黑" pitchFamily="34" charset="-122"/>
              <a:cs typeface="+mj-cs"/>
            </a:endParaRPr>
          </a:p>
        </p:txBody>
      </p:sp>
      <p:cxnSp>
        <p:nvCxnSpPr>
          <p:cNvPr id="6" name="直接连接符 5"/>
          <p:cNvCxnSpPr/>
          <p:nvPr userDrawn="1"/>
        </p:nvCxnSpPr>
        <p:spPr>
          <a:xfrm>
            <a:off x="10959405" y="626128"/>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10330230" y="6237312"/>
            <a:ext cx="1093568" cy="369332"/>
          </a:xfrm>
          <a:prstGeom prst="rect">
            <a:avLst/>
          </a:prstGeom>
        </p:spPr>
        <p:txBody>
          <a:bodyPr/>
          <a:lstStyle/>
          <a:p>
            <a:pPr algn="ctr">
              <a:defRPr/>
            </a:pPr>
            <a:r>
              <a:rPr lang="zh-CN" altLang="en-US" sz="1600" dirty="0">
                <a:solidFill>
                  <a:srgbClr val="7BC143"/>
                </a:solidFill>
                <a:latin typeface="微软雅黑" pitchFamily="34" charset="-122"/>
                <a:ea typeface="微软雅黑" pitchFamily="34" charset="-122"/>
              </a:rPr>
              <a:t>第 </a:t>
            </a:r>
            <a:fld id="{2EEF1883-7A0E-4F66-9932-E581691AD397}" type="slidenum">
              <a:rPr lang="zh-CN" altLang="en-US" sz="1600">
                <a:solidFill>
                  <a:srgbClr val="7BC143"/>
                </a:solidFill>
              </a:rPr>
              <a:pPr algn="ctr">
                <a:defRPr/>
              </a:pPr>
              <a:t>‹#›</a:t>
            </a:fld>
            <a:r>
              <a:rPr lang="zh-CN" altLang="en-US" sz="1600" dirty="0">
                <a:solidFill>
                  <a:srgbClr val="7BC143"/>
                </a:solidFill>
              </a:rPr>
              <a:t>  </a:t>
            </a:r>
            <a:r>
              <a:rPr lang="zh-CN" altLang="en-US" sz="1600" dirty="0">
                <a:solidFill>
                  <a:srgbClr val="7BC143"/>
                </a:solidFill>
                <a:latin typeface="微软雅黑" pitchFamily="34" charset="-122"/>
                <a:ea typeface="微软雅黑" pitchFamily="34" charset="-122"/>
              </a:rPr>
              <a:t>页</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0" r:id="rId5"/>
    <p:sldLayoutId id="2147483651" r:id="rId6"/>
    <p:sldLayoutId id="2147483656" r:id="rId7"/>
    <p:sldLayoutId id="2147483654" r:id="rId8"/>
    <p:sldLayoutId id="2147483655" r:id="rId9"/>
    <p:sldLayoutId id="2147483659" r:id="rId10"/>
    <p:sldLayoutId id="2147483663" r:id="rId11"/>
    <p:sldLayoutId id="214748366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____1.pptx"/><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3995825"/>
              </p:ext>
            </p:extLst>
          </p:nvPr>
        </p:nvGraphicFramePr>
        <p:xfrm>
          <a:off x="0" y="579"/>
          <a:ext cx="12194265" cy="6857421"/>
        </p:xfrm>
        <a:graphic>
          <a:graphicData uri="http://schemas.openxmlformats.org/presentationml/2006/ole">
            <mc:AlternateContent xmlns:mc="http://schemas.openxmlformats.org/markup-compatibility/2006">
              <mc:Choice xmlns:v="urn:schemas-microsoft-com:vml" Requires="v">
                <p:oleObj spid="_x0000_s1031" name="演示文稿" r:id="rId3" imgW="4570501" imgH="2570894" progId="PowerPoint.Show.12">
                  <p:embed/>
                </p:oleObj>
              </mc:Choice>
              <mc:Fallback>
                <p:oleObj name="演示文稿" r:id="rId3" imgW="4570501" imgH="2570894" progId="PowerPoint.Show.12">
                  <p:embed/>
                  <p:pic>
                    <p:nvPicPr>
                      <p:cNvPr id="0" name=""/>
                      <p:cNvPicPr/>
                      <p:nvPr/>
                    </p:nvPicPr>
                    <p:blipFill>
                      <a:blip r:embed="rId4"/>
                      <a:stretch>
                        <a:fillRect/>
                      </a:stretch>
                    </p:blipFill>
                    <p:spPr>
                      <a:xfrm>
                        <a:off x="0" y="579"/>
                        <a:ext cx="12194265" cy="6857421"/>
                      </a:xfrm>
                      <a:prstGeom prst="rect">
                        <a:avLst/>
                      </a:prstGeom>
                    </p:spPr>
                  </p:pic>
                </p:oleObj>
              </mc:Fallback>
            </mc:AlternateContent>
          </a:graphicData>
        </a:graphic>
      </p:graphicFrame>
    </p:spTree>
    <p:extLst>
      <p:ext uri="{BB962C8B-B14F-4D97-AF65-F5344CB8AC3E}">
        <p14:creationId xmlns:p14="http://schemas.microsoft.com/office/powerpoint/2010/main" val="2136654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1196752"/>
            <a:ext cx="12064409" cy="0"/>
          </a:xfrm>
          <a:prstGeom prst="line">
            <a:avLst/>
          </a:prstGeom>
          <a:ln/>
        </p:spPr>
        <p:style>
          <a:lnRef idx="3">
            <a:schemeClr val="accent6"/>
          </a:lnRef>
          <a:fillRef idx="0">
            <a:schemeClr val="accent6"/>
          </a:fillRef>
          <a:effectRef idx="2">
            <a:schemeClr val="accent6"/>
          </a:effectRef>
          <a:fontRef idx="minor">
            <a:schemeClr val="tx1"/>
          </a:fontRef>
        </p:style>
      </p:cxnSp>
      <p:graphicFrame>
        <p:nvGraphicFramePr>
          <p:cNvPr id="7" name="表格 6"/>
          <p:cNvGraphicFramePr>
            <a:graphicFrameLocks noGrp="1"/>
          </p:cNvGraphicFramePr>
          <p:nvPr>
            <p:extLst>
              <p:ext uri="{D42A27DB-BD31-4B8C-83A1-F6EECF244321}">
                <p14:modId xmlns:p14="http://schemas.microsoft.com/office/powerpoint/2010/main" val="1490879374"/>
              </p:ext>
            </p:extLst>
          </p:nvPr>
        </p:nvGraphicFramePr>
        <p:xfrm>
          <a:off x="2782838" y="1687331"/>
          <a:ext cx="9001000" cy="4657880"/>
        </p:xfrm>
        <a:graphic>
          <a:graphicData uri="http://schemas.openxmlformats.org/drawingml/2006/table">
            <a:tbl>
              <a:tblPr firstRow="1" bandRow="1">
                <a:tableStyleId>{93296810-A885-4BE3-A3E7-6D5BEEA58F35}</a:tableStyleId>
              </a:tblPr>
              <a:tblGrid>
                <a:gridCol w="1440160"/>
                <a:gridCol w="1512168"/>
                <a:gridCol w="2088232"/>
                <a:gridCol w="1800200"/>
                <a:gridCol w="2160240"/>
              </a:tblGrid>
              <a:tr h="1584176">
                <a:tc>
                  <a:txBody>
                    <a:bodyPr/>
                    <a:lstStyle/>
                    <a:p>
                      <a:pPr algn="ctr"/>
                      <a:r>
                        <a:rPr lang="en-US" altLang="zh-CN" sz="2400" dirty="0" smtClean="0">
                          <a:solidFill>
                            <a:schemeClr val="bg1"/>
                          </a:solidFill>
                        </a:rPr>
                        <a:t>Water transfer route</a:t>
                      </a:r>
                      <a:endParaRPr lang="zh-CN" altLang="en-US" sz="2400" dirty="0">
                        <a:solidFill>
                          <a:schemeClr val="bg1"/>
                        </a:solidFill>
                        <a:latin typeface="微软雅黑" pitchFamily="34" charset="-122"/>
                        <a:ea typeface="微软雅黑" pitchFamily="34" charset="-122"/>
                      </a:endParaRPr>
                    </a:p>
                  </a:txBody>
                  <a:tcPr/>
                </a:tc>
                <a:tc>
                  <a:txBody>
                    <a:bodyPr/>
                    <a:lstStyle/>
                    <a:p>
                      <a:pPr algn="ctr"/>
                      <a:endParaRPr lang="en-US" altLang="zh-CN" sz="2400" dirty="0" smtClean="0">
                        <a:solidFill>
                          <a:schemeClr val="bg1"/>
                        </a:solidFill>
                      </a:endParaRPr>
                    </a:p>
                    <a:p>
                      <a:pPr algn="ctr"/>
                      <a:r>
                        <a:rPr lang="en-US" altLang="zh-CN" sz="2400" dirty="0" smtClean="0">
                          <a:solidFill>
                            <a:schemeClr val="bg1"/>
                          </a:solidFill>
                        </a:rPr>
                        <a:t>City</a:t>
                      </a:r>
                      <a:r>
                        <a:rPr lang="zh-CN" altLang="en-US" sz="2400" dirty="0" smtClean="0">
                          <a:solidFill>
                            <a:schemeClr val="bg1"/>
                          </a:solidFill>
                        </a:rPr>
                        <a:t> </a:t>
                      </a:r>
                      <a:r>
                        <a:rPr lang="en-US" altLang="zh-CN" sz="2400" dirty="0" smtClean="0">
                          <a:solidFill>
                            <a:schemeClr val="bg1"/>
                          </a:solidFill>
                        </a:rPr>
                        <a:t>/Province</a:t>
                      </a:r>
                      <a:endParaRPr lang="zh-CN" altLang="en-US" sz="2400" dirty="0">
                        <a:solidFill>
                          <a:schemeClr val="bg1"/>
                        </a:solidFill>
                        <a:latin typeface="微软雅黑" pitchFamily="34" charset="-122"/>
                        <a:ea typeface="微软雅黑" pitchFamily="34" charset="-122"/>
                      </a:endParaRPr>
                    </a:p>
                  </a:txBody>
                  <a:tcPr/>
                </a:tc>
                <a:tc>
                  <a:txBody>
                    <a:bodyPr/>
                    <a:lstStyle/>
                    <a:p>
                      <a:pPr marL="0" algn="ctr" defTabSz="914400" rtl="0" eaLnBrk="1" latinLnBrk="0" hangingPunct="1">
                        <a:spcAft>
                          <a:spcPts val="0"/>
                        </a:spcAft>
                      </a:pPr>
                      <a:r>
                        <a:rPr lang="en-US" altLang="zh-CN" sz="1800" kern="1200" dirty="0" smtClean="0">
                          <a:effectLst/>
                        </a:rPr>
                        <a:t>Reduction in groundwater extraction under the same average annual rainfall</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chemeClr val="lt1"/>
                          </a:solidFill>
                          <a:effectLst/>
                          <a:latin typeface="+mn-lt"/>
                          <a:ea typeface="+mn-ea"/>
                          <a:cs typeface="+mn-cs"/>
                        </a:rPr>
                        <a:t>(10</a:t>
                      </a:r>
                      <a:r>
                        <a:rPr lang="en-US" altLang="zh-CN" sz="1800" b="1" kern="1200" baseline="30000" dirty="0" smtClean="0">
                          <a:solidFill>
                            <a:schemeClr val="lt1"/>
                          </a:solidFill>
                          <a:effectLst/>
                          <a:latin typeface="+mn-lt"/>
                          <a:ea typeface="+mn-ea"/>
                          <a:cs typeface="+mn-cs"/>
                        </a:rPr>
                        <a:t>8</a:t>
                      </a:r>
                      <a:r>
                        <a:rPr lang="en-US" altLang="zh-CN" sz="1800" b="1" kern="1200" baseline="0" dirty="0" smtClean="0">
                          <a:solidFill>
                            <a:schemeClr val="lt1"/>
                          </a:solidFill>
                          <a:effectLst/>
                          <a:latin typeface="+mn-lt"/>
                          <a:ea typeface="+mn-ea"/>
                          <a:cs typeface="+mn-cs"/>
                        </a:rPr>
                        <a:t>m</a:t>
                      </a:r>
                      <a:r>
                        <a:rPr lang="en-US" altLang="zh-CN" sz="1800" b="1" kern="1200" baseline="30000" dirty="0" smtClean="0">
                          <a:solidFill>
                            <a:schemeClr val="lt1"/>
                          </a:solidFill>
                          <a:effectLst/>
                          <a:latin typeface="+mn-lt"/>
                          <a:ea typeface="+mn-ea"/>
                          <a:cs typeface="+mn-cs"/>
                        </a:rPr>
                        <a:t>3</a:t>
                      </a:r>
                      <a:r>
                        <a:rPr lang="en-US" altLang="zh-CN" sz="1800" b="1" kern="1200" dirty="0" smtClean="0">
                          <a:solidFill>
                            <a:schemeClr val="lt1"/>
                          </a:solidFill>
                          <a:effectLst/>
                          <a:latin typeface="+mn-lt"/>
                          <a:ea typeface="+mn-ea"/>
                          <a:cs typeface="+mn-cs"/>
                        </a:rPr>
                        <a:t>) </a:t>
                      </a:r>
                      <a:endParaRPr lang="zh-CN" altLang="zh-CN" sz="1800" b="1" kern="1200" dirty="0" smtClean="0">
                        <a:solidFill>
                          <a:schemeClr val="lt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altLang="zh-CN" sz="2400" kern="1200" dirty="0" smtClean="0">
                          <a:effectLst/>
                        </a:rPr>
                        <a:t>Number of wells sealed</a:t>
                      </a:r>
                    </a:p>
                    <a:p>
                      <a:pPr marL="0" algn="ctr" defTabSz="914400" rtl="0" eaLnBrk="1" latinLnBrk="0" hangingPunct="1">
                        <a:spcAft>
                          <a:spcPts val="0"/>
                        </a:spcAft>
                      </a:pPr>
                      <a:endParaRPr lang="zh-CN" sz="1800" b="1" kern="1200" dirty="0">
                        <a:solidFill>
                          <a:schemeClr val="lt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altLang="zh-CN" sz="2400" b="1" kern="1200" dirty="0" smtClean="0">
                          <a:solidFill>
                            <a:schemeClr val="lt1"/>
                          </a:solidFill>
                          <a:effectLst/>
                          <a:latin typeface="+mn-lt"/>
                          <a:ea typeface="+mn-ea"/>
                          <a:cs typeface="+mn-cs"/>
                        </a:rPr>
                        <a:t>South-to-North Water Transfer</a:t>
                      </a:r>
                    </a:p>
                    <a:p>
                      <a:pPr marL="0" algn="ctr" defTabSz="914400" rtl="0" eaLnBrk="1" latinLnBrk="0" hangingPunct="1">
                        <a:spcAft>
                          <a:spcPts val="0"/>
                        </a:spcAft>
                      </a:pPr>
                      <a:r>
                        <a:rPr lang="en-US" altLang="zh-CN" sz="1800" b="1" kern="1200" dirty="0" smtClean="0">
                          <a:solidFill>
                            <a:schemeClr val="lt1"/>
                          </a:solidFill>
                          <a:effectLst/>
                          <a:latin typeface="+mn-lt"/>
                          <a:ea typeface="+mn-ea"/>
                          <a:cs typeface="+mn-cs"/>
                        </a:rPr>
                        <a:t>(10</a:t>
                      </a:r>
                      <a:r>
                        <a:rPr lang="en-US" altLang="zh-CN" sz="1800" b="1" kern="1200" baseline="30000" dirty="0" smtClean="0">
                          <a:solidFill>
                            <a:schemeClr val="lt1"/>
                          </a:solidFill>
                          <a:effectLst/>
                          <a:latin typeface="+mn-lt"/>
                          <a:ea typeface="+mn-ea"/>
                          <a:cs typeface="+mn-cs"/>
                        </a:rPr>
                        <a:t>8</a:t>
                      </a:r>
                      <a:r>
                        <a:rPr lang="en-US" altLang="zh-CN" sz="1800" b="1" kern="1200" baseline="0" dirty="0" smtClean="0">
                          <a:solidFill>
                            <a:schemeClr val="lt1"/>
                          </a:solidFill>
                          <a:effectLst/>
                          <a:latin typeface="+mn-lt"/>
                          <a:ea typeface="+mn-ea"/>
                          <a:cs typeface="+mn-cs"/>
                        </a:rPr>
                        <a:t>m</a:t>
                      </a:r>
                      <a:r>
                        <a:rPr lang="en-US" altLang="zh-CN" sz="1800" b="1" kern="1200" baseline="30000" dirty="0" smtClean="0">
                          <a:solidFill>
                            <a:schemeClr val="lt1"/>
                          </a:solidFill>
                          <a:effectLst/>
                          <a:latin typeface="+mn-lt"/>
                          <a:ea typeface="+mn-ea"/>
                          <a:cs typeface="+mn-cs"/>
                        </a:rPr>
                        <a:t>3</a:t>
                      </a:r>
                      <a:r>
                        <a:rPr lang="en-US" altLang="zh-CN" sz="1800" b="1" kern="1200" dirty="0" smtClean="0">
                          <a:solidFill>
                            <a:schemeClr val="lt1"/>
                          </a:solidFill>
                          <a:effectLst/>
                          <a:latin typeface="+mn-lt"/>
                          <a:ea typeface="+mn-ea"/>
                          <a:cs typeface="+mn-cs"/>
                        </a:rPr>
                        <a:t>) </a:t>
                      </a:r>
                      <a:endParaRPr lang="zh-CN" sz="1800" b="1" kern="1200" dirty="0">
                        <a:solidFill>
                          <a:schemeClr val="lt1"/>
                        </a:solidFill>
                        <a:effectLst/>
                        <a:latin typeface="+mn-lt"/>
                        <a:ea typeface="+mn-ea"/>
                        <a:cs typeface="+mn-cs"/>
                      </a:endParaRPr>
                    </a:p>
                  </a:txBody>
                  <a:tcPr marL="68580" marR="68580" marT="0" marB="0" anchor="ctr"/>
                </a:tc>
              </a:tr>
              <a:tr h="480472">
                <a:tc rowSpan="4">
                  <a:txBody>
                    <a:bodyPr/>
                    <a:lstStyle/>
                    <a:p>
                      <a:pPr marL="0" algn="ctr" defTabSz="914400" rtl="0" eaLnBrk="1" latinLnBrk="0" hangingPunct="1">
                        <a:spcAft>
                          <a:spcPts val="0"/>
                        </a:spcAft>
                      </a:pPr>
                      <a:r>
                        <a:rPr lang="en-US" altLang="zh-CN" sz="2000" b="1" kern="0" dirty="0" smtClean="0">
                          <a:solidFill>
                            <a:schemeClr val="dk1"/>
                          </a:solidFill>
                          <a:effectLst/>
                          <a:latin typeface="+mn-lt"/>
                          <a:ea typeface="+mn-ea"/>
                          <a:cs typeface="+mn-cs"/>
                        </a:rPr>
                        <a:t>Midline</a:t>
                      </a:r>
                      <a:endParaRPr lang="zh-CN" sz="2000" b="1" kern="0" dirty="0">
                        <a:solidFill>
                          <a:schemeClr val="dk1"/>
                        </a:solidFill>
                        <a:effectLst/>
                        <a:latin typeface="+mn-lt"/>
                        <a:ea typeface="+mn-ea"/>
                        <a:cs typeface="+mn-cs"/>
                      </a:endParaRPr>
                    </a:p>
                  </a:txBody>
                  <a:tcPr marL="68580" marR="68580" marT="0" marB="0" anchor="ctr"/>
                </a:tc>
                <a:tc>
                  <a:txBody>
                    <a:bodyPr/>
                    <a:lstStyle/>
                    <a:p>
                      <a:pPr algn="ctr"/>
                      <a:r>
                        <a:rPr lang="en-US" altLang="zh-CN" sz="2000" dirty="0" smtClean="0"/>
                        <a:t>Beijing</a:t>
                      </a:r>
                      <a:endParaRPr lang="zh-CN" altLang="en-US" sz="2000" dirty="0">
                        <a:latin typeface="微软雅黑" pitchFamily="34" charset="-122"/>
                        <a:ea typeface="微软雅黑" pitchFamily="34" charset="-122"/>
                      </a:endParaRPr>
                    </a:p>
                  </a:txBody>
                  <a:tcPr/>
                </a:tc>
                <a:tc>
                  <a:txBody>
                    <a:bodyPr/>
                    <a:lstStyle/>
                    <a:p>
                      <a:pPr algn="ctr"/>
                      <a:r>
                        <a:rPr lang="en-US" altLang="zh-CN" sz="2400" dirty="0" smtClean="0"/>
                        <a:t>0.71</a:t>
                      </a:r>
                      <a:endParaRPr lang="zh-CN" altLang="en-US" sz="2400" dirty="0"/>
                    </a:p>
                  </a:txBody>
                  <a:tcPr marL="68580" marR="68580" marT="0" marB="0" anchor="ctr"/>
                </a:tc>
                <a:tc>
                  <a:txBody>
                    <a:bodyPr/>
                    <a:lstStyle/>
                    <a:p>
                      <a:pPr algn="ctr"/>
                      <a:r>
                        <a:rPr lang="en-US" altLang="zh-CN" sz="2400" dirty="0" smtClean="0"/>
                        <a:t>103</a:t>
                      </a:r>
                      <a:endParaRPr lang="zh-CN" altLang="en-US" sz="2400" dirty="0"/>
                    </a:p>
                  </a:txBody>
                  <a:tcPr marL="68580" marR="68580" marT="0" marB="0" anchor="ctr"/>
                </a:tc>
                <a:tc>
                  <a:txBody>
                    <a:bodyPr/>
                    <a:lstStyle/>
                    <a:p>
                      <a:pPr algn="ctr"/>
                      <a:r>
                        <a:rPr lang="en-US" altLang="zh-CN" sz="2400" dirty="0" smtClean="0"/>
                        <a:t>11.05</a:t>
                      </a:r>
                      <a:endParaRPr lang="zh-CN" altLang="en-US" sz="2400" dirty="0"/>
                    </a:p>
                  </a:txBody>
                  <a:tcPr marL="68580" marR="68580" marT="0" marB="0" anchor="ctr"/>
                </a:tc>
              </a:tr>
              <a:tr h="480472">
                <a:tc vMerge="1">
                  <a:txBody>
                    <a:bodyPr/>
                    <a:lstStyle/>
                    <a:p>
                      <a:endParaRPr lang="zh-CN" altLang="en-US"/>
                    </a:p>
                  </a:txBody>
                  <a:tcPr/>
                </a:tc>
                <a:tc>
                  <a:txBody>
                    <a:bodyPr/>
                    <a:lstStyle/>
                    <a:p>
                      <a:pPr marL="0" algn="ctr" defTabSz="914400" rtl="0" eaLnBrk="1" latinLnBrk="0" hangingPunct="1"/>
                      <a:r>
                        <a:rPr lang="en-US" altLang="zh-CN" sz="2000" kern="1200" dirty="0" err="1" smtClean="0">
                          <a:solidFill>
                            <a:schemeClr val="dk1"/>
                          </a:solidFill>
                          <a:latin typeface="+mn-lt"/>
                          <a:ea typeface="+mn-ea"/>
                          <a:cs typeface="+mn-cs"/>
                        </a:rPr>
                        <a:t>Tianjing</a:t>
                      </a:r>
                      <a:endParaRPr lang="en-US" altLang="zh-CN" sz="2000" kern="1200" dirty="0" smtClean="0">
                        <a:solidFill>
                          <a:schemeClr val="dk1"/>
                        </a:solidFill>
                        <a:latin typeface="+mn-lt"/>
                        <a:ea typeface="+mn-ea"/>
                        <a:cs typeface="+mn-cs"/>
                      </a:endParaRPr>
                    </a:p>
                  </a:txBody>
                  <a:tcPr/>
                </a:tc>
                <a:tc>
                  <a:txBody>
                    <a:bodyPr/>
                    <a:lstStyle/>
                    <a:p>
                      <a:pPr algn="ctr"/>
                      <a:r>
                        <a:rPr lang="en-US" altLang="zh-CN" sz="2400" dirty="0" smtClean="0"/>
                        <a:t>0.32</a:t>
                      </a:r>
                      <a:endParaRPr lang="zh-CN" altLang="en-US" sz="2400" dirty="0"/>
                    </a:p>
                  </a:txBody>
                  <a:tcPr marL="68580" marR="68580" marT="0" marB="0" anchor="ctr"/>
                </a:tc>
                <a:tc>
                  <a:txBody>
                    <a:bodyPr/>
                    <a:lstStyle/>
                    <a:p>
                      <a:pPr algn="ctr"/>
                      <a:r>
                        <a:rPr lang="en-US" altLang="zh-CN" sz="2400" dirty="0" smtClean="0"/>
                        <a:t>93</a:t>
                      </a:r>
                      <a:endParaRPr lang="zh-CN" altLang="en-US" sz="2400" dirty="0"/>
                    </a:p>
                  </a:txBody>
                  <a:tcPr marL="68580" marR="68580" marT="0" marB="0" anchor="ctr"/>
                </a:tc>
                <a:tc>
                  <a:txBody>
                    <a:bodyPr/>
                    <a:lstStyle/>
                    <a:p>
                      <a:pPr algn="ctr"/>
                      <a:r>
                        <a:rPr lang="en-US" altLang="zh-CN" sz="2400" dirty="0" smtClean="0"/>
                        <a:t>9.10</a:t>
                      </a:r>
                      <a:endParaRPr lang="zh-CN" altLang="en-US" sz="2400" dirty="0"/>
                    </a:p>
                  </a:txBody>
                  <a:tcPr marL="68580" marR="68580" marT="0" marB="0" anchor="ctr"/>
                </a:tc>
              </a:tr>
              <a:tr h="480472">
                <a:tc vMerge="1">
                  <a:txBody>
                    <a:bodyPr/>
                    <a:lstStyle/>
                    <a:p>
                      <a:endParaRPr lang="zh-CN" altLang="en-US"/>
                    </a:p>
                  </a:txBody>
                  <a:tcPr/>
                </a:tc>
                <a:tc>
                  <a:txBody>
                    <a:bodyPr/>
                    <a:lstStyle/>
                    <a:p>
                      <a:pPr algn="ctr"/>
                      <a:r>
                        <a:rPr lang="en-US" altLang="zh-CN" sz="2000" dirty="0" smtClean="0">
                          <a:latin typeface="微软雅黑" pitchFamily="34" charset="-122"/>
                          <a:ea typeface="微软雅黑" pitchFamily="34" charset="-122"/>
                        </a:rPr>
                        <a:t>Hebei</a:t>
                      </a:r>
                      <a:endParaRPr lang="zh-CN" altLang="en-US" sz="2000" dirty="0">
                        <a:latin typeface="微软雅黑" pitchFamily="34" charset="-122"/>
                        <a:ea typeface="微软雅黑" pitchFamily="34" charset="-122"/>
                      </a:endParaRPr>
                    </a:p>
                  </a:txBody>
                  <a:tcPr/>
                </a:tc>
                <a:tc>
                  <a:txBody>
                    <a:bodyPr/>
                    <a:lstStyle/>
                    <a:p>
                      <a:pPr algn="ctr"/>
                      <a:r>
                        <a:rPr lang="en-US" altLang="zh-CN" sz="2400" dirty="0" smtClean="0"/>
                        <a:t>2.58</a:t>
                      </a:r>
                      <a:endParaRPr lang="zh-CN" altLang="en-US" sz="2400" dirty="0"/>
                    </a:p>
                  </a:txBody>
                  <a:tcPr marL="68580" marR="68580" marT="0" marB="0" anchor="ctr"/>
                </a:tc>
                <a:tc>
                  <a:txBody>
                    <a:bodyPr/>
                    <a:lstStyle/>
                    <a:p>
                      <a:pPr algn="ctr"/>
                      <a:r>
                        <a:rPr lang="en-US" altLang="zh-CN" sz="2400" dirty="0" smtClean="0"/>
                        <a:t>1573</a:t>
                      </a:r>
                      <a:endParaRPr lang="zh-CN" altLang="en-US" sz="2400" dirty="0"/>
                    </a:p>
                  </a:txBody>
                  <a:tcPr marL="68580" marR="68580" marT="0" marB="0" anchor="ctr"/>
                </a:tc>
                <a:tc>
                  <a:txBody>
                    <a:bodyPr/>
                    <a:lstStyle/>
                    <a:p>
                      <a:pPr algn="ctr"/>
                      <a:r>
                        <a:rPr lang="en-US" altLang="zh-CN" sz="2400" dirty="0" smtClean="0"/>
                        <a:t>3.65</a:t>
                      </a:r>
                      <a:endParaRPr lang="zh-CN" altLang="en-US" sz="2400" dirty="0"/>
                    </a:p>
                  </a:txBody>
                  <a:tcPr marL="68580" marR="68580" marT="0" marB="0" anchor="ctr"/>
                </a:tc>
              </a:tr>
              <a:tr h="480472">
                <a:tc vMerge="1">
                  <a:txBody>
                    <a:bodyPr/>
                    <a:lstStyle/>
                    <a:p>
                      <a:endParaRPr lang="zh-CN" altLang="en-US"/>
                    </a:p>
                  </a:txBody>
                  <a:tcPr/>
                </a:tc>
                <a:tc>
                  <a:txBody>
                    <a:bodyPr/>
                    <a:lstStyle/>
                    <a:p>
                      <a:pPr algn="ctr"/>
                      <a:r>
                        <a:rPr lang="en-US" altLang="zh-CN" sz="2000" dirty="0" smtClean="0"/>
                        <a:t>Henan</a:t>
                      </a:r>
                      <a:endParaRPr lang="zh-CN" altLang="en-US" sz="2000" dirty="0">
                        <a:latin typeface="微软雅黑" pitchFamily="34" charset="-122"/>
                        <a:ea typeface="微软雅黑" pitchFamily="34" charset="-122"/>
                      </a:endParaRPr>
                    </a:p>
                  </a:txBody>
                  <a:tcPr/>
                </a:tc>
                <a:tc>
                  <a:txBody>
                    <a:bodyPr/>
                    <a:lstStyle/>
                    <a:p>
                      <a:pPr algn="ctr"/>
                      <a:r>
                        <a:rPr lang="en-US" altLang="zh-CN" sz="2400" dirty="0" smtClean="0"/>
                        <a:t>1.23</a:t>
                      </a:r>
                      <a:endParaRPr lang="zh-CN" altLang="en-US" sz="2400" dirty="0"/>
                    </a:p>
                  </a:txBody>
                  <a:tcPr marL="68580" marR="68580" marT="0" marB="0" anchor="ctr"/>
                </a:tc>
                <a:tc>
                  <a:txBody>
                    <a:bodyPr/>
                    <a:lstStyle/>
                    <a:p>
                      <a:pPr algn="ctr"/>
                      <a:r>
                        <a:rPr lang="en-US" altLang="zh-CN" sz="2400" dirty="0" smtClean="0"/>
                        <a:t>1940</a:t>
                      </a:r>
                      <a:endParaRPr lang="zh-CN" altLang="en-US" sz="2400" dirty="0"/>
                    </a:p>
                  </a:txBody>
                  <a:tcPr marL="68580" marR="68580" marT="0" marB="0" anchor="ctr"/>
                </a:tc>
                <a:tc>
                  <a:txBody>
                    <a:bodyPr/>
                    <a:lstStyle/>
                    <a:p>
                      <a:pPr algn="ctr"/>
                      <a:r>
                        <a:rPr lang="en-US" altLang="zh-CN" sz="2400" dirty="0" smtClean="0"/>
                        <a:t>13.45</a:t>
                      </a:r>
                      <a:endParaRPr lang="zh-CN" altLang="en-US" sz="2400" dirty="0"/>
                    </a:p>
                  </a:txBody>
                  <a:tcPr marL="68580" marR="68580" marT="0" marB="0" anchor="ctr"/>
                </a:tc>
              </a:tr>
              <a:tr h="4804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b="1" kern="0" dirty="0" smtClean="0">
                          <a:solidFill>
                            <a:schemeClr val="dk1"/>
                          </a:solidFill>
                          <a:effectLst/>
                          <a:latin typeface="+mn-lt"/>
                          <a:ea typeface="+mn-ea"/>
                          <a:cs typeface="+mn-cs"/>
                        </a:rPr>
                        <a:t>Eastern line</a:t>
                      </a:r>
                      <a:endParaRPr lang="zh-CN" altLang="en-US" sz="2000" b="1" kern="0" dirty="0" smtClean="0">
                        <a:solidFill>
                          <a:schemeClr val="dk1"/>
                        </a:solidFill>
                        <a:effectLst/>
                        <a:latin typeface="+mn-lt"/>
                        <a:ea typeface="+mn-ea"/>
                        <a:cs typeface="+mn-cs"/>
                      </a:endParaRPr>
                    </a:p>
                    <a:p>
                      <a:pPr marL="0" algn="ctr" defTabSz="914400" rtl="0" eaLnBrk="1" latinLnBrk="0" hangingPunct="1">
                        <a:spcAft>
                          <a:spcPts val="0"/>
                        </a:spcAft>
                      </a:pPr>
                      <a:endParaRPr lang="zh-CN" sz="2000" b="1" kern="0" dirty="0">
                        <a:solidFill>
                          <a:schemeClr val="dk1"/>
                        </a:solidFill>
                        <a:effectLst/>
                        <a:latin typeface="+mn-lt"/>
                        <a:ea typeface="+mn-ea"/>
                        <a:cs typeface="+mn-cs"/>
                      </a:endParaRPr>
                    </a:p>
                  </a:txBody>
                  <a:tcPr marL="68580" marR="68580" marT="0" marB="0" anchor="ctr"/>
                </a:tc>
                <a:tc>
                  <a:txBody>
                    <a:bodyPr/>
                    <a:lstStyle/>
                    <a:p>
                      <a:pPr algn="ctr"/>
                      <a:r>
                        <a:rPr lang="en-US" altLang="zh-CN" sz="2000" dirty="0" smtClean="0"/>
                        <a:t>Shandong</a:t>
                      </a:r>
                      <a:endParaRPr lang="zh-CN" altLang="en-US" sz="2000" dirty="0">
                        <a:latin typeface="微软雅黑" pitchFamily="34" charset="-122"/>
                        <a:ea typeface="微软雅黑" pitchFamily="34" charset="-122"/>
                      </a:endParaRPr>
                    </a:p>
                  </a:txBody>
                  <a:tcPr/>
                </a:tc>
                <a:tc>
                  <a:txBody>
                    <a:bodyPr/>
                    <a:lstStyle/>
                    <a:p>
                      <a:pPr algn="ctr"/>
                      <a:r>
                        <a:rPr lang="en-US" altLang="zh-CN" sz="2400" dirty="0" smtClean="0"/>
                        <a:t>0.6</a:t>
                      </a:r>
                      <a:endParaRPr lang="zh-CN" altLang="en-US" sz="2400" dirty="0"/>
                    </a:p>
                  </a:txBody>
                  <a:tcPr marL="68580" marR="68580" marT="0" marB="0" anchor="ctr"/>
                </a:tc>
                <a:tc>
                  <a:txBody>
                    <a:bodyPr/>
                    <a:lstStyle/>
                    <a:p>
                      <a:pPr algn="ctr"/>
                      <a:r>
                        <a:rPr lang="en-US" altLang="zh-CN" sz="2400" dirty="0" smtClean="0"/>
                        <a:t>763</a:t>
                      </a:r>
                      <a:endParaRPr lang="zh-CN" altLang="en-US" sz="2400" dirty="0"/>
                    </a:p>
                  </a:txBody>
                  <a:tcPr marL="68580" marR="68580" marT="0" marB="0" anchor="ctr"/>
                </a:tc>
                <a:tc>
                  <a:txBody>
                    <a:bodyPr/>
                    <a:lstStyle/>
                    <a:p>
                      <a:pPr algn="ctr"/>
                      <a:r>
                        <a:rPr lang="en-US" altLang="zh-CN" sz="2400" dirty="0" smtClean="0"/>
                        <a:t>4.51</a:t>
                      </a:r>
                      <a:endParaRPr lang="zh-CN" altLang="en-US" sz="2400" dirty="0"/>
                    </a:p>
                  </a:txBody>
                  <a:tcPr marL="68580" marR="68580" marT="0" marB="0" anchor="ctr"/>
                </a:tc>
              </a:tr>
              <a:tr h="480472">
                <a:tc gridSpan="2">
                  <a:txBody>
                    <a:bodyPr/>
                    <a:lstStyle/>
                    <a:p>
                      <a:pPr marL="0" algn="ctr" defTabSz="914400" rtl="0" eaLnBrk="1" latinLnBrk="0" hangingPunct="1">
                        <a:spcAft>
                          <a:spcPts val="0"/>
                        </a:spcAft>
                      </a:pPr>
                      <a:r>
                        <a:rPr lang="en-US" altLang="zh-CN" sz="2000" b="1" kern="0" dirty="0" smtClean="0">
                          <a:solidFill>
                            <a:schemeClr val="dk1"/>
                          </a:solidFill>
                          <a:effectLst/>
                          <a:latin typeface="+mn-lt"/>
                          <a:ea typeface="+mn-ea"/>
                          <a:cs typeface="+mn-cs"/>
                        </a:rPr>
                        <a:t>Total</a:t>
                      </a:r>
                      <a:endParaRPr lang="zh-CN" altLang="zh-CN" sz="2000" b="1" kern="0" dirty="0">
                        <a:solidFill>
                          <a:schemeClr val="dk1"/>
                        </a:solidFill>
                        <a:effectLst/>
                        <a:latin typeface="+mn-lt"/>
                        <a:ea typeface="+mn-ea"/>
                        <a:cs typeface="+mn-cs"/>
                      </a:endParaRPr>
                    </a:p>
                  </a:txBody>
                  <a:tcPr marL="68580" marR="68580" marT="0" marB="0" anchor="ctr"/>
                </a:tc>
                <a:tc hMerge="1">
                  <a:txBody>
                    <a:bodyPr/>
                    <a:lstStyle/>
                    <a:p>
                      <a:pPr marL="0" algn="ctr" defTabSz="914400" rtl="0" eaLnBrk="1" latinLnBrk="0" hangingPunct="1">
                        <a:spcAft>
                          <a:spcPts val="0"/>
                        </a:spcAft>
                      </a:pPr>
                      <a:endParaRPr lang="zh-CN" sz="1800" b="1" kern="0" dirty="0">
                        <a:solidFill>
                          <a:schemeClr val="dk1"/>
                        </a:solidFill>
                        <a:effectLst/>
                        <a:latin typeface="+mn-lt"/>
                        <a:ea typeface="+mn-ea"/>
                        <a:cs typeface="+mn-cs"/>
                      </a:endParaRPr>
                    </a:p>
                  </a:txBody>
                  <a:tcPr marL="68580" marR="68580" marT="0" marB="0" anchor="ctr"/>
                </a:tc>
                <a:tc>
                  <a:txBody>
                    <a:bodyPr/>
                    <a:lstStyle/>
                    <a:p>
                      <a:pPr algn="ctr"/>
                      <a:r>
                        <a:rPr lang="en-US" altLang="zh-CN" sz="2400" b="1" dirty="0" smtClean="0">
                          <a:solidFill>
                            <a:srgbClr val="F05425"/>
                          </a:solidFill>
                        </a:rPr>
                        <a:t>5.44</a:t>
                      </a:r>
                      <a:endParaRPr lang="zh-CN" altLang="en-US" sz="2400" b="1" dirty="0">
                        <a:solidFill>
                          <a:srgbClr val="F05425"/>
                        </a:solidFill>
                      </a:endParaRPr>
                    </a:p>
                  </a:txBody>
                  <a:tcPr marL="68580" marR="68580" marT="0" marB="0" anchor="ctr"/>
                </a:tc>
                <a:tc>
                  <a:txBody>
                    <a:bodyPr/>
                    <a:lstStyle/>
                    <a:p>
                      <a:pPr algn="ctr"/>
                      <a:r>
                        <a:rPr lang="en-US" altLang="zh-CN" sz="2400" b="1" dirty="0" smtClean="0">
                          <a:solidFill>
                            <a:srgbClr val="F05425"/>
                          </a:solidFill>
                        </a:rPr>
                        <a:t>4472</a:t>
                      </a:r>
                      <a:endParaRPr lang="zh-CN" altLang="en-US" sz="2400" b="1" dirty="0">
                        <a:solidFill>
                          <a:srgbClr val="F05425"/>
                        </a:solidFill>
                      </a:endParaRPr>
                    </a:p>
                  </a:txBody>
                  <a:tcPr marL="68580" marR="68580" marT="0" marB="0" anchor="ctr"/>
                </a:tc>
                <a:tc>
                  <a:txBody>
                    <a:bodyPr/>
                    <a:lstStyle/>
                    <a:p>
                      <a:pPr algn="ctr"/>
                      <a:r>
                        <a:rPr lang="en-US" altLang="zh-CN" sz="2400" b="1" dirty="0" smtClean="0">
                          <a:solidFill>
                            <a:srgbClr val="F05425"/>
                          </a:solidFill>
                        </a:rPr>
                        <a:t>41.76</a:t>
                      </a:r>
                      <a:endParaRPr lang="zh-CN" altLang="en-US" sz="2400" b="1" dirty="0">
                        <a:solidFill>
                          <a:srgbClr val="F05425"/>
                        </a:solidFill>
                      </a:endParaRPr>
                    </a:p>
                  </a:txBody>
                  <a:tcPr marL="68580" marR="68580" marT="0" marB="0" anchor="ct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2782838" cy="399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2134766" y="411386"/>
            <a:ext cx="4934236" cy="523220"/>
          </a:xfrm>
          <a:prstGeom prst="rect">
            <a:avLst/>
          </a:prstGeom>
        </p:spPr>
        <p:txBody>
          <a:bodyPr wrap="none">
            <a:spAutoFit/>
          </a:bodyPr>
          <a:lstStyle/>
          <a:p>
            <a:r>
              <a:rPr lang="en-US" altLang="zh-CN" sz="2800" b="1" dirty="0">
                <a:solidFill>
                  <a:srgbClr val="7BC143"/>
                </a:solidFill>
                <a:latin typeface="Times New Roman" panose="02020603050405020304" pitchFamily="18" charset="0"/>
                <a:ea typeface="微软雅黑" pitchFamily="34" charset="-122"/>
                <a:cs typeface="Times New Roman" panose="02020603050405020304" pitchFamily="18" charset="0"/>
              </a:rPr>
              <a:t>Ecological protection measures</a:t>
            </a:r>
            <a:endParaRPr lang="zh-CN" altLang="en-US" sz="2800" dirty="0">
              <a:solidFill>
                <a:srgbClr val="7BC143"/>
              </a:solidFill>
            </a:endParaRPr>
          </a:p>
        </p:txBody>
      </p:sp>
      <p:grpSp>
        <p:nvGrpSpPr>
          <p:cNvPr id="10" name="组合 9"/>
          <p:cNvGrpSpPr/>
          <p:nvPr/>
        </p:nvGrpSpPr>
        <p:grpSpPr>
          <a:xfrm>
            <a:off x="1167760" y="402996"/>
            <a:ext cx="631672" cy="540000"/>
            <a:chOff x="9383293" y="3909884"/>
            <a:chExt cx="631672" cy="540000"/>
          </a:xfrm>
        </p:grpSpPr>
        <p:sp>
          <p:nvSpPr>
            <p:cNvPr id="11" name="椭圆 10"/>
            <p:cNvSpPr/>
            <p:nvPr/>
          </p:nvSpPr>
          <p:spPr bwMode="auto">
            <a:xfrm>
              <a:off x="9395349" y="3909884"/>
              <a:ext cx="540000" cy="540000"/>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235" fontAlgn="auto">
                <a:spcBef>
                  <a:spcPts val="0"/>
                </a:spcBef>
                <a:spcAft>
                  <a:spcPts val="0"/>
                </a:spcAft>
                <a:defRPr/>
              </a:pPr>
              <a:endParaRPr lang="zh-CN" altLang="en-US" sz="1600" dirty="0">
                <a:latin typeface="Arial Unicode MS" pitchFamily="34" charset="-122"/>
                <a:ea typeface="Arial Unicode MS" pitchFamily="34" charset="-122"/>
                <a:cs typeface="Arial Unicode MS" pitchFamily="34" charset="-122"/>
              </a:endParaRPr>
            </a:p>
          </p:txBody>
        </p:sp>
        <p:sp>
          <p:nvSpPr>
            <p:cNvPr id="12" name="TextBox 11"/>
            <p:cNvSpPr txBox="1"/>
            <p:nvPr/>
          </p:nvSpPr>
          <p:spPr>
            <a:xfrm>
              <a:off x="9383293" y="3909884"/>
              <a:ext cx="631672" cy="461665"/>
            </a:xfrm>
            <a:prstGeom prst="rect">
              <a:avLst/>
            </a:prstGeom>
            <a:noFill/>
          </p:spPr>
          <p:txBody>
            <a:bodyPr wrap="square" rtlCol="0">
              <a:spAutoFit/>
            </a:bodyPr>
            <a:lstStyle/>
            <a:p>
              <a:r>
                <a:rPr lang="en-US" altLang="zh-CN" sz="2400" dirty="0" smtClean="0">
                  <a:solidFill>
                    <a:schemeClr val="bg1"/>
                  </a:solidFill>
                  <a:latin typeface="Arial Unicode MS" pitchFamily="34" charset="-122"/>
                  <a:ea typeface="Arial Unicode MS" pitchFamily="34" charset="-122"/>
                  <a:cs typeface="Arial Unicode MS" pitchFamily="34" charset="-122"/>
                </a:rPr>
                <a:t>02</a:t>
              </a:r>
              <a:endParaRPr lang="zh-CN" altLang="en-US" sz="2400" dirty="0">
                <a:solidFill>
                  <a:schemeClr val="bg1"/>
                </a:solidFill>
                <a:latin typeface="Arial Unicode MS" pitchFamily="34" charset="-122"/>
                <a:ea typeface="Arial Unicode MS" pitchFamily="34" charset="-122"/>
                <a:cs typeface="Arial Unicode MS" pitchFamily="34" charset="-122"/>
              </a:endParaRPr>
            </a:p>
          </p:txBody>
        </p:sp>
      </p:grpSp>
    </p:spTree>
    <p:extLst>
      <p:ext uri="{BB962C8B-B14F-4D97-AF65-F5344CB8AC3E}">
        <p14:creationId xmlns:p14="http://schemas.microsoft.com/office/powerpoint/2010/main" val="1521344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703718" y="1052736"/>
            <a:ext cx="646331" cy="369332"/>
          </a:xfrm>
          <a:prstGeom prst="rect">
            <a:avLst/>
          </a:prstGeom>
          <a:noFill/>
        </p:spPr>
        <p:txBody>
          <a:bodyPr wrap="none" rtlCol="0">
            <a:spAutoFit/>
          </a:bodyPr>
          <a:lstStyle/>
          <a:p>
            <a:r>
              <a:rPr lang="zh-CN" altLang="en-US" dirty="0" smtClean="0">
                <a:solidFill>
                  <a:schemeClr val="bg1"/>
                </a:solidFill>
                <a:latin typeface="微软雅黑" pitchFamily="34" charset="-122"/>
                <a:ea typeface="微软雅黑" pitchFamily="34" charset="-122"/>
              </a:rPr>
              <a:t>点评</a:t>
            </a:r>
            <a:endParaRPr lang="zh-CN" altLang="en-US" dirty="0">
              <a:solidFill>
                <a:schemeClr val="bg1"/>
              </a:solidFill>
              <a:latin typeface="微软雅黑" pitchFamily="34" charset="-122"/>
              <a:ea typeface="微软雅黑" pitchFamily="34" charset="-122"/>
            </a:endParaRPr>
          </a:p>
        </p:txBody>
      </p:sp>
      <p:sp>
        <p:nvSpPr>
          <p:cNvPr id="37" name="TextBox 81"/>
          <p:cNvSpPr txBox="1">
            <a:spLocks noChangeArrowheads="1"/>
          </p:cNvSpPr>
          <p:nvPr/>
        </p:nvSpPr>
        <p:spPr bwMode="auto">
          <a:xfrm>
            <a:off x="6768648" y="52567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marL="1143000" indent="-228600">
              <a:defRPr sz="2400">
                <a:solidFill>
                  <a:schemeClr val="tx1"/>
                </a:solidFill>
                <a:latin typeface="Calibri" pitchFamily="34" charset="0"/>
                <a:ea typeface="宋体" pitchFamily="2" charset="-122"/>
              </a:defRPr>
            </a:lvl3pPr>
            <a:lvl4pPr marL="1600200" indent="-228600">
              <a:defRPr sz="2400">
                <a:solidFill>
                  <a:schemeClr val="tx1"/>
                </a:solidFill>
                <a:latin typeface="Calibri" pitchFamily="34" charset="0"/>
                <a:ea typeface="宋体" pitchFamily="2" charset="-122"/>
              </a:defRPr>
            </a:lvl4pPr>
            <a:lvl5pPr marL="2057400" indent="-228600">
              <a:defRPr sz="2400">
                <a:solidFill>
                  <a:schemeClr val="tx1"/>
                </a:solidFill>
                <a:latin typeface="Calibri" pitchFamily="34" charset="0"/>
                <a:ea typeface="宋体" pitchFamily="2" charset="-122"/>
              </a:defRPr>
            </a:lvl5pPr>
            <a:lvl6pPr marL="2514600" indent="-228600" defTabSz="1233488" fontAlgn="base">
              <a:spcBef>
                <a:spcPct val="0"/>
              </a:spcBef>
              <a:spcAft>
                <a:spcPct val="0"/>
              </a:spcAft>
              <a:defRPr sz="2400">
                <a:solidFill>
                  <a:schemeClr val="tx1"/>
                </a:solidFill>
                <a:latin typeface="Calibri" pitchFamily="34" charset="0"/>
                <a:ea typeface="宋体" pitchFamily="2" charset="-122"/>
              </a:defRPr>
            </a:lvl6pPr>
            <a:lvl7pPr marL="2971800" indent="-228600" defTabSz="1233488" fontAlgn="base">
              <a:spcBef>
                <a:spcPct val="0"/>
              </a:spcBef>
              <a:spcAft>
                <a:spcPct val="0"/>
              </a:spcAft>
              <a:defRPr sz="2400">
                <a:solidFill>
                  <a:schemeClr val="tx1"/>
                </a:solidFill>
                <a:latin typeface="Calibri" pitchFamily="34" charset="0"/>
                <a:ea typeface="宋体" pitchFamily="2" charset="-122"/>
              </a:defRPr>
            </a:lvl7pPr>
            <a:lvl8pPr marL="3429000" indent="-228600" defTabSz="1233488" fontAlgn="base">
              <a:spcBef>
                <a:spcPct val="0"/>
              </a:spcBef>
              <a:spcAft>
                <a:spcPct val="0"/>
              </a:spcAft>
              <a:defRPr sz="2400">
                <a:solidFill>
                  <a:schemeClr val="tx1"/>
                </a:solidFill>
                <a:latin typeface="Calibri" pitchFamily="34" charset="0"/>
                <a:ea typeface="宋体" pitchFamily="2" charset="-122"/>
              </a:defRPr>
            </a:lvl8pPr>
            <a:lvl9pPr marL="3886200" indent="-228600" defTabSz="1233488" fontAlgn="base">
              <a:spcBef>
                <a:spcPct val="0"/>
              </a:spcBef>
              <a:spcAft>
                <a:spcPct val="0"/>
              </a:spcAft>
              <a:defRPr sz="2400">
                <a:solidFill>
                  <a:schemeClr val="tx1"/>
                </a:solidFill>
                <a:latin typeface="Calibri" pitchFamily="34" charset="0"/>
                <a:ea typeface="宋体" pitchFamily="2" charset="-122"/>
              </a:defRPr>
            </a:lvl9pPr>
          </a:lstStyle>
          <a:p>
            <a:endParaRPr lang="zh-CN" altLang="en-US" dirty="0">
              <a:ea typeface="微软雅黑" pitchFamily="34" charset="-122"/>
            </a:endParaRPr>
          </a:p>
        </p:txBody>
      </p:sp>
      <p:graphicFrame>
        <p:nvGraphicFramePr>
          <p:cNvPr id="14" name="图表 13"/>
          <p:cNvGraphicFramePr/>
          <p:nvPr>
            <p:extLst>
              <p:ext uri="{D42A27DB-BD31-4B8C-83A1-F6EECF244321}">
                <p14:modId xmlns:p14="http://schemas.microsoft.com/office/powerpoint/2010/main" val="4159958931"/>
              </p:ext>
            </p:extLst>
          </p:nvPr>
        </p:nvGraphicFramePr>
        <p:xfrm>
          <a:off x="5755162" y="1014930"/>
          <a:ext cx="6480975"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5663905" y="792379"/>
            <a:ext cx="1584176" cy="369332"/>
          </a:xfrm>
          <a:prstGeom prst="rect">
            <a:avLst/>
          </a:prstGeom>
          <a:noFill/>
        </p:spPr>
        <p:txBody>
          <a:bodyPr wrap="square" rtlCol="0">
            <a:spAutoFit/>
          </a:bodyPr>
          <a:lstStyle/>
          <a:p>
            <a:r>
              <a:rPr lang="en-US" altLang="zh-CN" sz="1600" b="1" dirty="0" smtClean="0"/>
              <a:t>Water </a:t>
            </a:r>
            <a:r>
              <a:rPr lang="en-US" altLang="zh-CN" b="1" dirty="0" smtClean="0"/>
              <a:t>level(m</a:t>
            </a:r>
            <a:r>
              <a:rPr lang="en-US" altLang="zh-CN" sz="1600" b="1" dirty="0" smtClean="0"/>
              <a:t>)</a:t>
            </a:r>
            <a:endParaRPr lang="zh-CN" altLang="en-US" sz="1600" b="1" dirty="0"/>
          </a:p>
        </p:txBody>
      </p:sp>
      <p:sp>
        <p:nvSpPr>
          <p:cNvPr id="21" name="矩形 20"/>
          <p:cNvSpPr/>
          <p:nvPr/>
        </p:nvSpPr>
        <p:spPr>
          <a:xfrm>
            <a:off x="6478130" y="4726803"/>
            <a:ext cx="5472608" cy="646331"/>
          </a:xfrm>
          <a:prstGeom prst="rect">
            <a:avLst/>
          </a:prstGeom>
        </p:spPr>
        <p:txBody>
          <a:bodyPr wrap="square">
            <a:spAutoFit/>
          </a:bodyPr>
          <a:lstStyle/>
          <a:p>
            <a:r>
              <a:rPr lang="en-US" altLang="zh-CN" dirty="0"/>
              <a:t>Changes of shallow groundwater level in the plain </a:t>
            </a:r>
            <a:r>
              <a:rPr lang="en-US" altLang="zh-CN" dirty="0" smtClean="0"/>
              <a:t>area of Beijing City</a:t>
            </a:r>
            <a:endParaRPr lang="zh-CN" altLang="zh-CN" dirty="0"/>
          </a:p>
        </p:txBody>
      </p:sp>
      <p:sp>
        <p:nvSpPr>
          <p:cNvPr id="22" name="TextBox 21"/>
          <p:cNvSpPr txBox="1"/>
          <p:nvPr/>
        </p:nvSpPr>
        <p:spPr>
          <a:xfrm>
            <a:off x="5965595" y="5589240"/>
            <a:ext cx="606011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00B0F0"/>
                </a:solidFill>
              </a:rPr>
              <a:t>T</a:t>
            </a:r>
            <a:r>
              <a:rPr lang="en-US" altLang="zh-CN" dirty="0" smtClean="0">
                <a:solidFill>
                  <a:srgbClr val="00B0F0"/>
                </a:solidFill>
              </a:rPr>
              <a:t>he </a:t>
            </a:r>
            <a:r>
              <a:rPr lang="en-US" altLang="zh-CN" dirty="0">
                <a:solidFill>
                  <a:srgbClr val="00B0F0"/>
                </a:solidFill>
              </a:rPr>
              <a:t>water level increased by 0.5m during </a:t>
            </a:r>
            <a:r>
              <a:rPr lang="en-US" altLang="zh-CN" dirty="0" smtClean="0">
                <a:solidFill>
                  <a:srgbClr val="00B0F0"/>
                </a:solidFill>
              </a:rPr>
              <a:t>one year from </a:t>
            </a:r>
            <a:r>
              <a:rPr lang="en-US" altLang="zh-CN" dirty="0">
                <a:solidFill>
                  <a:srgbClr val="00B0F0"/>
                </a:solidFill>
              </a:rPr>
              <a:t>2015 to 2016</a:t>
            </a:r>
            <a:r>
              <a:rPr lang="en-US" altLang="zh-CN" dirty="0" smtClean="0">
                <a:solidFill>
                  <a:srgbClr val="00B0F0"/>
                </a:solidFill>
              </a:rPr>
              <a:t>, </a:t>
            </a:r>
            <a:r>
              <a:rPr lang="en-US" altLang="zh-CN" dirty="0">
                <a:solidFill>
                  <a:srgbClr val="00B0F0"/>
                </a:solidFill>
              </a:rPr>
              <a:t>while the groundwater level dropped by 0.9m per year from 2000 to 2010.</a:t>
            </a:r>
            <a:endParaRPr lang="zh-CN" altLang="en-US" dirty="0">
              <a:solidFill>
                <a:srgbClr val="00B0F0"/>
              </a:solidFill>
            </a:endParaRPr>
          </a:p>
        </p:txBody>
      </p:sp>
      <p:graphicFrame>
        <p:nvGraphicFramePr>
          <p:cNvPr id="16" name="图表 15">
            <a:extLst>
              <a:ext uri="{FF2B5EF4-FFF2-40B4-BE49-F238E27FC236}">
                <a16:creationId xmlns:a16="http://schemas.microsoft.com/office/drawing/2014/main" xmlns="" id="{FC18037A-F3F1-4481-8691-4BE7D0B81F51}"/>
              </a:ext>
            </a:extLst>
          </p:cNvPr>
          <p:cNvGraphicFramePr/>
          <p:nvPr>
            <p:extLst>
              <p:ext uri="{D42A27DB-BD31-4B8C-83A1-F6EECF244321}">
                <p14:modId xmlns:p14="http://schemas.microsoft.com/office/powerpoint/2010/main" val="3589789121"/>
              </p:ext>
            </p:extLst>
          </p:nvPr>
        </p:nvGraphicFramePr>
        <p:xfrm>
          <a:off x="-21044" y="1052736"/>
          <a:ext cx="6095206" cy="4329396"/>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 1"/>
          <p:cNvSpPr/>
          <p:nvPr/>
        </p:nvSpPr>
        <p:spPr>
          <a:xfrm>
            <a:off x="628888" y="5089036"/>
            <a:ext cx="4860818" cy="400110"/>
          </a:xfrm>
          <a:prstGeom prst="rect">
            <a:avLst/>
          </a:prstGeom>
        </p:spPr>
        <p:txBody>
          <a:bodyPr wrap="none">
            <a:spAutoFit/>
          </a:bodyPr>
          <a:lstStyle/>
          <a:p>
            <a:r>
              <a:rPr lang="en-US" altLang="zh-CN" sz="2000" dirty="0" smtClean="0"/>
              <a:t>The change </a:t>
            </a:r>
            <a:r>
              <a:rPr lang="en-US" altLang="zh-CN" sz="2000" dirty="0"/>
              <a:t>of groundwater supply in Beijing </a:t>
            </a:r>
            <a:endParaRPr lang="zh-CN" altLang="en-US" sz="2000" dirty="0"/>
          </a:p>
        </p:txBody>
      </p:sp>
      <p:sp>
        <p:nvSpPr>
          <p:cNvPr id="3" name="矩形 2"/>
          <p:cNvSpPr/>
          <p:nvPr/>
        </p:nvSpPr>
        <p:spPr>
          <a:xfrm>
            <a:off x="478582" y="332656"/>
            <a:ext cx="7525202" cy="461665"/>
          </a:xfrm>
          <a:prstGeom prst="rect">
            <a:avLst/>
          </a:prstGeom>
        </p:spPr>
        <p:txBody>
          <a:bodyPr wrap="none">
            <a:spAutoFit/>
          </a:bodyPr>
          <a:lstStyle/>
          <a:p>
            <a:pPr eaLnBrk="0" hangingPunct="0">
              <a:defRPr/>
            </a:pPr>
            <a:r>
              <a:rPr lang="en-US" altLang="zh-CN" sz="2400" dirty="0">
                <a:solidFill>
                  <a:srgbClr val="FF0000"/>
                </a:solidFill>
                <a:latin typeface="微软雅黑" panose="020B0503020204020204" pitchFamily="34" charset="-122"/>
                <a:ea typeface="微软雅黑" panose="020B0503020204020204" pitchFamily="34" charset="-122"/>
              </a:rPr>
              <a:t>Promoting </a:t>
            </a:r>
            <a:r>
              <a:rPr lang="en-US" altLang="zh-CN" sz="2400" dirty="0" smtClean="0">
                <a:solidFill>
                  <a:srgbClr val="FF0000"/>
                </a:solidFill>
                <a:latin typeface="微软雅黑" panose="020B0503020204020204" pitchFamily="34" charset="-122"/>
                <a:ea typeface="微软雅黑" panose="020B0503020204020204" pitchFamily="34" charset="-122"/>
              </a:rPr>
              <a:t>groundwater protect and conservation</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334566" y="5589240"/>
            <a:ext cx="5349861"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400" dirty="0">
                <a:solidFill>
                  <a:srgbClr val="00B0F0"/>
                </a:solidFill>
              </a:rPr>
              <a:t>Rainfall fluctuates year by year, </a:t>
            </a:r>
            <a:r>
              <a:rPr lang="en-US" altLang="zh-CN" sz="2400" dirty="0" smtClean="0">
                <a:solidFill>
                  <a:srgbClr val="00B0F0"/>
                </a:solidFill>
              </a:rPr>
              <a:t>while </a:t>
            </a:r>
            <a:r>
              <a:rPr lang="en-US" altLang="zh-CN" sz="2400" dirty="0">
                <a:solidFill>
                  <a:srgbClr val="00B0F0"/>
                </a:solidFill>
              </a:rPr>
              <a:t>groundwater </a:t>
            </a:r>
            <a:r>
              <a:rPr lang="en-US" altLang="zh-CN" sz="2400" dirty="0" smtClean="0">
                <a:solidFill>
                  <a:srgbClr val="00B0F0"/>
                </a:solidFill>
              </a:rPr>
              <a:t>supply decreases gradually</a:t>
            </a:r>
            <a:endParaRPr lang="zh-CN" altLang="en-US" sz="2400" dirty="0">
              <a:solidFill>
                <a:srgbClr val="00B0F0"/>
              </a:solidFill>
            </a:endParaRPr>
          </a:p>
        </p:txBody>
      </p:sp>
    </p:spTree>
    <p:extLst>
      <p:ext uri="{BB962C8B-B14F-4D97-AF65-F5344CB8AC3E}">
        <p14:creationId xmlns:p14="http://schemas.microsoft.com/office/powerpoint/2010/main" val="3564078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81"/>
          <p:cNvSpPr txBox="1">
            <a:spLocks noChangeArrowheads="1"/>
          </p:cNvSpPr>
          <p:nvPr/>
        </p:nvSpPr>
        <p:spPr bwMode="auto">
          <a:xfrm>
            <a:off x="6768648" y="508692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marL="1143000" indent="-228600">
              <a:defRPr sz="2400">
                <a:solidFill>
                  <a:schemeClr val="tx1"/>
                </a:solidFill>
                <a:latin typeface="Calibri" pitchFamily="34" charset="0"/>
                <a:ea typeface="宋体" pitchFamily="2" charset="-122"/>
              </a:defRPr>
            </a:lvl3pPr>
            <a:lvl4pPr marL="1600200" indent="-228600">
              <a:defRPr sz="2400">
                <a:solidFill>
                  <a:schemeClr val="tx1"/>
                </a:solidFill>
                <a:latin typeface="Calibri" pitchFamily="34" charset="0"/>
                <a:ea typeface="宋体" pitchFamily="2" charset="-122"/>
              </a:defRPr>
            </a:lvl4pPr>
            <a:lvl5pPr marL="2057400" indent="-228600">
              <a:defRPr sz="2400">
                <a:solidFill>
                  <a:schemeClr val="tx1"/>
                </a:solidFill>
                <a:latin typeface="Calibri" pitchFamily="34" charset="0"/>
                <a:ea typeface="宋体" pitchFamily="2" charset="-122"/>
              </a:defRPr>
            </a:lvl5pPr>
            <a:lvl6pPr marL="2514600" indent="-228600" defTabSz="1233488" fontAlgn="base">
              <a:spcBef>
                <a:spcPct val="0"/>
              </a:spcBef>
              <a:spcAft>
                <a:spcPct val="0"/>
              </a:spcAft>
              <a:defRPr sz="2400">
                <a:solidFill>
                  <a:schemeClr val="tx1"/>
                </a:solidFill>
                <a:latin typeface="Calibri" pitchFamily="34" charset="0"/>
                <a:ea typeface="宋体" pitchFamily="2" charset="-122"/>
              </a:defRPr>
            </a:lvl6pPr>
            <a:lvl7pPr marL="2971800" indent="-228600" defTabSz="1233488" fontAlgn="base">
              <a:spcBef>
                <a:spcPct val="0"/>
              </a:spcBef>
              <a:spcAft>
                <a:spcPct val="0"/>
              </a:spcAft>
              <a:defRPr sz="2400">
                <a:solidFill>
                  <a:schemeClr val="tx1"/>
                </a:solidFill>
                <a:latin typeface="Calibri" pitchFamily="34" charset="0"/>
                <a:ea typeface="宋体" pitchFamily="2" charset="-122"/>
              </a:defRPr>
            </a:lvl7pPr>
            <a:lvl8pPr marL="3429000" indent="-228600" defTabSz="1233488" fontAlgn="base">
              <a:spcBef>
                <a:spcPct val="0"/>
              </a:spcBef>
              <a:spcAft>
                <a:spcPct val="0"/>
              </a:spcAft>
              <a:defRPr sz="2400">
                <a:solidFill>
                  <a:schemeClr val="tx1"/>
                </a:solidFill>
                <a:latin typeface="Calibri" pitchFamily="34" charset="0"/>
                <a:ea typeface="宋体" pitchFamily="2" charset="-122"/>
              </a:defRPr>
            </a:lvl8pPr>
            <a:lvl9pPr marL="3886200" indent="-228600" defTabSz="1233488" fontAlgn="base">
              <a:spcBef>
                <a:spcPct val="0"/>
              </a:spcBef>
              <a:spcAft>
                <a:spcPct val="0"/>
              </a:spcAft>
              <a:defRPr sz="2400">
                <a:solidFill>
                  <a:schemeClr val="tx1"/>
                </a:solidFill>
                <a:latin typeface="Calibri" pitchFamily="34" charset="0"/>
                <a:ea typeface="宋体" pitchFamily="2" charset="-122"/>
              </a:defRPr>
            </a:lvl9pPr>
          </a:lstStyle>
          <a:p>
            <a:endParaRPr lang="zh-CN" altLang="en-US" dirty="0">
              <a:ea typeface="微软雅黑" pitchFamily="34" charset="-122"/>
            </a:endParaRPr>
          </a:p>
        </p:txBody>
      </p:sp>
      <p:graphicFrame>
        <p:nvGraphicFramePr>
          <p:cNvPr id="15" name="图表 14"/>
          <p:cNvGraphicFramePr/>
          <p:nvPr>
            <p:extLst>
              <p:ext uri="{D42A27DB-BD31-4B8C-83A1-F6EECF244321}">
                <p14:modId xmlns:p14="http://schemas.microsoft.com/office/powerpoint/2010/main" val="137620156"/>
              </p:ext>
            </p:extLst>
          </p:nvPr>
        </p:nvGraphicFramePr>
        <p:xfrm>
          <a:off x="190550" y="1124744"/>
          <a:ext cx="5951514"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478582" y="4896978"/>
            <a:ext cx="5616624" cy="830997"/>
          </a:xfrm>
          <a:prstGeom prst="rect">
            <a:avLst/>
          </a:prstGeom>
        </p:spPr>
        <p:txBody>
          <a:bodyPr wrap="square">
            <a:spAutoFit/>
          </a:bodyPr>
          <a:lstStyle/>
          <a:p>
            <a:r>
              <a:rPr lang="en-US" altLang="zh-CN" sz="2400" dirty="0"/>
              <a:t>Changes of groundwater funnel area in the plain area </a:t>
            </a:r>
            <a:endParaRPr lang="en-US" altLang="zh-CN" sz="2400" dirty="0" smtClean="0"/>
          </a:p>
        </p:txBody>
      </p:sp>
      <p:sp>
        <p:nvSpPr>
          <p:cNvPr id="2" name="TextBox 1"/>
          <p:cNvSpPr txBox="1"/>
          <p:nvPr/>
        </p:nvSpPr>
        <p:spPr>
          <a:xfrm>
            <a:off x="5112464" y="476672"/>
            <a:ext cx="1656184" cy="461665"/>
          </a:xfrm>
          <a:prstGeom prst="rect">
            <a:avLst/>
          </a:prstGeom>
          <a:noFill/>
        </p:spPr>
        <p:txBody>
          <a:bodyPr wrap="square" rtlCol="0">
            <a:spAutoFit/>
          </a:bodyPr>
          <a:lstStyle/>
          <a:p>
            <a:r>
              <a:rPr lang="en-US" altLang="zh-CN" sz="2400" b="1" dirty="0" smtClean="0"/>
              <a:t>Beijing City</a:t>
            </a:r>
            <a:endParaRPr lang="zh-CN" altLang="en-US" sz="2400" b="1" dirty="0"/>
          </a:p>
        </p:txBody>
      </p:sp>
      <p:sp>
        <p:nvSpPr>
          <p:cNvPr id="6" name="矩形 5"/>
          <p:cNvSpPr/>
          <p:nvPr/>
        </p:nvSpPr>
        <p:spPr>
          <a:xfrm>
            <a:off x="6208846" y="1196752"/>
            <a:ext cx="5472607" cy="2677656"/>
          </a:xfrm>
          <a:prstGeom prst="rect">
            <a:avLst/>
          </a:prstGeom>
        </p:spPr>
        <p:txBody>
          <a:bodyPr wrap="square">
            <a:spAutoFit/>
          </a:bodyPr>
          <a:lstStyle/>
          <a:p>
            <a:r>
              <a:rPr lang="en-US" altLang="zh-CN" sz="2400" dirty="0"/>
              <a:t>The area of groundwater funnel in Beijing plain area continued to increase, with an average annual </a:t>
            </a:r>
            <a:r>
              <a:rPr lang="en-US" altLang="zh-CN" sz="2400" dirty="0" smtClean="0"/>
              <a:t>speed </a:t>
            </a:r>
            <a:r>
              <a:rPr lang="en-US" altLang="zh-CN" sz="2400" dirty="0"/>
              <a:t>of 16.7 km </a:t>
            </a:r>
            <a:r>
              <a:rPr lang="en-US" altLang="zh-CN" sz="2400" baseline="30000" dirty="0"/>
              <a:t>2</a:t>
            </a:r>
            <a:r>
              <a:rPr lang="en-US" altLang="zh-CN" sz="2400" dirty="0"/>
              <a:t> </a:t>
            </a:r>
            <a:r>
              <a:rPr lang="en-US" altLang="zh-CN" sz="2400" dirty="0" smtClean="0"/>
              <a:t>2003 – 2011 ,but changed from </a:t>
            </a:r>
            <a:r>
              <a:rPr lang="en-US" altLang="zh-CN" sz="2400" dirty="0"/>
              <a:t>1 </a:t>
            </a:r>
            <a:r>
              <a:rPr lang="en-US" altLang="zh-CN" sz="2400" dirty="0" smtClean="0"/>
              <a:t>to </a:t>
            </a:r>
            <a:r>
              <a:rPr lang="en-US" altLang="zh-CN" sz="2400" dirty="0"/>
              <a:t>2 km </a:t>
            </a:r>
            <a:r>
              <a:rPr lang="en-US" altLang="zh-CN" sz="2400" baseline="30000" dirty="0"/>
              <a:t>2</a:t>
            </a:r>
            <a:r>
              <a:rPr lang="en-US" altLang="zh-CN" sz="2400" dirty="0"/>
              <a:t> </a:t>
            </a:r>
            <a:r>
              <a:rPr lang="en-US" altLang="zh-CN" sz="2400" dirty="0" smtClean="0"/>
              <a:t>annually  in 2014 and 2015, especially in </a:t>
            </a:r>
            <a:r>
              <a:rPr lang="en-US" altLang="zh-CN" sz="2400" dirty="0"/>
              <a:t>2016, the area of groundwater funnel decreased by 98 km </a:t>
            </a:r>
            <a:r>
              <a:rPr lang="en-US" altLang="zh-CN" sz="2400" baseline="30000" dirty="0"/>
              <a:t>2</a:t>
            </a:r>
            <a:r>
              <a:rPr lang="en-US" altLang="zh-CN" sz="2400" dirty="0" smtClean="0"/>
              <a:t> </a:t>
            </a:r>
            <a:r>
              <a:rPr lang="en-US" altLang="zh-CN" sz="2400" dirty="0"/>
              <a:t>annually. </a:t>
            </a:r>
            <a:endParaRPr lang="zh-CN" altLang="en-US" sz="2400" dirty="0"/>
          </a:p>
        </p:txBody>
      </p:sp>
      <p:pic>
        <p:nvPicPr>
          <p:cNvPr id="17" name="图片 16">
            <a:extLst>
              <a:ext uri="{FF2B5EF4-FFF2-40B4-BE49-F238E27FC236}">
                <a16:creationId xmlns:a16="http://schemas.microsoft.com/office/drawing/2014/main" xmlns="" id="{8835DF55-4CD4-4D89-B25B-A13B09F66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206" y="3874408"/>
            <a:ext cx="5994586" cy="2801013"/>
          </a:xfrm>
          <a:prstGeom prst="rect">
            <a:avLst/>
          </a:prstGeom>
        </p:spPr>
      </p:pic>
    </p:spTree>
    <p:extLst>
      <p:ext uri="{BB962C8B-B14F-4D97-AF65-F5344CB8AC3E}">
        <p14:creationId xmlns:p14="http://schemas.microsoft.com/office/powerpoint/2010/main" val="269997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268760"/>
            <a:ext cx="6975725" cy="52860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25000"/>
              </a:lnSpc>
            </a:pPr>
            <a:r>
              <a:rPr lang="en-US" altLang="zh-CN" dirty="0" smtClean="0">
                <a:latin typeface="微软雅黑" panose="020B0503020204020204" pitchFamily="34" charset="-122"/>
                <a:ea typeface="微软雅黑" panose="020B0503020204020204" pitchFamily="34" charset="-122"/>
              </a:rPr>
              <a:t>  After the </a:t>
            </a:r>
            <a:r>
              <a:rPr lang="en-US" altLang="zh-CN" dirty="0">
                <a:latin typeface="微软雅黑" panose="020B0503020204020204" pitchFamily="34" charset="-122"/>
                <a:ea typeface="微软雅黑" panose="020B0503020204020204" pitchFamily="34" charset="-122"/>
              </a:rPr>
              <a:t>completion </a:t>
            </a:r>
            <a:r>
              <a:rPr lang="en-US" altLang="zh-CN" dirty="0" smtClean="0">
                <a:latin typeface="微软雅黑" panose="020B0503020204020204" pitchFamily="34" charset="-122"/>
                <a:ea typeface="微软雅黑" panose="020B0503020204020204" pitchFamily="34" charset="-122"/>
              </a:rPr>
              <a:t>of the </a:t>
            </a:r>
            <a:r>
              <a:rPr lang="en-US" altLang="zh-CN" dirty="0" smtClean="0">
                <a:latin typeface="微软雅黑" panose="020B0503020204020204" pitchFamily="34" charset="-122"/>
                <a:ea typeface="微软雅黑" panose="020B0503020204020204" pitchFamily="34" charset="-122"/>
              </a:rPr>
              <a:t>project, </a:t>
            </a:r>
            <a:r>
              <a:rPr lang="en-US" altLang="zh-CN" dirty="0">
                <a:latin typeface="微软雅黑" panose="020B0503020204020204" pitchFamily="34" charset="-122"/>
                <a:ea typeface="微软雅黑" panose="020B0503020204020204" pitchFamily="34" charset="-122"/>
              </a:rPr>
              <a:t>the water </a:t>
            </a:r>
            <a:r>
              <a:rPr lang="en-US" altLang="zh-CN" dirty="0" smtClean="0">
                <a:latin typeface="微软雅黑" panose="020B0503020204020204" pitchFamily="34" charset="-122"/>
                <a:ea typeface="微软雅黑" panose="020B0503020204020204" pitchFamily="34" charset="-122"/>
              </a:rPr>
              <a:t>supply have </a:t>
            </a:r>
            <a:r>
              <a:rPr lang="en-US" altLang="zh-CN" dirty="0">
                <a:latin typeface="微软雅黑" panose="020B0503020204020204" pitchFamily="34" charset="-122"/>
                <a:ea typeface="微软雅黑" panose="020B0503020204020204" pitchFamily="34" charset="-122"/>
              </a:rPr>
              <a:t>undergone significant changes: </a:t>
            </a:r>
            <a:r>
              <a:rPr lang="en-US" altLang="zh-CN" dirty="0">
                <a:solidFill>
                  <a:schemeClr val="tx1"/>
                </a:solidFill>
                <a:latin typeface="微软雅黑" panose="020B0503020204020204" pitchFamily="34" charset="-122"/>
                <a:ea typeface="微软雅黑" panose="020B0503020204020204" pitchFamily="34" charset="-122"/>
              </a:rPr>
              <a:t>the water in t</a:t>
            </a:r>
            <a:r>
              <a:rPr lang="en-US" altLang="zh-CN" dirty="0">
                <a:latin typeface="微软雅黑" panose="020B0503020204020204" pitchFamily="34" charset="-122"/>
                <a:ea typeface="微软雅黑" panose="020B0503020204020204" pitchFamily="34" charset="-122"/>
              </a:rPr>
              <a:t>he outer </a:t>
            </a:r>
            <a:r>
              <a:rPr lang="en-US" altLang="zh-CN" dirty="0" smtClean="0">
                <a:latin typeface="微软雅黑" panose="020B0503020204020204" pitchFamily="34" charset="-122"/>
                <a:ea typeface="微软雅黑" panose="020B0503020204020204" pitchFamily="34" charset="-122"/>
              </a:rPr>
              <a:t>basin by </a:t>
            </a:r>
            <a:r>
              <a:rPr lang="en-US" altLang="zh-CN" dirty="0" smtClean="0">
                <a:solidFill>
                  <a:schemeClr val="tx1"/>
                </a:solidFill>
                <a:latin typeface="微软雅黑" panose="020B0503020204020204" pitchFamily="34" charset="-122"/>
                <a:ea typeface="微软雅黑" panose="020B0503020204020204" pitchFamily="34" charset="-122"/>
              </a:rPr>
              <a:t>transfer  project and </a:t>
            </a:r>
            <a:r>
              <a:rPr lang="en-US" altLang="zh-CN" dirty="0">
                <a:solidFill>
                  <a:schemeClr val="tx1"/>
                </a:solidFill>
                <a:latin typeface="微软雅黑" panose="020B0503020204020204" pitchFamily="34" charset="-122"/>
                <a:ea typeface="微软雅黑" panose="020B0503020204020204" pitchFamily="34" charset="-122"/>
              </a:rPr>
              <a:t>reclaimed water </a:t>
            </a:r>
            <a:r>
              <a:rPr lang="en-US" altLang="zh-CN" dirty="0" smtClean="0">
                <a:solidFill>
                  <a:schemeClr val="tx1"/>
                </a:solidFill>
                <a:latin typeface="微软雅黑" panose="020B0503020204020204" pitchFamily="34" charset="-122"/>
                <a:ea typeface="微软雅黑" panose="020B0503020204020204" pitchFamily="34" charset="-122"/>
              </a:rPr>
              <a:t>have </a:t>
            </a:r>
            <a:r>
              <a:rPr lang="en-US" altLang="zh-CN" dirty="0">
                <a:solidFill>
                  <a:schemeClr val="tx1"/>
                </a:solidFill>
                <a:latin typeface="微软雅黑" panose="020B0503020204020204" pitchFamily="34" charset="-122"/>
                <a:ea typeface="微软雅黑" panose="020B0503020204020204" pitchFamily="34" charset="-122"/>
              </a:rPr>
              <a:t>increased significantly, and the surface </a:t>
            </a:r>
            <a:r>
              <a:rPr lang="en-US" altLang="zh-CN" dirty="0" smtClean="0">
                <a:solidFill>
                  <a:schemeClr val="tx1"/>
                </a:solidFill>
                <a:latin typeface="微软雅黑" panose="020B0503020204020204" pitchFamily="34" charset="-122"/>
                <a:ea typeface="微软雅黑" panose="020B0503020204020204" pitchFamily="34" charset="-122"/>
              </a:rPr>
              <a:t>and </a:t>
            </a:r>
            <a:r>
              <a:rPr lang="en-US" altLang="zh-CN" dirty="0">
                <a:solidFill>
                  <a:schemeClr val="tx1"/>
                </a:solidFill>
                <a:latin typeface="微软雅黑" panose="020B0503020204020204" pitchFamily="34" charset="-122"/>
                <a:ea typeface="微软雅黑" panose="020B0503020204020204" pitchFamily="34" charset="-122"/>
              </a:rPr>
              <a:t>groundwater </a:t>
            </a:r>
            <a:r>
              <a:rPr lang="en-US" altLang="zh-CN" dirty="0" smtClean="0">
                <a:solidFill>
                  <a:schemeClr val="tx1"/>
                </a:solidFill>
                <a:latin typeface="微软雅黑" panose="020B0503020204020204" pitchFamily="34" charset="-122"/>
                <a:ea typeface="微软雅黑" panose="020B0503020204020204" pitchFamily="34" charset="-122"/>
              </a:rPr>
              <a:t>have </a:t>
            </a:r>
            <a:r>
              <a:rPr lang="en-US" altLang="zh-CN" dirty="0">
                <a:solidFill>
                  <a:schemeClr val="tx1"/>
                </a:solidFill>
                <a:latin typeface="微软雅黑" panose="020B0503020204020204" pitchFamily="34" charset="-122"/>
                <a:ea typeface="微软雅黑" panose="020B0503020204020204" pitchFamily="34" charset="-122"/>
              </a:rPr>
              <a:t>decreased.  </a:t>
            </a:r>
            <a:r>
              <a:rPr lang="en-US" altLang="zh-CN" dirty="0" smtClean="0">
                <a:solidFill>
                  <a:schemeClr val="tx1"/>
                </a:solidFill>
                <a:latin typeface="微软雅黑" panose="020B0503020204020204" pitchFamily="34" charset="-122"/>
                <a:ea typeface="微软雅黑" panose="020B0503020204020204" pitchFamily="34" charset="-122"/>
              </a:rPr>
              <a:t>  </a:t>
            </a:r>
          </a:p>
          <a:p>
            <a:pPr>
              <a:lnSpc>
                <a:spcPct val="125000"/>
              </a:lnSpc>
            </a:pPr>
            <a:r>
              <a:rPr lang="en-US" altLang="zh-CN" dirty="0" smtClean="0">
                <a:solidFill>
                  <a:schemeClr val="tx1"/>
                </a:solidFill>
                <a:latin typeface="微软雅黑" panose="020B0503020204020204" pitchFamily="34" charset="-122"/>
                <a:ea typeface="微软雅黑" panose="020B0503020204020204" pitchFamily="34" charset="-122"/>
              </a:rPr>
              <a:t>2016 compared </a:t>
            </a:r>
            <a:r>
              <a:rPr lang="en-US" altLang="zh-CN" dirty="0">
                <a:solidFill>
                  <a:schemeClr val="tx1"/>
                </a:solidFill>
                <a:latin typeface="微软雅黑" panose="020B0503020204020204" pitchFamily="34" charset="-122"/>
                <a:ea typeface="微软雅黑" panose="020B0503020204020204" pitchFamily="34" charset="-122"/>
              </a:rPr>
              <a:t>with 2006, the proportion of groundwater </a:t>
            </a:r>
            <a:r>
              <a:rPr lang="en-US" altLang="zh-CN" dirty="0" smtClean="0">
                <a:solidFill>
                  <a:schemeClr val="tx1"/>
                </a:solidFill>
                <a:latin typeface="微软雅黑" panose="020B0503020204020204" pitchFamily="34" charset="-122"/>
                <a:ea typeface="微软雅黑" panose="020B0503020204020204" pitchFamily="34" charset="-122"/>
              </a:rPr>
              <a:t>and surface </a:t>
            </a:r>
            <a:r>
              <a:rPr lang="en-US" altLang="zh-CN" dirty="0">
                <a:solidFill>
                  <a:schemeClr val="tx1"/>
                </a:solidFill>
                <a:latin typeface="微软雅黑" panose="020B0503020204020204" pitchFamily="34" charset="-122"/>
                <a:ea typeface="微软雅黑" panose="020B0503020204020204" pitchFamily="34" charset="-122"/>
              </a:rPr>
              <a:t>water supply </a:t>
            </a:r>
            <a:r>
              <a:rPr lang="en-US" altLang="zh-CN" dirty="0" smtClean="0">
                <a:solidFill>
                  <a:schemeClr val="tx1"/>
                </a:solidFill>
                <a:latin typeface="微软雅黑" panose="020B0503020204020204" pitchFamily="34" charset="-122"/>
                <a:ea typeface="微软雅黑" panose="020B0503020204020204" pitchFamily="34" charset="-122"/>
              </a:rPr>
              <a:t>decreased </a:t>
            </a:r>
            <a:r>
              <a:rPr lang="en-US" altLang="zh-CN" dirty="0">
                <a:solidFill>
                  <a:schemeClr val="tx1"/>
                </a:solidFill>
                <a:latin typeface="微软雅黑" panose="020B0503020204020204" pitchFamily="34" charset="-122"/>
                <a:ea typeface="微软雅黑" panose="020B0503020204020204" pitchFamily="34" charset="-122"/>
              </a:rPr>
              <a:t>by 26% </a:t>
            </a:r>
            <a:r>
              <a:rPr lang="en-US" altLang="zh-CN" dirty="0" smtClean="0">
                <a:solidFill>
                  <a:schemeClr val="tx1"/>
                </a:solidFill>
                <a:latin typeface="微软雅黑" panose="020B0503020204020204" pitchFamily="34" charset="-122"/>
                <a:ea typeface="微软雅黑" panose="020B0503020204020204" pitchFamily="34" charset="-122"/>
              </a:rPr>
              <a:t>and11% respectively, and </a:t>
            </a:r>
            <a:r>
              <a:rPr lang="en-US" altLang="zh-CN" dirty="0">
                <a:solidFill>
                  <a:schemeClr val="tx1"/>
                </a:solidFill>
                <a:latin typeface="微软雅黑" panose="020B0503020204020204" pitchFamily="34" charset="-122"/>
                <a:ea typeface="微软雅黑" panose="020B0503020204020204" pitchFamily="34" charset="-122"/>
              </a:rPr>
              <a:t>the </a:t>
            </a:r>
            <a:r>
              <a:rPr lang="en-US" altLang="zh-CN" dirty="0" smtClean="0">
                <a:solidFill>
                  <a:schemeClr val="tx1"/>
                </a:solidFill>
                <a:latin typeface="微软雅黑" panose="020B0503020204020204" pitchFamily="34" charset="-122"/>
                <a:ea typeface="微软雅黑" panose="020B0503020204020204" pitchFamily="34" charset="-122"/>
              </a:rPr>
              <a:t>reclaimed and the transferred </a:t>
            </a:r>
            <a:r>
              <a:rPr lang="en-US" altLang="zh-CN" dirty="0">
                <a:solidFill>
                  <a:schemeClr val="tx1"/>
                </a:solidFill>
                <a:latin typeface="微软雅黑" panose="020B0503020204020204" pitchFamily="34" charset="-122"/>
                <a:ea typeface="微软雅黑" panose="020B0503020204020204" pitchFamily="34" charset="-122"/>
              </a:rPr>
              <a:t>water </a:t>
            </a:r>
            <a:r>
              <a:rPr lang="en-US" altLang="zh-CN" dirty="0" smtClean="0">
                <a:solidFill>
                  <a:schemeClr val="tx1"/>
                </a:solidFill>
                <a:latin typeface="微软雅黑" panose="020B0503020204020204" pitchFamily="34" charset="-122"/>
                <a:ea typeface="微软雅黑" panose="020B0503020204020204" pitchFamily="34" charset="-122"/>
              </a:rPr>
              <a:t> increased </a:t>
            </a:r>
            <a:r>
              <a:rPr lang="en-US" altLang="zh-CN" dirty="0">
                <a:solidFill>
                  <a:schemeClr val="tx1"/>
                </a:solidFill>
                <a:latin typeface="微软雅黑" panose="020B0503020204020204" pitchFamily="34" charset="-122"/>
                <a:ea typeface="微软雅黑" panose="020B0503020204020204" pitchFamily="34" charset="-122"/>
              </a:rPr>
              <a:t>by 16% and 22% respectively. The situation of continuous over-exploitation of groundwater has been alleviated</a:t>
            </a:r>
            <a:r>
              <a:rPr lang="en-US" altLang="zh-CN" dirty="0"/>
              <a:t>;</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dirty="0">
                <a:solidFill>
                  <a:schemeClr val="tx1"/>
                </a:solidFill>
                <a:latin typeface="微软雅黑" panose="020B0503020204020204" pitchFamily="34" charset="-122"/>
                <a:ea typeface="微软雅黑" panose="020B0503020204020204" pitchFamily="34" charset="-122"/>
              </a:rPr>
              <a:t>In 2015 and 2016, the city‘s water inflow reached 0.88 and 1.06 billion m3, accounting for 20% and 22% of the total water supply, and became one of the important sources of water supply. </a:t>
            </a:r>
          </a:p>
        </p:txBody>
      </p:sp>
      <p:graphicFrame>
        <p:nvGraphicFramePr>
          <p:cNvPr id="11" name="图表 10"/>
          <p:cNvGraphicFramePr/>
          <p:nvPr>
            <p:extLst>
              <p:ext uri="{D42A27DB-BD31-4B8C-83A1-F6EECF244321}">
                <p14:modId xmlns:p14="http://schemas.microsoft.com/office/powerpoint/2010/main" val="1615003464"/>
              </p:ext>
            </p:extLst>
          </p:nvPr>
        </p:nvGraphicFramePr>
        <p:xfrm>
          <a:off x="6855923" y="1230446"/>
          <a:ext cx="5472608" cy="5045576"/>
        </p:xfrm>
        <a:graphic>
          <a:graphicData uri="http://schemas.openxmlformats.org/drawingml/2006/chart">
            <c:chart xmlns:c="http://schemas.openxmlformats.org/drawingml/2006/chart" xmlns:r="http://schemas.openxmlformats.org/officeDocument/2006/relationships" r:id="rId2"/>
          </a:graphicData>
        </a:graphic>
      </p:graphicFrame>
      <p:sp>
        <p:nvSpPr>
          <p:cNvPr id="12" name="矩形 11"/>
          <p:cNvSpPr/>
          <p:nvPr/>
        </p:nvSpPr>
        <p:spPr>
          <a:xfrm>
            <a:off x="7094268" y="6309320"/>
            <a:ext cx="5087095" cy="400110"/>
          </a:xfrm>
          <a:prstGeom prst="rect">
            <a:avLst/>
          </a:prstGeom>
        </p:spPr>
        <p:txBody>
          <a:bodyPr wrap="square">
            <a:spAutoFit/>
          </a:bodyPr>
          <a:lstStyle/>
          <a:p>
            <a:r>
              <a:rPr lang="en-US" altLang="zh-CN" sz="2000" b="1" dirty="0">
                <a:latin typeface="Times New Roman" panose="02020603050405020304" pitchFamily="18" charset="0"/>
                <a:ea typeface="方正北魏楷书简体" panose="03000509000000000000" pitchFamily="65" charset="-122"/>
                <a:cs typeface="Times New Roman" panose="02020603050405020304" pitchFamily="18" charset="0"/>
              </a:rPr>
              <a:t>Changes in water supply structure in </a:t>
            </a:r>
            <a:r>
              <a:rPr lang="en-US" altLang="zh-CN" sz="2000" b="1" dirty="0" smtClean="0">
                <a:latin typeface="Times New Roman" panose="02020603050405020304" pitchFamily="18" charset="0"/>
                <a:ea typeface="方正北魏楷书简体" panose="03000509000000000000" pitchFamily="65" charset="-122"/>
                <a:cs typeface="Times New Roman" panose="02020603050405020304" pitchFamily="18" charset="0"/>
              </a:rPr>
              <a:t>Beijing</a:t>
            </a:r>
            <a:endParaRPr lang="zh-CN" altLang="zh-CN" sz="2000" b="1" dirty="0">
              <a:latin typeface="Times New Roman" panose="02020603050405020304" pitchFamily="18" charset="0"/>
              <a:ea typeface="方正北魏楷书简体" panose="03000509000000000000" pitchFamily="65" charset="-122"/>
              <a:cs typeface="Times New Roman" panose="02020603050405020304" pitchFamily="18" charset="0"/>
            </a:endParaRPr>
          </a:p>
        </p:txBody>
      </p:sp>
      <p:sp>
        <p:nvSpPr>
          <p:cNvPr id="14" name="标题 1">
            <a:extLst>
              <a:ext uri="{FF2B5EF4-FFF2-40B4-BE49-F238E27FC236}">
                <a16:creationId xmlns="" xmlns:a16="http://schemas.microsoft.com/office/drawing/2014/main" id="{5E4BD871-F8CD-4EAA-A3F5-D29DA40F912D}"/>
              </a:ext>
            </a:extLst>
          </p:cNvPr>
          <p:cNvSpPr>
            <a:spLocks/>
          </p:cNvSpPr>
          <p:nvPr/>
        </p:nvSpPr>
        <p:spPr bwMode="auto">
          <a:xfrm>
            <a:off x="140427" y="332656"/>
            <a:ext cx="11976114"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黑体" pitchFamily="49" charset="-122"/>
                <a:ea typeface="宋体" pitchFamily="2" charset="-122"/>
              </a:defRPr>
            </a:lvl1pPr>
            <a:lvl2pPr marL="742950" indent="-285750" eaLnBrk="0" hangingPunct="0">
              <a:defRPr sz="2800">
                <a:solidFill>
                  <a:schemeClr val="bg1"/>
                </a:solidFill>
                <a:latin typeface="黑体" pitchFamily="49" charset="-122"/>
                <a:ea typeface="宋体" pitchFamily="2" charset="-122"/>
              </a:defRPr>
            </a:lvl2pPr>
            <a:lvl3pPr marL="1143000" indent="-228600" eaLnBrk="0" hangingPunct="0">
              <a:defRPr sz="2800">
                <a:solidFill>
                  <a:schemeClr val="bg1"/>
                </a:solidFill>
                <a:latin typeface="黑体" pitchFamily="49" charset="-122"/>
                <a:ea typeface="宋体" pitchFamily="2" charset="-122"/>
              </a:defRPr>
            </a:lvl3pPr>
            <a:lvl4pPr marL="1600200" indent="-228600" eaLnBrk="0" hangingPunct="0">
              <a:defRPr sz="2800">
                <a:solidFill>
                  <a:schemeClr val="bg1"/>
                </a:solidFill>
                <a:latin typeface="黑体" pitchFamily="49" charset="-122"/>
                <a:ea typeface="宋体" pitchFamily="2" charset="-122"/>
              </a:defRPr>
            </a:lvl4pPr>
            <a:lvl5pPr marL="2057400" indent="-228600" eaLnBrk="0" hangingPunct="0">
              <a:defRPr sz="2800">
                <a:solidFill>
                  <a:schemeClr val="bg1"/>
                </a:solidFill>
                <a:latin typeface="黑体" pitchFamily="49" charset="-122"/>
                <a:ea typeface="宋体" pitchFamily="2" charset="-122"/>
              </a:defRPr>
            </a:lvl5pPr>
            <a:lvl6pPr marL="2514600" indent="-228600" eaLnBrk="0" fontAlgn="base" hangingPunct="0">
              <a:spcBef>
                <a:spcPct val="0"/>
              </a:spcBef>
              <a:spcAft>
                <a:spcPct val="0"/>
              </a:spcAft>
              <a:defRPr sz="2800">
                <a:solidFill>
                  <a:schemeClr val="bg1"/>
                </a:solidFill>
                <a:latin typeface="黑体" pitchFamily="49" charset="-122"/>
                <a:ea typeface="宋体" pitchFamily="2" charset="-122"/>
              </a:defRPr>
            </a:lvl6pPr>
            <a:lvl7pPr marL="2971800" indent="-228600" eaLnBrk="0" fontAlgn="base" hangingPunct="0">
              <a:spcBef>
                <a:spcPct val="0"/>
              </a:spcBef>
              <a:spcAft>
                <a:spcPct val="0"/>
              </a:spcAft>
              <a:defRPr sz="2800">
                <a:solidFill>
                  <a:schemeClr val="bg1"/>
                </a:solidFill>
                <a:latin typeface="黑体" pitchFamily="49" charset="-122"/>
                <a:ea typeface="宋体" pitchFamily="2" charset="-122"/>
              </a:defRPr>
            </a:lvl7pPr>
            <a:lvl8pPr marL="3429000" indent="-228600" eaLnBrk="0" fontAlgn="base" hangingPunct="0">
              <a:spcBef>
                <a:spcPct val="0"/>
              </a:spcBef>
              <a:spcAft>
                <a:spcPct val="0"/>
              </a:spcAft>
              <a:defRPr sz="2800">
                <a:solidFill>
                  <a:schemeClr val="bg1"/>
                </a:solidFill>
                <a:latin typeface="黑体" pitchFamily="49" charset="-122"/>
                <a:ea typeface="宋体" pitchFamily="2" charset="-122"/>
              </a:defRPr>
            </a:lvl8pPr>
            <a:lvl9pPr marL="3886200" indent="-228600" eaLnBrk="0" fontAlgn="base" hangingPunct="0">
              <a:spcBef>
                <a:spcPct val="0"/>
              </a:spcBef>
              <a:spcAft>
                <a:spcPct val="0"/>
              </a:spcAft>
              <a:defRPr sz="2800">
                <a:solidFill>
                  <a:schemeClr val="bg1"/>
                </a:solidFill>
                <a:latin typeface="黑体" pitchFamily="49" charset="-122"/>
                <a:ea typeface="宋体" pitchFamily="2" charset="-122"/>
              </a:defRPr>
            </a:lvl9pPr>
          </a:lstStyle>
          <a:p>
            <a:pPr>
              <a:defRPr/>
            </a:pPr>
            <a:r>
              <a:rPr lang="en-US" altLang="zh-CN" sz="2400" dirty="0" smtClean="0">
                <a:solidFill>
                  <a:srgbClr val="FF0000"/>
                </a:solidFill>
                <a:latin typeface="微软雅黑" panose="020B0503020204020204" pitchFamily="34" charset="-122"/>
                <a:ea typeface="微软雅黑" panose="020B0503020204020204" pitchFamily="34" charset="-122"/>
              </a:rPr>
              <a:t>The </a:t>
            </a:r>
            <a:r>
              <a:rPr lang="en-US" altLang="zh-CN" sz="2400" dirty="0">
                <a:solidFill>
                  <a:srgbClr val="FF0000"/>
                </a:solidFill>
                <a:latin typeface="微软雅黑" panose="020B0503020204020204" pitchFamily="34" charset="-122"/>
                <a:ea typeface="微软雅黑" panose="020B0503020204020204" pitchFamily="34" charset="-122"/>
              </a:rPr>
              <a:t>structure of water supply has been adjusted, and the over-exploitation</a:t>
            </a:r>
            <a:r>
              <a:rPr lang="en-US" altLang="zh-CN" sz="2400" dirty="0" smtClean="0">
                <a:solidFill>
                  <a:srgbClr val="FF0000"/>
                </a:solidFill>
                <a:latin typeface="微软雅黑" panose="020B0503020204020204" pitchFamily="34" charset="-122"/>
                <a:ea typeface="微软雅黑" panose="020B0503020204020204" pitchFamily="34" charset="-122"/>
              </a:rPr>
              <a:t> </a:t>
            </a:r>
            <a:r>
              <a:rPr lang="en-US" altLang="zh-CN" sz="2400" dirty="0">
                <a:solidFill>
                  <a:srgbClr val="FF0000"/>
                </a:solidFill>
                <a:latin typeface="微软雅黑" panose="020B0503020204020204" pitchFamily="34" charset="-122"/>
                <a:ea typeface="微软雅黑" panose="020B0503020204020204" pitchFamily="34" charset="-122"/>
              </a:rPr>
              <a:t>trend has been alleviated</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2997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8583" y="1484784"/>
            <a:ext cx="5760640" cy="509370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25000"/>
              </a:lnSpc>
            </a:pPr>
            <a:r>
              <a:rPr lang="en-US" altLang="zh-CN"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After </a:t>
            </a:r>
            <a:r>
              <a:rPr lang="en-US" altLang="zh-CN" sz="2000" dirty="0">
                <a:latin typeface="微软雅黑" panose="020B0503020204020204" pitchFamily="34" charset="-122"/>
                <a:ea typeface="微软雅黑" panose="020B0503020204020204" pitchFamily="34" charset="-122"/>
              </a:rPr>
              <a:t>the water transferred into Beijing, the allocation of water have also undergone significant changes.</a:t>
            </a:r>
          </a:p>
          <a:p>
            <a:pPr>
              <a:lnSpc>
                <a:spcPct val="125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From </a:t>
            </a:r>
            <a:r>
              <a:rPr lang="en-US" altLang="zh-CN" sz="2000" dirty="0">
                <a:latin typeface="微软雅黑" panose="020B0503020204020204" pitchFamily="34" charset="-122"/>
                <a:ea typeface="微软雅黑" panose="020B0503020204020204" pitchFamily="34" charset="-122"/>
              </a:rPr>
              <a:t>2006 to 2016, the proportion of industrial and agricultural water consumption to the total water consumption has been decreasing year by year, and the proportion of domestic and environmental water consumption is gradually </a:t>
            </a:r>
            <a:r>
              <a:rPr lang="en-US" altLang="zh-CN" sz="2000" dirty="0" smtClean="0">
                <a:latin typeface="微软雅黑" panose="020B0503020204020204" pitchFamily="34" charset="-122"/>
                <a:ea typeface="微软雅黑" panose="020B0503020204020204" pitchFamily="34" charset="-122"/>
              </a:rPr>
              <a:t>increasing. </a:t>
            </a:r>
            <a:r>
              <a:rPr lang="en-US" altLang="zh-CN" sz="2000" dirty="0">
                <a:latin typeface="微软雅黑" panose="020B0503020204020204" pitchFamily="34" charset="-122"/>
                <a:ea typeface="微软雅黑" panose="020B0503020204020204" pitchFamily="34" charset="-122"/>
              </a:rPr>
              <a:t>In 2015 and 2016 ,the water consumption in the ecological environment increased rapidly. In 2015, the water consumption increased by 44.5% compared with </a:t>
            </a:r>
            <a:r>
              <a:rPr lang="en-US" altLang="zh-CN" sz="2000" dirty="0" smtClean="0">
                <a:latin typeface="微软雅黑" panose="020B0503020204020204" pitchFamily="34" charset="-122"/>
                <a:ea typeface="微软雅黑" panose="020B0503020204020204" pitchFamily="34" charset="-122"/>
              </a:rPr>
              <a:t>2014.</a:t>
            </a:r>
          </a:p>
        </p:txBody>
      </p:sp>
      <p:sp>
        <p:nvSpPr>
          <p:cNvPr id="12" name="矩形 11"/>
          <p:cNvSpPr/>
          <p:nvPr/>
        </p:nvSpPr>
        <p:spPr>
          <a:xfrm>
            <a:off x="7535366" y="6093296"/>
            <a:ext cx="3931525" cy="369332"/>
          </a:xfrm>
          <a:prstGeom prst="rect">
            <a:avLst/>
          </a:prstGeom>
        </p:spPr>
        <p:txBody>
          <a:bodyPr wrap="none">
            <a:spAutoFit/>
          </a:bodyPr>
          <a:lstStyle/>
          <a:p>
            <a:r>
              <a:rPr lang="en-US" altLang="zh-CN" b="1" dirty="0" smtClean="0">
                <a:latin typeface="Times New Roman" panose="02020603050405020304" pitchFamily="18" charset="0"/>
                <a:ea typeface="方正北魏楷书简体" panose="03000509000000000000" pitchFamily="65" charset="-122"/>
                <a:cs typeface="Times New Roman" panose="02020603050405020304" pitchFamily="18" charset="0"/>
              </a:rPr>
              <a:t>Changes </a:t>
            </a:r>
            <a:r>
              <a:rPr lang="en-US" altLang="zh-CN" b="1" dirty="0">
                <a:latin typeface="Times New Roman" panose="02020603050405020304" pitchFamily="18" charset="0"/>
                <a:ea typeface="方正北魏楷书简体" panose="03000509000000000000" pitchFamily="65" charset="-122"/>
                <a:cs typeface="Times New Roman" panose="02020603050405020304" pitchFamily="18" charset="0"/>
              </a:rPr>
              <a:t>in </a:t>
            </a:r>
            <a:r>
              <a:rPr lang="en-US" altLang="zh-CN" b="1" dirty="0" smtClean="0">
                <a:latin typeface="Times New Roman" panose="02020603050405020304" pitchFamily="18" charset="0"/>
                <a:ea typeface="方正北魏楷书简体" panose="03000509000000000000" pitchFamily="65" charset="-122"/>
                <a:cs typeface="Times New Roman" panose="02020603050405020304" pitchFamily="18" charset="0"/>
              </a:rPr>
              <a:t>water allocation in Beijing</a:t>
            </a:r>
            <a:endParaRPr lang="zh-CN" altLang="zh-CN" b="1" dirty="0">
              <a:latin typeface="Times New Roman" panose="02020603050405020304" pitchFamily="18" charset="0"/>
              <a:ea typeface="方正北魏楷书简体" panose="03000509000000000000" pitchFamily="65" charset="-122"/>
              <a:cs typeface="Times New Roman" panose="02020603050405020304" pitchFamily="18" charset="0"/>
            </a:endParaRPr>
          </a:p>
        </p:txBody>
      </p:sp>
      <p:graphicFrame>
        <p:nvGraphicFramePr>
          <p:cNvPr id="13" name="图表 12"/>
          <p:cNvGraphicFramePr/>
          <p:nvPr>
            <p:extLst>
              <p:ext uri="{D42A27DB-BD31-4B8C-83A1-F6EECF244321}">
                <p14:modId xmlns:p14="http://schemas.microsoft.com/office/powerpoint/2010/main" val="3041130511"/>
              </p:ext>
            </p:extLst>
          </p:nvPr>
        </p:nvGraphicFramePr>
        <p:xfrm>
          <a:off x="6095206" y="982888"/>
          <a:ext cx="6024912" cy="5000304"/>
        </p:xfrm>
        <a:graphic>
          <a:graphicData uri="http://schemas.openxmlformats.org/drawingml/2006/chart">
            <c:chart xmlns:c="http://schemas.openxmlformats.org/drawingml/2006/chart" xmlns:r="http://schemas.openxmlformats.org/officeDocument/2006/relationships" r:id="rId2"/>
          </a:graphicData>
        </a:graphic>
      </p:graphicFrame>
      <p:sp>
        <p:nvSpPr>
          <p:cNvPr id="14" name="标题 1">
            <a:extLst>
              <a:ext uri="{FF2B5EF4-FFF2-40B4-BE49-F238E27FC236}">
                <a16:creationId xmlns="" xmlns:a16="http://schemas.microsoft.com/office/drawing/2014/main" id="{5E4BD871-F8CD-4EAA-A3F5-D29DA40F912D}"/>
              </a:ext>
            </a:extLst>
          </p:cNvPr>
          <p:cNvSpPr>
            <a:spLocks/>
          </p:cNvSpPr>
          <p:nvPr/>
        </p:nvSpPr>
        <p:spPr bwMode="auto">
          <a:xfrm>
            <a:off x="15959" y="175099"/>
            <a:ext cx="679271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黑体" pitchFamily="49" charset="-122"/>
                <a:ea typeface="宋体" pitchFamily="2" charset="-122"/>
              </a:defRPr>
            </a:lvl1pPr>
            <a:lvl2pPr marL="742950" indent="-285750" eaLnBrk="0" hangingPunct="0">
              <a:defRPr sz="2800">
                <a:solidFill>
                  <a:schemeClr val="bg1"/>
                </a:solidFill>
                <a:latin typeface="黑体" pitchFamily="49" charset="-122"/>
                <a:ea typeface="宋体" pitchFamily="2" charset="-122"/>
              </a:defRPr>
            </a:lvl2pPr>
            <a:lvl3pPr marL="1143000" indent="-228600" eaLnBrk="0" hangingPunct="0">
              <a:defRPr sz="2800">
                <a:solidFill>
                  <a:schemeClr val="bg1"/>
                </a:solidFill>
                <a:latin typeface="黑体" pitchFamily="49" charset="-122"/>
                <a:ea typeface="宋体" pitchFamily="2" charset="-122"/>
              </a:defRPr>
            </a:lvl3pPr>
            <a:lvl4pPr marL="1600200" indent="-228600" eaLnBrk="0" hangingPunct="0">
              <a:defRPr sz="2800">
                <a:solidFill>
                  <a:schemeClr val="bg1"/>
                </a:solidFill>
                <a:latin typeface="黑体" pitchFamily="49" charset="-122"/>
                <a:ea typeface="宋体" pitchFamily="2" charset="-122"/>
              </a:defRPr>
            </a:lvl4pPr>
            <a:lvl5pPr marL="2057400" indent="-228600" eaLnBrk="0" hangingPunct="0">
              <a:defRPr sz="2800">
                <a:solidFill>
                  <a:schemeClr val="bg1"/>
                </a:solidFill>
                <a:latin typeface="黑体" pitchFamily="49" charset="-122"/>
                <a:ea typeface="宋体" pitchFamily="2" charset="-122"/>
              </a:defRPr>
            </a:lvl5pPr>
            <a:lvl6pPr marL="2514600" indent="-228600" eaLnBrk="0" fontAlgn="base" hangingPunct="0">
              <a:spcBef>
                <a:spcPct val="0"/>
              </a:spcBef>
              <a:spcAft>
                <a:spcPct val="0"/>
              </a:spcAft>
              <a:defRPr sz="2800">
                <a:solidFill>
                  <a:schemeClr val="bg1"/>
                </a:solidFill>
                <a:latin typeface="黑体" pitchFamily="49" charset="-122"/>
                <a:ea typeface="宋体" pitchFamily="2" charset="-122"/>
              </a:defRPr>
            </a:lvl6pPr>
            <a:lvl7pPr marL="2971800" indent="-228600" eaLnBrk="0" fontAlgn="base" hangingPunct="0">
              <a:spcBef>
                <a:spcPct val="0"/>
              </a:spcBef>
              <a:spcAft>
                <a:spcPct val="0"/>
              </a:spcAft>
              <a:defRPr sz="2800">
                <a:solidFill>
                  <a:schemeClr val="bg1"/>
                </a:solidFill>
                <a:latin typeface="黑体" pitchFamily="49" charset="-122"/>
                <a:ea typeface="宋体" pitchFamily="2" charset="-122"/>
              </a:defRPr>
            </a:lvl7pPr>
            <a:lvl8pPr marL="3429000" indent="-228600" eaLnBrk="0" fontAlgn="base" hangingPunct="0">
              <a:spcBef>
                <a:spcPct val="0"/>
              </a:spcBef>
              <a:spcAft>
                <a:spcPct val="0"/>
              </a:spcAft>
              <a:defRPr sz="2800">
                <a:solidFill>
                  <a:schemeClr val="bg1"/>
                </a:solidFill>
                <a:latin typeface="黑体" pitchFamily="49" charset="-122"/>
                <a:ea typeface="宋体" pitchFamily="2" charset="-122"/>
              </a:defRPr>
            </a:lvl8pPr>
            <a:lvl9pPr marL="3886200" indent="-228600" eaLnBrk="0" fontAlgn="base" hangingPunct="0">
              <a:spcBef>
                <a:spcPct val="0"/>
              </a:spcBef>
              <a:spcAft>
                <a:spcPct val="0"/>
              </a:spcAft>
              <a:defRPr sz="2800">
                <a:solidFill>
                  <a:schemeClr val="bg1"/>
                </a:solidFill>
                <a:latin typeface="黑体" pitchFamily="49" charset="-122"/>
                <a:ea typeface="宋体" pitchFamily="2" charset="-122"/>
              </a:defRPr>
            </a:lvl9pPr>
          </a:lstStyle>
          <a:p>
            <a:pPr algn="ctr">
              <a:defRPr/>
            </a:pPr>
            <a:r>
              <a:rPr lang="en-US" altLang="zh-CN" b="1" dirty="0">
                <a:solidFill>
                  <a:srgbClr val="FF0000"/>
                </a:solidFill>
                <a:latin typeface="Times New Roman" pitchFamily="18" charset="0"/>
                <a:cs typeface="Times New Roman" pitchFamily="18" charset="0"/>
              </a:rPr>
              <a:t>Increase of water consumption for ecological environment </a:t>
            </a:r>
            <a:endParaRPr lang="zh-CN" altLang="en-US" b="1" dirty="0">
              <a:solidFill>
                <a:srgbClr val="FF0000"/>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069661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E4BD871-F8CD-4EAA-A3F5-D29DA40F912D}"/>
              </a:ext>
            </a:extLst>
          </p:cNvPr>
          <p:cNvSpPr>
            <a:spLocks/>
          </p:cNvSpPr>
          <p:nvPr/>
        </p:nvSpPr>
        <p:spPr bwMode="auto">
          <a:xfrm>
            <a:off x="507055" y="115454"/>
            <a:ext cx="440422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黑体" pitchFamily="49" charset="-122"/>
                <a:ea typeface="宋体" pitchFamily="2" charset="-122"/>
              </a:defRPr>
            </a:lvl1pPr>
            <a:lvl2pPr marL="742950" indent="-285750" eaLnBrk="0" hangingPunct="0">
              <a:defRPr sz="2800">
                <a:solidFill>
                  <a:schemeClr val="bg1"/>
                </a:solidFill>
                <a:latin typeface="黑体" pitchFamily="49" charset="-122"/>
                <a:ea typeface="宋体" pitchFamily="2" charset="-122"/>
              </a:defRPr>
            </a:lvl2pPr>
            <a:lvl3pPr marL="1143000" indent="-228600" eaLnBrk="0" hangingPunct="0">
              <a:defRPr sz="2800">
                <a:solidFill>
                  <a:schemeClr val="bg1"/>
                </a:solidFill>
                <a:latin typeface="黑体" pitchFamily="49" charset="-122"/>
                <a:ea typeface="宋体" pitchFamily="2" charset="-122"/>
              </a:defRPr>
            </a:lvl3pPr>
            <a:lvl4pPr marL="1600200" indent="-228600" eaLnBrk="0" hangingPunct="0">
              <a:defRPr sz="2800">
                <a:solidFill>
                  <a:schemeClr val="bg1"/>
                </a:solidFill>
                <a:latin typeface="黑体" pitchFamily="49" charset="-122"/>
                <a:ea typeface="宋体" pitchFamily="2" charset="-122"/>
              </a:defRPr>
            </a:lvl4pPr>
            <a:lvl5pPr marL="2057400" indent="-228600" eaLnBrk="0" hangingPunct="0">
              <a:defRPr sz="2800">
                <a:solidFill>
                  <a:schemeClr val="bg1"/>
                </a:solidFill>
                <a:latin typeface="黑体" pitchFamily="49" charset="-122"/>
                <a:ea typeface="宋体" pitchFamily="2" charset="-122"/>
              </a:defRPr>
            </a:lvl5pPr>
            <a:lvl6pPr marL="2514600" indent="-228600" eaLnBrk="0" fontAlgn="base" hangingPunct="0">
              <a:spcBef>
                <a:spcPct val="0"/>
              </a:spcBef>
              <a:spcAft>
                <a:spcPct val="0"/>
              </a:spcAft>
              <a:defRPr sz="2800">
                <a:solidFill>
                  <a:schemeClr val="bg1"/>
                </a:solidFill>
                <a:latin typeface="黑体" pitchFamily="49" charset="-122"/>
                <a:ea typeface="宋体" pitchFamily="2" charset="-122"/>
              </a:defRPr>
            </a:lvl6pPr>
            <a:lvl7pPr marL="2971800" indent="-228600" eaLnBrk="0" fontAlgn="base" hangingPunct="0">
              <a:spcBef>
                <a:spcPct val="0"/>
              </a:spcBef>
              <a:spcAft>
                <a:spcPct val="0"/>
              </a:spcAft>
              <a:defRPr sz="2800">
                <a:solidFill>
                  <a:schemeClr val="bg1"/>
                </a:solidFill>
                <a:latin typeface="黑体" pitchFamily="49" charset="-122"/>
                <a:ea typeface="宋体" pitchFamily="2" charset="-122"/>
              </a:defRPr>
            </a:lvl7pPr>
            <a:lvl8pPr marL="3429000" indent="-228600" eaLnBrk="0" fontAlgn="base" hangingPunct="0">
              <a:spcBef>
                <a:spcPct val="0"/>
              </a:spcBef>
              <a:spcAft>
                <a:spcPct val="0"/>
              </a:spcAft>
              <a:defRPr sz="2800">
                <a:solidFill>
                  <a:schemeClr val="bg1"/>
                </a:solidFill>
                <a:latin typeface="黑体" pitchFamily="49" charset="-122"/>
                <a:ea typeface="宋体" pitchFamily="2" charset="-122"/>
              </a:defRPr>
            </a:lvl8pPr>
            <a:lvl9pPr marL="3886200" indent="-228600" eaLnBrk="0" fontAlgn="base" hangingPunct="0">
              <a:spcBef>
                <a:spcPct val="0"/>
              </a:spcBef>
              <a:spcAft>
                <a:spcPct val="0"/>
              </a:spcAft>
              <a:defRPr sz="2800">
                <a:solidFill>
                  <a:schemeClr val="bg1"/>
                </a:solidFill>
                <a:latin typeface="黑体" pitchFamily="49" charset="-122"/>
                <a:ea typeface="宋体" pitchFamily="2" charset="-122"/>
              </a:defRPr>
            </a:lvl9pPr>
          </a:lstStyle>
          <a:p>
            <a:pPr>
              <a:defRPr/>
            </a:pPr>
            <a:r>
              <a:rPr lang="en-US" altLang="zh-CN" b="1" dirty="0">
                <a:solidFill>
                  <a:srgbClr val="FF0000"/>
                </a:solidFill>
                <a:latin typeface="Times New Roman" pitchFamily="18" charset="0"/>
                <a:cs typeface="Times New Roman" pitchFamily="18" charset="0"/>
              </a:rPr>
              <a:t>Upgrading underground water quality </a:t>
            </a:r>
            <a:endParaRPr lang="zh-CN" altLang="en-US" b="1" dirty="0">
              <a:solidFill>
                <a:srgbClr val="FF0000"/>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graphicFrame>
        <p:nvGraphicFramePr>
          <p:cNvPr id="11" name="图表 10">
            <a:extLst>
              <a:ext uri="{FF2B5EF4-FFF2-40B4-BE49-F238E27FC236}">
                <a16:creationId xmlns="" xmlns:a16="http://schemas.microsoft.com/office/drawing/2014/main" id="{3F03A936-8C29-4E9F-B7A4-4D566FB58C63}"/>
              </a:ext>
            </a:extLst>
          </p:cNvPr>
          <p:cNvGraphicFramePr/>
          <p:nvPr>
            <p:extLst>
              <p:ext uri="{D42A27DB-BD31-4B8C-83A1-F6EECF244321}">
                <p14:modId xmlns:p14="http://schemas.microsoft.com/office/powerpoint/2010/main" val="39531484"/>
              </p:ext>
            </p:extLst>
          </p:nvPr>
        </p:nvGraphicFramePr>
        <p:xfrm>
          <a:off x="46534" y="1076490"/>
          <a:ext cx="5286452" cy="3648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a:extLst>
              <a:ext uri="{FF2B5EF4-FFF2-40B4-BE49-F238E27FC236}">
                <a16:creationId xmlns="" xmlns:a16="http://schemas.microsoft.com/office/drawing/2014/main" id="{2323C5B9-DDAC-49F3-9856-4DBAB010CD27}"/>
              </a:ext>
            </a:extLst>
          </p:cNvPr>
          <p:cNvGraphicFramePr/>
          <p:nvPr>
            <p:extLst>
              <p:ext uri="{D42A27DB-BD31-4B8C-83A1-F6EECF244321}">
                <p14:modId xmlns:p14="http://schemas.microsoft.com/office/powerpoint/2010/main" val="917661120"/>
              </p:ext>
            </p:extLst>
          </p:nvPr>
        </p:nvGraphicFramePr>
        <p:xfrm>
          <a:off x="5447134" y="345688"/>
          <a:ext cx="6480720" cy="3128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图表 15">
            <a:extLst>
              <a:ext uri="{FF2B5EF4-FFF2-40B4-BE49-F238E27FC236}">
                <a16:creationId xmlns="" xmlns:a16="http://schemas.microsoft.com/office/drawing/2014/main" id="{3B2F1F7C-9C43-41B4-9A31-983433473DFF}"/>
              </a:ext>
            </a:extLst>
          </p:cNvPr>
          <p:cNvGraphicFramePr/>
          <p:nvPr>
            <p:extLst>
              <p:ext uri="{D42A27DB-BD31-4B8C-83A1-F6EECF244321}">
                <p14:modId xmlns:p14="http://schemas.microsoft.com/office/powerpoint/2010/main" val="1199930241"/>
              </p:ext>
            </p:extLst>
          </p:nvPr>
        </p:nvGraphicFramePr>
        <p:xfrm>
          <a:off x="5303118" y="3667002"/>
          <a:ext cx="457140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矩形 2"/>
          <p:cNvSpPr/>
          <p:nvPr/>
        </p:nvSpPr>
        <p:spPr>
          <a:xfrm>
            <a:off x="507055" y="4835686"/>
            <a:ext cx="4147991" cy="1569660"/>
          </a:xfrm>
          <a:prstGeom prst="rect">
            <a:avLst/>
          </a:prstGeom>
        </p:spPr>
        <p:txBody>
          <a:bodyPr wrap="square">
            <a:spAutoFit/>
          </a:bodyPr>
          <a:lstStyle/>
          <a:p>
            <a:r>
              <a:rPr lang="en-US" altLang="zh-CN" sz="2400" dirty="0" smtClean="0"/>
              <a:t>The shallow and deep  groundwater </a:t>
            </a:r>
            <a:r>
              <a:rPr lang="en-US" altLang="zh-CN" sz="2400" dirty="0"/>
              <a:t>quality </a:t>
            </a:r>
            <a:r>
              <a:rPr lang="en-US" altLang="zh-CN" sz="2400" dirty="0" smtClean="0"/>
              <a:t>began </a:t>
            </a:r>
            <a:r>
              <a:rPr lang="en-US" altLang="zh-CN" sz="2400" dirty="0"/>
              <a:t>to </a:t>
            </a:r>
            <a:r>
              <a:rPr lang="en-US" altLang="zh-CN" sz="2400" dirty="0" smtClean="0"/>
              <a:t>improve gradually from 2013 to 2016</a:t>
            </a:r>
            <a:endParaRPr lang="zh-CN" altLang="en-US" sz="2400" dirty="0"/>
          </a:p>
        </p:txBody>
      </p:sp>
      <p:sp>
        <p:nvSpPr>
          <p:cNvPr id="5" name="矩形 4"/>
          <p:cNvSpPr/>
          <p:nvPr/>
        </p:nvSpPr>
        <p:spPr>
          <a:xfrm>
            <a:off x="9983638" y="3645024"/>
            <a:ext cx="2376264" cy="2554545"/>
          </a:xfrm>
          <a:prstGeom prst="rect">
            <a:avLst/>
          </a:prstGeom>
        </p:spPr>
        <p:txBody>
          <a:bodyPr wrap="square">
            <a:spAutoFit/>
          </a:bodyPr>
          <a:lstStyle/>
          <a:p>
            <a:r>
              <a:rPr lang="en-US" altLang="zh-CN" sz="2000" dirty="0"/>
              <a:t>Since 2013, the proportion of monitoring area reaching the standard has changed from </a:t>
            </a:r>
            <a:r>
              <a:rPr lang="en-US" altLang="zh-CN" sz="2000" dirty="0" smtClean="0"/>
              <a:t>decreased to increased gradually </a:t>
            </a:r>
            <a:endParaRPr lang="zh-CN" altLang="en-US" sz="2000" dirty="0"/>
          </a:p>
        </p:txBody>
      </p:sp>
    </p:spTree>
    <p:extLst>
      <p:ext uri="{BB962C8B-B14F-4D97-AF65-F5344CB8AC3E}">
        <p14:creationId xmlns:p14="http://schemas.microsoft.com/office/powerpoint/2010/main" val="387547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DELL\桌面\悉尼歌剧院.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049263"/>
            <a:ext cx="5879185" cy="41799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70870" y="5517232"/>
            <a:ext cx="8424936" cy="707886"/>
          </a:xfrm>
          <a:prstGeom prst="rect">
            <a:avLst/>
          </a:prstGeom>
          <a:noFill/>
        </p:spPr>
        <p:txBody>
          <a:bodyPr wrap="square" rtlCol="0">
            <a:spAutoFit/>
          </a:bodyPr>
          <a:lstStyle/>
          <a:p>
            <a:r>
              <a:rPr lang="en-US" altLang="zh-CN" sz="4000" dirty="0" smtClean="0">
                <a:solidFill>
                  <a:srgbClr val="00B0F0"/>
                </a:solidFill>
              </a:rPr>
              <a:t>Thank for your attention</a:t>
            </a:r>
            <a:endParaRPr lang="zh-CN" altLang="en-US" sz="4000" dirty="0">
              <a:solidFill>
                <a:srgbClr val="00B0F0"/>
              </a:solidFill>
            </a:endParaRPr>
          </a:p>
        </p:txBody>
      </p:sp>
      <p:pic>
        <p:nvPicPr>
          <p:cNvPr id="6147" name="Picture 3" descr="C:\Documents and Settings\DELL\桌面\u=1997238117,1676141021&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182" y="1049263"/>
            <a:ext cx="6276182" cy="417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07797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 点击图片或使用键盘← →翻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02" y="113034"/>
            <a:ext cx="2592287" cy="159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2953805" y="113034"/>
            <a:ext cx="4792088" cy="4700345"/>
            <a:chOff x="3235728" y="1422833"/>
            <a:chExt cx="4777529" cy="1694756"/>
          </a:xfrm>
        </p:grpSpPr>
        <p:sp>
          <p:nvSpPr>
            <p:cNvPr id="7" name="矩形 6"/>
            <p:cNvSpPr/>
            <p:nvPr/>
          </p:nvSpPr>
          <p:spPr>
            <a:xfrm>
              <a:off x="3635896" y="1422833"/>
              <a:ext cx="4377361" cy="575547"/>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235728" y="1422833"/>
              <a:ext cx="324798" cy="5755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089299" y="1553946"/>
              <a:ext cx="3470554" cy="366360"/>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  </a:t>
              </a:r>
              <a:r>
                <a:rPr lang="en-US" altLang="zh-CN" sz="4400" b="1" dirty="0" smtClean="0">
                  <a:solidFill>
                    <a:schemeClr val="bg1"/>
                  </a:solidFill>
                  <a:latin typeface="微软雅黑" pitchFamily="34" charset="-122"/>
                  <a:ea typeface="微软雅黑" pitchFamily="34" charset="-122"/>
                </a:rPr>
                <a:t>Contents </a:t>
              </a:r>
              <a:endParaRPr lang="zh-CN" altLang="en-US" sz="4400" b="1" dirty="0">
                <a:solidFill>
                  <a:schemeClr val="bg1"/>
                </a:solidFill>
                <a:latin typeface="微软雅黑" pitchFamily="34" charset="-122"/>
                <a:ea typeface="微软雅黑" pitchFamily="34" charset="-122"/>
              </a:endParaRPr>
            </a:p>
          </p:txBody>
        </p:sp>
        <p:sp>
          <p:nvSpPr>
            <p:cNvPr id="26" name="菱形 25"/>
            <p:cNvSpPr/>
            <p:nvPr/>
          </p:nvSpPr>
          <p:spPr>
            <a:xfrm>
              <a:off x="3285963" y="2606261"/>
              <a:ext cx="371355" cy="148902"/>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4" name="组合 13"/>
            <p:cNvGrpSpPr/>
            <p:nvPr/>
          </p:nvGrpSpPr>
          <p:grpSpPr>
            <a:xfrm>
              <a:off x="3307386" y="2943379"/>
              <a:ext cx="1213630" cy="174210"/>
              <a:chOff x="3309056" y="1188405"/>
              <a:chExt cx="1213630" cy="174210"/>
            </a:xfrm>
          </p:grpSpPr>
          <p:sp>
            <p:nvSpPr>
              <p:cNvPr id="24" name="菱形 23"/>
              <p:cNvSpPr/>
              <p:nvPr/>
            </p:nvSpPr>
            <p:spPr>
              <a:xfrm>
                <a:off x="3309056" y="1188405"/>
                <a:ext cx="357988" cy="164810"/>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TextBox 24"/>
              <p:cNvSpPr txBox="1"/>
              <p:nvPr/>
            </p:nvSpPr>
            <p:spPr>
              <a:xfrm>
                <a:off x="3851151" y="1196157"/>
                <a:ext cx="671535" cy="166458"/>
              </a:xfrm>
              <a:prstGeom prst="rect">
                <a:avLst/>
              </a:prstGeom>
              <a:noFill/>
            </p:spPr>
            <p:txBody>
              <a:bodyPr wrap="none" rtlCol="0">
                <a:spAutoFit/>
              </a:bodyPr>
              <a:lstStyle/>
              <a:p>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grpSp>
      </p:grpSp>
      <p:sp>
        <p:nvSpPr>
          <p:cNvPr id="33" name="TextBox 32"/>
          <p:cNvSpPr txBox="1"/>
          <p:nvPr/>
        </p:nvSpPr>
        <p:spPr>
          <a:xfrm>
            <a:off x="3608422" y="2330484"/>
            <a:ext cx="5718040" cy="523220"/>
          </a:xfrm>
          <a:prstGeom prst="rect">
            <a:avLst/>
          </a:prstGeom>
          <a:noFill/>
        </p:spPr>
        <p:txBody>
          <a:bodyPr wrap="none" rtlCol="0">
            <a:spAutoFit/>
          </a:bodyPr>
          <a:lstStyle/>
          <a:p>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a:t>
            </a:r>
            <a:r>
              <a:rPr lang="en-US" altLang="zh-CN" sz="2800" b="1" dirty="0">
                <a:latin typeface="Times New Roman" panose="02020603050405020304" pitchFamily="18" charset="0"/>
                <a:ea typeface="微软雅黑" pitchFamily="34" charset="-122"/>
                <a:cs typeface="Times New Roman" panose="02020603050405020304" pitchFamily="18" charset="0"/>
              </a:rPr>
              <a:t>Groundwater ecological </a:t>
            </a:r>
            <a:r>
              <a:rPr lang="en-US" altLang="zh-CN" sz="2800" b="1" dirty="0" smtClean="0">
                <a:latin typeface="Times New Roman" panose="02020603050405020304" pitchFamily="18" charset="0"/>
                <a:ea typeface="微软雅黑" pitchFamily="34" charset="-122"/>
                <a:cs typeface="Times New Roman" panose="02020603050405020304" pitchFamily="18" charset="0"/>
              </a:rPr>
              <a:t>problem</a:t>
            </a:r>
            <a:endParaRPr lang="zh-CN" altLang="en-US" sz="2800" b="1" dirty="0">
              <a:latin typeface="Times New Roman" panose="02020603050405020304" pitchFamily="18" charset="0"/>
              <a:ea typeface="微软雅黑" pitchFamily="34" charset="-122"/>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254" y="5907086"/>
            <a:ext cx="5645392"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直接连接符 22"/>
          <p:cNvCxnSpPr/>
          <p:nvPr/>
        </p:nvCxnSpPr>
        <p:spPr>
          <a:xfrm flipV="1">
            <a:off x="-32978" y="1772816"/>
            <a:ext cx="12143878" cy="22151"/>
          </a:xfrm>
          <a:prstGeom prst="line">
            <a:avLst/>
          </a:prstGeom>
          <a:ln/>
        </p:spPr>
        <p:style>
          <a:lnRef idx="3">
            <a:schemeClr val="accent6"/>
          </a:lnRef>
          <a:fillRef idx="0">
            <a:schemeClr val="accent6"/>
          </a:fillRef>
          <a:effectRef idx="2">
            <a:schemeClr val="accent6"/>
          </a:effectRef>
          <a:fontRef idx="minor">
            <a:schemeClr val="tx1"/>
          </a:fontRef>
        </p:style>
      </p:cxnSp>
      <p:sp>
        <p:nvSpPr>
          <p:cNvPr id="3" name="矩形 2"/>
          <p:cNvSpPr/>
          <p:nvPr/>
        </p:nvSpPr>
        <p:spPr>
          <a:xfrm>
            <a:off x="4164335" y="4297151"/>
            <a:ext cx="5088252" cy="523220"/>
          </a:xfrm>
          <a:prstGeom prst="rect">
            <a:avLst/>
          </a:prstGeom>
        </p:spPr>
        <p:txBody>
          <a:bodyPr wrap="none">
            <a:spAutoFit/>
          </a:bodyPr>
          <a:lstStyle/>
          <a:p>
            <a:r>
              <a:rPr lang="en-US" altLang="zh-CN" sz="2800" b="1" dirty="0">
                <a:latin typeface="Times New Roman" panose="02020603050405020304" pitchFamily="18" charset="0"/>
                <a:ea typeface="微软雅黑" pitchFamily="34" charset="-122"/>
                <a:cs typeface="Times New Roman" panose="02020603050405020304" pitchFamily="18" charset="0"/>
              </a:rPr>
              <a:t>E</a:t>
            </a:r>
            <a:r>
              <a:rPr lang="en-US" altLang="zh-CN" sz="2800" b="1" dirty="0" smtClean="0">
                <a:latin typeface="Times New Roman" panose="02020603050405020304" pitchFamily="18" charset="0"/>
                <a:ea typeface="微软雅黑" pitchFamily="34" charset="-122"/>
                <a:cs typeface="Times New Roman" panose="02020603050405020304" pitchFamily="18" charset="0"/>
              </a:rPr>
              <a:t>cological effects (Beijing City) </a:t>
            </a:r>
            <a:endParaRPr lang="zh-CN" altLang="en-US" sz="2800" b="1" dirty="0">
              <a:latin typeface="Times New Roman" panose="02020603050405020304" pitchFamily="18" charset="0"/>
              <a:ea typeface="微软雅黑" pitchFamily="34" charset="-122"/>
              <a:cs typeface="Times New Roman" panose="02020603050405020304"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398" y="113035"/>
            <a:ext cx="4287502" cy="159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3646934" y="3284984"/>
            <a:ext cx="5423151" cy="523220"/>
          </a:xfrm>
          <a:prstGeom prst="rect">
            <a:avLst/>
          </a:prstGeom>
          <a:noFill/>
        </p:spPr>
        <p:txBody>
          <a:bodyPr wrap="none" rtlCol="0">
            <a:spAutoFit/>
          </a:bodyPr>
          <a:lstStyle/>
          <a:p>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a:t>
            </a:r>
            <a:r>
              <a:rPr lang="en-US" altLang="zh-CN" sz="2800" b="1" dirty="0">
                <a:latin typeface="Times New Roman" panose="02020603050405020304" pitchFamily="18" charset="0"/>
                <a:ea typeface="微软雅黑" pitchFamily="34" charset="-122"/>
                <a:cs typeface="Times New Roman" panose="02020603050405020304" pitchFamily="18" charset="0"/>
              </a:rPr>
              <a:t>Ecological protection measures</a:t>
            </a:r>
            <a:endParaRPr lang="zh-CN" altLang="en-US" sz="2800" b="1" dirty="0">
              <a:latin typeface="Times New Roman" panose="02020603050405020304" pitchFamily="18" charset="0"/>
              <a:ea typeface="微软雅黑" pitchFamily="34" charset="-122"/>
              <a:cs typeface="Times New Roman" panose="02020603050405020304" pitchFamily="18" charset="0"/>
            </a:endParaRPr>
          </a:p>
        </p:txBody>
      </p:sp>
      <p:sp>
        <p:nvSpPr>
          <p:cNvPr id="35" name="菱形 34"/>
          <p:cNvSpPr/>
          <p:nvPr/>
        </p:nvSpPr>
        <p:spPr>
          <a:xfrm flipH="1">
            <a:off x="2985621" y="2485351"/>
            <a:ext cx="343992" cy="36835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941619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总院工作\1.地下水规划\11.29于丽丽\11.29于丽丽\浅层-11.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550" y="1568651"/>
            <a:ext cx="5614317" cy="46132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总院工作\1.地下水规划\11.29于丽丽\11.29于丽丽\深层-11.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4722" y="1457649"/>
            <a:ext cx="5729116" cy="4707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
          <p:cNvSpPr txBox="1"/>
          <p:nvPr/>
        </p:nvSpPr>
        <p:spPr>
          <a:xfrm>
            <a:off x="982638" y="6181922"/>
            <a:ext cx="6000842" cy="400110"/>
          </a:xfrm>
          <a:prstGeom prst="rect">
            <a:avLst/>
          </a:prstGeom>
          <a:noFill/>
        </p:spPr>
        <p:txBody>
          <a:bodyPr wrap="square" rtlCol="0">
            <a:spAutoFit/>
          </a:bodyPr>
          <a:lstStyle/>
          <a:p>
            <a:r>
              <a:rPr lang="en-US" altLang="zh-CN" sz="2000" b="1" dirty="0">
                <a:solidFill>
                  <a:srgbClr val="FF0000"/>
                </a:solidFill>
                <a:latin typeface="微软雅黑" pitchFamily="34" charset="-122"/>
                <a:ea typeface="微软雅黑" pitchFamily="34" charset="-122"/>
              </a:rPr>
              <a:t>Shallow</a:t>
            </a:r>
            <a:r>
              <a:rPr lang="en-US" altLang="zh-CN" sz="2000" b="1" dirty="0">
                <a:latin typeface="微软雅黑" pitchFamily="34" charset="-122"/>
                <a:ea typeface="微软雅黑" pitchFamily="34" charset="-122"/>
              </a:rPr>
              <a:t> </a:t>
            </a:r>
            <a:r>
              <a:rPr lang="en-US" altLang="zh-CN" sz="2000" dirty="0">
                <a:latin typeface="微软雅黑" pitchFamily="34" charset="-122"/>
                <a:ea typeface="微软雅黑" pitchFamily="34" charset="-122"/>
              </a:rPr>
              <a:t>groundwater over-exploitation zone</a:t>
            </a:r>
            <a:endParaRPr lang="zh-CN" altLang="en-US" sz="2000" dirty="0">
              <a:latin typeface="微软雅黑" pitchFamily="34" charset="-122"/>
              <a:ea typeface="微软雅黑" pitchFamily="34" charset="-122"/>
            </a:endParaRPr>
          </a:p>
        </p:txBody>
      </p:sp>
      <p:sp>
        <p:nvSpPr>
          <p:cNvPr id="5" name="TextBox 2"/>
          <p:cNvSpPr txBox="1"/>
          <p:nvPr/>
        </p:nvSpPr>
        <p:spPr>
          <a:xfrm>
            <a:off x="6756606" y="6197068"/>
            <a:ext cx="5375127" cy="400110"/>
          </a:xfrm>
          <a:prstGeom prst="rect">
            <a:avLst/>
          </a:prstGeom>
          <a:noFill/>
        </p:spPr>
        <p:txBody>
          <a:bodyPr wrap="square" rtlCol="0">
            <a:spAutoFit/>
          </a:bodyPr>
          <a:lstStyle/>
          <a:p>
            <a:r>
              <a:rPr lang="en-US" altLang="zh-CN" sz="2000" b="1" dirty="0" smtClean="0">
                <a:solidFill>
                  <a:srgbClr val="FF0000"/>
                </a:solidFill>
                <a:latin typeface="微软雅黑" pitchFamily="34" charset="-122"/>
                <a:ea typeface="微软雅黑" pitchFamily="34" charset="-122"/>
              </a:rPr>
              <a:t>Deep</a:t>
            </a:r>
            <a:r>
              <a:rPr lang="en-US" altLang="zh-CN" sz="2000" dirty="0" smtClean="0">
                <a:latin typeface="微软雅黑" pitchFamily="34" charset="-122"/>
                <a:ea typeface="微软雅黑" pitchFamily="34" charset="-122"/>
              </a:rPr>
              <a:t> </a:t>
            </a:r>
            <a:r>
              <a:rPr lang="en-US" altLang="zh-CN" sz="2000" dirty="0">
                <a:latin typeface="微软雅黑" pitchFamily="34" charset="-122"/>
                <a:ea typeface="微软雅黑" pitchFamily="34" charset="-122"/>
              </a:rPr>
              <a:t>groundwater over-exploitation zone</a:t>
            </a:r>
            <a:endParaRPr lang="zh-CN" altLang="en-US" sz="2000" dirty="0">
              <a:latin typeface="微软雅黑" pitchFamily="34" charset="-122"/>
              <a:ea typeface="微软雅黑" pitchFamily="34" charset="-122"/>
            </a:endParaRPr>
          </a:p>
        </p:txBody>
      </p:sp>
      <p:cxnSp>
        <p:nvCxnSpPr>
          <p:cNvPr id="6" name="直接连接符 5"/>
          <p:cNvCxnSpPr/>
          <p:nvPr/>
        </p:nvCxnSpPr>
        <p:spPr>
          <a:xfrm flipV="1">
            <a:off x="-32978" y="1124744"/>
            <a:ext cx="12143878" cy="22151"/>
          </a:xfrm>
          <a:prstGeom prst="line">
            <a:avLst/>
          </a:prstGeom>
          <a:ln/>
        </p:spPr>
        <p:style>
          <a:lnRef idx="3">
            <a:schemeClr val="accent6"/>
          </a:lnRef>
          <a:fillRef idx="0">
            <a:schemeClr val="accent6"/>
          </a:fillRef>
          <a:effectRef idx="2">
            <a:schemeClr val="accent6"/>
          </a:effectRef>
          <a:fontRef idx="minor">
            <a:schemeClr val="tx1"/>
          </a:fontRef>
        </p:style>
      </p:cxnSp>
      <p:grpSp>
        <p:nvGrpSpPr>
          <p:cNvPr id="7" name="组合 6"/>
          <p:cNvGrpSpPr/>
          <p:nvPr/>
        </p:nvGrpSpPr>
        <p:grpSpPr>
          <a:xfrm>
            <a:off x="1426572" y="445962"/>
            <a:ext cx="567029" cy="540000"/>
            <a:chOff x="9395349" y="3909884"/>
            <a:chExt cx="567029" cy="540000"/>
          </a:xfrm>
        </p:grpSpPr>
        <p:sp>
          <p:nvSpPr>
            <p:cNvPr id="8" name="椭圆 7"/>
            <p:cNvSpPr/>
            <p:nvPr/>
          </p:nvSpPr>
          <p:spPr bwMode="auto">
            <a:xfrm>
              <a:off x="9395349" y="3909884"/>
              <a:ext cx="540000" cy="540000"/>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235" fontAlgn="auto">
                <a:spcBef>
                  <a:spcPts val="0"/>
                </a:spcBef>
                <a:spcAft>
                  <a:spcPts val="0"/>
                </a:spcAft>
                <a:defRPr/>
              </a:pPr>
              <a:endParaRPr lang="zh-CN" altLang="en-US" sz="1600" dirty="0">
                <a:latin typeface="Arial Unicode MS" pitchFamily="34" charset="-122"/>
                <a:ea typeface="Arial Unicode MS" pitchFamily="34" charset="-122"/>
                <a:cs typeface="Arial Unicode MS" pitchFamily="34" charset="-122"/>
              </a:endParaRPr>
            </a:p>
          </p:txBody>
        </p:sp>
        <p:sp>
          <p:nvSpPr>
            <p:cNvPr id="9" name="TextBox 8"/>
            <p:cNvSpPr txBox="1"/>
            <p:nvPr/>
          </p:nvSpPr>
          <p:spPr>
            <a:xfrm>
              <a:off x="9434669" y="3929280"/>
              <a:ext cx="527709" cy="461665"/>
            </a:xfrm>
            <a:prstGeom prst="rect">
              <a:avLst/>
            </a:prstGeom>
            <a:noFill/>
          </p:spPr>
          <p:txBody>
            <a:bodyPr wrap="none" rtlCol="0">
              <a:spAutoFit/>
            </a:bodyPr>
            <a:lstStyle/>
            <a:p>
              <a:r>
                <a:rPr lang="en-US" altLang="zh-CN" sz="2400" dirty="0" smtClean="0">
                  <a:solidFill>
                    <a:schemeClr val="bg1"/>
                  </a:solidFill>
                  <a:latin typeface="Arial Unicode MS" pitchFamily="34" charset="-122"/>
                  <a:ea typeface="Arial Unicode MS" pitchFamily="34" charset="-122"/>
                  <a:cs typeface="Arial Unicode MS" pitchFamily="34" charset="-122"/>
                </a:rPr>
                <a:t>01</a:t>
              </a:r>
              <a:endParaRPr lang="zh-CN" altLang="en-US" sz="2400" dirty="0">
                <a:solidFill>
                  <a:schemeClr val="bg1"/>
                </a:solidFill>
                <a:latin typeface="Arial Unicode MS" pitchFamily="34" charset="-122"/>
                <a:ea typeface="Arial Unicode MS" pitchFamily="34" charset="-122"/>
                <a:cs typeface="Arial Unicode MS" pitchFamily="34" charset="-122"/>
              </a:endParaRPr>
            </a:p>
          </p:txBody>
        </p:sp>
      </p:grpSp>
      <p:sp>
        <p:nvSpPr>
          <p:cNvPr id="10" name="TextBox 9"/>
          <p:cNvSpPr txBox="1"/>
          <p:nvPr/>
        </p:nvSpPr>
        <p:spPr>
          <a:xfrm>
            <a:off x="2098762" y="403804"/>
            <a:ext cx="6552728" cy="584775"/>
          </a:xfrm>
          <a:prstGeom prst="rect">
            <a:avLst/>
          </a:prstGeom>
          <a:noFill/>
        </p:spPr>
        <p:txBody>
          <a:bodyPr wrap="square" lIns="0" rtlCol="0">
            <a:spAutoFit/>
          </a:bodyPr>
          <a:lstStyle/>
          <a:p>
            <a:r>
              <a:rPr lang="en-US" altLang="zh-CN" sz="3200" b="1" dirty="0">
                <a:solidFill>
                  <a:srgbClr val="92D050"/>
                </a:solidFill>
                <a:latin typeface="Times New Roman" panose="02020603050405020304" pitchFamily="18" charset="0"/>
                <a:ea typeface="微软雅黑" pitchFamily="34" charset="-122"/>
                <a:cs typeface="Times New Roman" panose="02020603050405020304" pitchFamily="18" charset="0"/>
              </a:rPr>
              <a:t>Groundwater ecological problem</a:t>
            </a:r>
            <a:endParaRPr lang="zh-CN" altLang="en-US" sz="3200" b="1" dirty="0">
              <a:solidFill>
                <a:srgbClr val="92D050"/>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p:cNvSpPr/>
          <p:nvPr/>
        </p:nvSpPr>
        <p:spPr>
          <a:xfrm>
            <a:off x="4150990" y="2924944"/>
            <a:ext cx="1224136" cy="1224136"/>
          </a:xfrm>
          <a:prstGeom prst="rect">
            <a:avLst/>
          </a:prstGeom>
          <a:no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767614" y="2924944"/>
            <a:ext cx="1152128" cy="1224136"/>
          </a:xfrm>
          <a:prstGeom prst="rect">
            <a:avLst/>
          </a:prstGeom>
          <a:no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459143" y="4365104"/>
            <a:ext cx="1191158" cy="1015663"/>
          </a:xfrm>
          <a:prstGeom prst="rect">
            <a:avLst/>
          </a:prstGeom>
          <a:noFill/>
        </p:spPr>
        <p:txBody>
          <a:bodyPr wrap="square" rtlCol="0">
            <a:spAutoFit/>
          </a:bodyPr>
          <a:lstStyle/>
          <a:p>
            <a:r>
              <a:rPr lang="en-US" altLang="zh-CN" sz="2800" dirty="0" smtClean="0">
                <a:solidFill>
                  <a:srgbClr val="FF0000"/>
                </a:solidFill>
                <a:latin typeface="Times New Roman" pitchFamily="18" charset="0"/>
                <a:ea typeface="方正北魏楷书简体" panose="03000509000000000000" pitchFamily="65" charset="-122"/>
                <a:cs typeface="Times New Roman" pitchFamily="18" charset="0"/>
              </a:rPr>
              <a:t>21% </a:t>
            </a:r>
            <a:r>
              <a:rPr lang="en-US" altLang="zh-CN" sz="1600" dirty="0" smtClean="0">
                <a:solidFill>
                  <a:srgbClr val="FF0000"/>
                </a:solidFill>
                <a:latin typeface="Times New Roman" pitchFamily="18" charset="0"/>
                <a:ea typeface="方正北魏楷书简体" panose="03000509000000000000" pitchFamily="65" charset="-122"/>
                <a:cs typeface="Times New Roman" pitchFamily="18" charset="0"/>
              </a:rPr>
              <a:t>of the total area</a:t>
            </a:r>
            <a:endParaRPr lang="zh-CN" altLang="en-US" sz="1600" dirty="0">
              <a:solidFill>
                <a:srgbClr val="FF0000"/>
              </a:solidFill>
              <a:latin typeface="Times New Roman" pitchFamily="18" charset="0"/>
              <a:ea typeface="方正北魏楷书简体" panose="03000509000000000000" pitchFamily="65" charset="-122"/>
              <a:cs typeface="Times New Roman" pitchFamily="18" charset="0"/>
            </a:endParaRPr>
          </a:p>
        </p:txBody>
      </p:sp>
      <p:sp>
        <p:nvSpPr>
          <p:cNvPr id="15" name="TextBox 14"/>
          <p:cNvSpPr txBox="1"/>
          <p:nvPr/>
        </p:nvSpPr>
        <p:spPr>
          <a:xfrm>
            <a:off x="10999255" y="4510883"/>
            <a:ext cx="1191158" cy="1292662"/>
          </a:xfrm>
          <a:prstGeom prst="rect">
            <a:avLst/>
          </a:prstGeom>
          <a:noFill/>
        </p:spPr>
        <p:txBody>
          <a:bodyPr wrap="square" rtlCol="0">
            <a:spAutoFit/>
          </a:bodyPr>
          <a:lstStyle/>
          <a:p>
            <a:r>
              <a:rPr lang="en-US" altLang="zh-CN" sz="2800" dirty="0" smtClean="0">
                <a:solidFill>
                  <a:srgbClr val="FF0000"/>
                </a:solidFill>
                <a:latin typeface="Times New Roman" pitchFamily="18" charset="0"/>
                <a:ea typeface="方正北魏楷书简体" panose="03000509000000000000" pitchFamily="65" charset="-122"/>
                <a:cs typeface="Times New Roman" pitchFamily="18" charset="0"/>
              </a:rPr>
              <a:t>40% </a:t>
            </a:r>
            <a:r>
              <a:rPr lang="en-US" altLang="zh-CN" dirty="0" smtClean="0">
                <a:solidFill>
                  <a:srgbClr val="FF0000"/>
                </a:solidFill>
                <a:latin typeface="Times New Roman" pitchFamily="18" charset="0"/>
                <a:ea typeface="方正北魏楷书简体" panose="03000509000000000000" pitchFamily="65" charset="-122"/>
                <a:cs typeface="Times New Roman" pitchFamily="18" charset="0"/>
              </a:rPr>
              <a:t>of </a:t>
            </a:r>
            <a:r>
              <a:rPr lang="en-US" altLang="zh-CN" dirty="0">
                <a:solidFill>
                  <a:srgbClr val="FF0000"/>
                </a:solidFill>
                <a:latin typeface="Times New Roman" pitchFamily="18" charset="0"/>
                <a:ea typeface="方正北魏楷书简体" panose="03000509000000000000" pitchFamily="65" charset="-122"/>
                <a:cs typeface="Times New Roman" pitchFamily="18" charset="0"/>
              </a:rPr>
              <a:t>the total area</a:t>
            </a:r>
            <a:endParaRPr lang="zh-CN" altLang="en-US" dirty="0">
              <a:solidFill>
                <a:srgbClr val="FF0000"/>
              </a:solidFill>
              <a:latin typeface="Times New Roman" pitchFamily="18" charset="0"/>
              <a:ea typeface="方正北魏楷书简体" panose="03000509000000000000" pitchFamily="65" charset="-122"/>
              <a:cs typeface="Times New Roman" pitchFamily="18" charset="0"/>
            </a:endParaRPr>
          </a:p>
          <a:p>
            <a:endParaRPr lang="zh-CN" altLang="en-US" sz="1400" dirty="0">
              <a:solidFill>
                <a:srgbClr val="FF0000"/>
              </a:solidFill>
              <a:latin typeface="方正北魏楷书简体" panose="03000509000000000000" pitchFamily="65" charset="-122"/>
              <a:ea typeface="方正北魏楷书简体" panose="03000509000000000000" pitchFamily="65" charset="-122"/>
            </a:endParaRPr>
          </a:p>
        </p:txBody>
      </p:sp>
    </p:spTree>
    <p:extLst>
      <p:ext uri="{BB962C8B-B14F-4D97-AF65-F5344CB8AC3E}">
        <p14:creationId xmlns:p14="http://schemas.microsoft.com/office/powerpoint/2010/main" val="750389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0"/>
          <p:cNvSpPr txBox="1"/>
          <p:nvPr/>
        </p:nvSpPr>
        <p:spPr>
          <a:xfrm>
            <a:off x="488533" y="1196752"/>
            <a:ext cx="11287096" cy="1477328"/>
          </a:xfrm>
          <a:prstGeom prst="rect">
            <a:avLst/>
          </a:prstGeom>
          <a:noFill/>
        </p:spPr>
        <p:txBody>
          <a:bodyPr wrap="square" rtlCol="0">
            <a:spAutoFit/>
          </a:bodyPr>
          <a:lstStyle/>
          <a:p>
            <a:pPr lvl="0" indent="620713" algn="just">
              <a:lnSpc>
                <a:spcPct val="150000"/>
              </a:lnSpc>
              <a:defRPr/>
            </a:pPr>
            <a:r>
              <a:rPr lang="en-US" altLang="zh-CN" sz="2000" b="1" kern="0" dirty="0" smtClean="0">
                <a:solidFill>
                  <a:srgbClr val="0070C0"/>
                </a:solidFill>
                <a:latin typeface="微软雅黑" pitchFamily="34" charset="-122"/>
                <a:ea typeface="微软雅黑" pitchFamily="34" charset="-122"/>
                <a:cs typeface="Times New Roman" panose="02020603050405020304" pitchFamily="18" charset="0"/>
              </a:rPr>
              <a:t>Since </a:t>
            </a:r>
            <a:r>
              <a:rPr lang="en-US" altLang="zh-CN" sz="2000" b="1" kern="0" dirty="0">
                <a:solidFill>
                  <a:srgbClr val="0070C0"/>
                </a:solidFill>
                <a:latin typeface="微软雅黑" pitchFamily="34" charset="-122"/>
                <a:ea typeface="微软雅黑" pitchFamily="34" charset="-122"/>
                <a:cs typeface="Times New Roman" panose="02020603050405020304" pitchFamily="18" charset="0"/>
              </a:rPr>
              <a:t>the late </a:t>
            </a:r>
            <a:r>
              <a:rPr lang="en-US" altLang="zh-CN" sz="2000" b="1" kern="0" dirty="0">
                <a:solidFill>
                  <a:srgbClr val="FF0000"/>
                </a:solidFill>
                <a:latin typeface="微软雅黑" pitchFamily="34" charset="-122"/>
                <a:ea typeface="微软雅黑" pitchFamily="34" charset="-122"/>
                <a:cs typeface="Times New Roman" panose="02020603050405020304" pitchFamily="18" charset="0"/>
              </a:rPr>
              <a:t>1970</a:t>
            </a:r>
            <a:r>
              <a:rPr lang="en-US" altLang="zh-CN" sz="2000" b="1" kern="0" dirty="0">
                <a:solidFill>
                  <a:srgbClr val="0070C0"/>
                </a:solidFill>
                <a:latin typeface="微软雅黑" pitchFamily="34" charset="-122"/>
                <a:ea typeface="微软雅黑" pitchFamily="34" charset="-122"/>
                <a:cs typeface="Times New Roman" panose="02020603050405020304" pitchFamily="18" charset="0"/>
              </a:rPr>
              <a:t>s, Hebei Province has continued to </a:t>
            </a:r>
            <a:r>
              <a:rPr lang="en-US" altLang="zh-CN" sz="2000" b="1" kern="0" dirty="0" smtClean="0">
                <a:solidFill>
                  <a:srgbClr val="0070C0"/>
                </a:solidFill>
                <a:latin typeface="微软雅黑" pitchFamily="34" charset="-122"/>
                <a:ea typeface="微软雅黑" pitchFamily="34" charset="-122"/>
                <a:cs typeface="Times New Roman" panose="02020603050405020304" pitchFamily="18" charset="0"/>
              </a:rPr>
              <a:t>over-exploit, reaching </a:t>
            </a:r>
            <a:r>
              <a:rPr lang="en-US" altLang="zh-CN" sz="2000" b="1" kern="0" dirty="0">
                <a:solidFill>
                  <a:srgbClr val="0070C0"/>
                </a:solidFill>
                <a:latin typeface="微软雅黑" pitchFamily="34" charset="-122"/>
                <a:ea typeface="微软雅黑" pitchFamily="34" charset="-122"/>
                <a:cs typeface="Times New Roman" panose="02020603050405020304" pitchFamily="18" charset="0"/>
              </a:rPr>
              <a:t>its peak around </a:t>
            </a:r>
            <a:r>
              <a:rPr lang="en-US" altLang="zh-CN" sz="2000" b="1" kern="0" dirty="0" smtClean="0">
                <a:solidFill>
                  <a:srgbClr val="0070C0"/>
                </a:solidFill>
                <a:latin typeface="微软雅黑" pitchFamily="34" charset="-122"/>
                <a:ea typeface="微软雅黑" pitchFamily="34" charset="-122"/>
                <a:cs typeface="Times New Roman" panose="02020603050405020304" pitchFamily="18" charset="0"/>
              </a:rPr>
              <a:t>2000. Although </a:t>
            </a:r>
            <a:r>
              <a:rPr lang="en-US" altLang="zh-CN" sz="2000" b="1" kern="0" dirty="0">
                <a:solidFill>
                  <a:srgbClr val="0070C0"/>
                </a:solidFill>
                <a:latin typeface="微软雅黑" pitchFamily="34" charset="-122"/>
                <a:ea typeface="微软雅黑" pitchFamily="34" charset="-122"/>
                <a:cs typeface="Times New Roman" panose="02020603050405020304" pitchFamily="18" charset="0"/>
              </a:rPr>
              <a:t>the rate </a:t>
            </a:r>
            <a:r>
              <a:rPr lang="en-US" altLang="zh-CN" sz="2000" b="1" kern="0" dirty="0" smtClean="0">
                <a:solidFill>
                  <a:srgbClr val="0070C0"/>
                </a:solidFill>
                <a:latin typeface="微软雅黑" pitchFamily="34" charset="-122"/>
                <a:ea typeface="微软雅黑" pitchFamily="34" charset="-122"/>
                <a:cs typeface="Times New Roman" panose="02020603050405020304" pitchFamily="18" charset="0"/>
              </a:rPr>
              <a:t>has </a:t>
            </a:r>
            <a:r>
              <a:rPr lang="en-US" altLang="zh-CN" sz="2000" b="1" kern="0" dirty="0">
                <a:solidFill>
                  <a:srgbClr val="0070C0"/>
                </a:solidFill>
                <a:latin typeface="微软雅黑" pitchFamily="34" charset="-122"/>
                <a:ea typeface="微软雅黑" pitchFamily="34" charset="-122"/>
                <a:cs typeface="Times New Roman" panose="02020603050405020304" pitchFamily="18" charset="0"/>
              </a:rPr>
              <a:t>slowed down, </a:t>
            </a:r>
            <a:r>
              <a:rPr lang="en-US" altLang="zh-CN" sz="2000" b="1" kern="0" dirty="0" smtClean="0">
                <a:solidFill>
                  <a:srgbClr val="0070C0"/>
                </a:solidFill>
                <a:latin typeface="微软雅黑" pitchFamily="34" charset="-122"/>
                <a:ea typeface="微软雅黑" pitchFamily="34" charset="-122"/>
                <a:cs typeface="Times New Roman" panose="02020603050405020304" pitchFamily="18" charset="0"/>
              </a:rPr>
              <a:t>continues </a:t>
            </a:r>
            <a:r>
              <a:rPr lang="en-US" altLang="zh-CN" sz="2000" b="1" kern="0" dirty="0">
                <a:solidFill>
                  <a:srgbClr val="0070C0"/>
                </a:solidFill>
                <a:latin typeface="微软雅黑" pitchFamily="34" charset="-122"/>
                <a:ea typeface="微软雅黑" pitchFamily="34" charset="-122"/>
                <a:cs typeface="Times New Roman" panose="02020603050405020304" pitchFamily="18" charset="0"/>
              </a:rPr>
              <a:t>to be </a:t>
            </a:r>
            <a:r>
              <a:rPr lang="en-US" altLang="zh-CN" sz="2000" b="1" kern="0" dirty="0" smtClean="0">
                <a:solidFill>
                  <a:srgbClr val="0070C0"/>
                </a:solidFill>
                <a:latin typeface="微软雅黑" pitchFamily="34" charset="-122"/>
                <a:ea typeface="微软雅黑" pitchFamily="34" charset="-122"/>
                <a:cs typeface="Times New Roman" panose="02020603050405020304" pitchFamily="18" charset="0"/>
              </a:rPr>
              <a:t>over-exploited</a:t>
            </a:r>
            <a:endParaRPr kumimoji="0" lang="en-US" altLang="zh-CN" sz="2000" b="1" i="0" u="none" strike="noStrike" kern="0" cap="none" spc="0" normalizeH="0" baseline="0" noProof="0" dirty="0" smtClean="0">
              <a:ln>
                <a:noFill/>
              </a:ln>
              <a:solidFill>
                <a:srgbClr val="0070C0"/>
              </a:solidFill>
              <a:uLnTx/>
              <a:uFillTx/>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10806057" y="5085183"/>
            <a:ext cx="1006172" cy="1130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69707" y="980728"/>
            <a:ext cx="12143878" cy="22151"/>
          </a:xfrm>
          <a:prstGeom prst="line">
            <a:avLst/>
          </a:prstGeom>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2098762" y="365648"/>
            <a:ext cx="6552728" cy="584775"/>
          </a:xfrm>
          <a:prstGeom prst="rect">
            <a:avLst/>
          </a:prstGeom>
          <a:noFill/>
        </p:spPr>
        <p:txBody>
          <a:bodyPr wrap="square" lIns="0" rtlCol="0">
            <a:spAutoFit/>
          </a:bodyPr>
          <a:lstStyle/>
          <a:p>
            <a:r>
              <a:rPr lang="en-US" altLang="zh-CN" sz="3200" b="1" dirty="0">
                <a:solidFill>
                  <a:srgbClr val="92D050"/>
                </a:solidFill>
                <a:latin typeface="Times New Roman" panose="02020603050405020304" pitchFamily="18" charset="0"/>
                <a:ea typeface="微软雅黑" pitchFamily="34" charset="-122"/>
                <a:cs typeface="Times New Roman" panose="02020603050405020304" pitchFamily="18" charset="0"/>
              </a:rPr>
              <a:t>Groundwater ecological problem</a:t>
            </a:r>
            <a:endParaRPr lang="zh-CN" altLang="en-US" sz="3200" b="1" dirty="0">
              <a:solidFill>
                <a:srgbClr val="92D050"/>
              </a:solidFill>
              <a:latin typeface="Times New Roman" panose="02020603050405020304" pitchFamily="18" charset="0"/>
              <a:ea typeface="微软雅黑" pitchFamily="34" charset="-122"/>
              <a:cs typeface="Times New Roman" panose="02020603050405020304" pitchFamily="18" charset="0"/>
            </a:endParaRPr>
          </a:p>
        </p:txBody>
      </p:sp>
      <p:grpSp>
        <p:nvGrpSpPr>
          <p:cNvPr id="16" name="组合 15"/>
          <p:cNvGrpSpPr/>
          <p:nvPr/>
        </p:nvGrpSpPr>
        <p:grpSpPr>
          <a:xfrm>
            <a:off x="1348834" y="384600"/>
            <a:ext cx="542557" cy="540000"/>
            <a:chOff x="9395349" y="3909884"/>
            <a:chExt cx="542557" cy="540000"/>
          </a:xfrm>
        </p:grpSpPr>
        <p:sp>
          <p:nvSpPr>
            <p:cNvPr id="17" name="椭圆 16"/>
            <p:cNvSpPr/>
            <p:nvPr/>
          </p:nvSpPr>
          <p:spPr bwMode="auto">
            <a:xfrm>
              <a:off x="9395349" y="3909884"/>
              <a:ext cx="540000" cy="540000"/>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235" fontAlgn="auto">
                <a:spcBef>
                  <a:spcPts val="0"/>
                </a:spcBef>
                <a:spcAft>
                  <a:spcPts val="0"/>
                </a:spcAft>
                <a:defRPr/>
              </a:pPr>
              <a:endParaRPr lang="zh-CN" altLang="en-US" sz="1600" dirty="0">
                <a:latin typeface="Arial Unicode MS" pitchFamily="34" charset="-122"/>
                <a:ea typeface="Arial Unicode MS" pitchFamily="34" charset="-122"/>
                <a:cs typeface="Arial Unicode MS" pitchFamily="34" charset="-122"/>
              </a:endParaRPr>
            </a:p>
          </p:txBody>
        </p:sp>
        <p:sp>
          <p:nvSpPr>
            <p:cNvPr id="18" name="TextBox 17"/>
            <p:cNvSpPr txBox="1"/>
            <p:nvPr/>
          </p:nvSpPr>
          <p:spPr>
            <a:xfrm>
              <a:off x="9410197" y="3909884"/>
              <a:ext cx="527709" cy="461665"/>
            </a:xfrm>
            <a:prstGeom prst="rect">
              <a:avLst/>
            </a:prstGeom>
            <a:noFill/>
          </p:spPr>
          <p:txBody>
            <a:bodyPr wrap="none" rtlCol="0">
              <a:spAutoFit/>
            </a:bodyPr>
            <a:lstStyle/>
            <a:p>
              <a:r>
                <a:rPr lang="en-US" altLang="zh-CN" sz="2400" dirty="0" smtClean="0">
                  <a:solidFill>
                    <a:schemeClr val="bg1"/>
                  </a:solidFill>
                  <a:latin typeface="Arial Unicode MS" pitchFamily="34" charset="-122"/>
                  <a:ea typeface="Arial Unicode MS" pitchFamily="34" charset="-122"/>
                  <a:cs typeface="Arial Unicode MS" pitchFamily="34" charset="-122"/>
                </a:rPr>
                <a:t>01</a:t>
              </a:r>
              <a:endParaRPr lang="zh-CN" altLang="en-US" sz="2400" dirty="0">
                <a:solidFill>
                  <a:schemeClr val="bg1"/>
                </a:solidFill>
                <a:latin typeface="Arial Unicode MS" pitchFamily="34" charset="-122"/>
                <a:ea typeface="Arial Unicode MS" pitchFamily="34" charset="-122"/>
                <a:cs typeface="Arial Unicode MS" pitchFamily="34" charset="-122"/>
              </a:endParaRP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38" y="2392633"/>
            <a:ext cx="7051787" cy="3822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椭圆 2"/>
          <p:cNvSpPr/>
          <p:nvPr/>
        </p:nvSpPr>
        <p:spPr>
          <a:xfrm>
            <a:off x="6455246" y="3068960"/>
            <a:ext cx="504056"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4" name="椭圆 3"/>
          <p:cNvSpPr/>
          <p:nvPr/>
        </p:nvSpPr>
        <p:spPr>
          <a:xfrm>
            <a:off x="8255446" y="2741717"/>
            <a:ext cx="650538"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5425"/>
              </a:solidFill>
            </a:endParaRPr>
          </a:p>
        </p:txBody>
      </p:sp>
      <p:sp>
        <p:nvSpPr>
          <p:cNvPr id="13" name="椭圆 12"/>
          <p:cNvSpPr/>
          <p:nvPr/>
        </p:nvSpPr>
        <p:spPr>
          <a:xfrm>
            <a:off x="8255446" y="5301208"/>
            <a:ext cx="576064" cy="4320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5425"/>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4" y="3068959"/>
            <a:ext cx="4480006"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462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100"/>
          <p:cNvSpPr/>
          <p:nvPr/>
        </p:nvSpPr>
        <p:spPr bwMode="auto">
          <a:xfrm>
            <a:off x="550590" y="1124744"/>
            <a:ext cx="11806255" cy="784830"/>
          </a:xfrm>
          <a:prstGeom prst="roundRect">
            <a:avLst/>
          </a:prstGeom>
          <a:noFill/>
          <a:ln w="25400" cap="flat" cmpd="sng" algn="ctr">
            <a:noFill/>
            <a:prstDash val="solid"/>
          </a:ln>
          <a:effectLst/>
          <a:scene3d>
            <a:camera prst="orthographicFront"/>
            <a:lightRig rig="threePt" dir="t"/>
          </a:scene3d>
          <a:sp3d>
            <a:bevelT w="114300" prst="artDeco"/>
          </a:sp3d>
        </p:spPr>
        <p:txBody>
          <a:bodyPr anchor="t"/>
          <a:lstStyle/>
          <a:p>
            <a:pPr marL="342900" lvl="0" indent="-342900" latinLnBrk="1">
              <a:lnSpc>
                <a:spcPct val="170000"/>
              </a:lnSpc>
              <a:buFont typeface="Wingdings" panose="05000000000000000000" pitchFamily="2" charset="2"/>
              <a:buChar char="Ø"/>
              <a:defRPr/>
            </a:pPr>
            <a:r>
              <a:rPr kumimoji="0" lang="en-US" altLang="zh-CN" sz="2400" b="1" i="0" u="none" strike="noStrike" kern="0" cap="none" spc="0" normalizeH="0" baseline="0" noProof="0" dirty="0" smtClean="0">
                <a:ln w="3175">
                  <a:no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uLnTx/>
                <a:uFillTx/>
                <a:latin typeface="微软雅黑" pitchFamily="34" charset="-122"/>
                <a:ea typeface="微软雅黑" pitchFamily="34" charset="-122"/>
              </a:rPr>
              <a:t>The Change of </a:t>
            </a:r>
            <a:r>
              <a:rPr lang="en-US" altLang="zh-CN" sz="2400" b="1" kern="0" dirty="0" smtClean="0">
                <a:ln w="3175">
                  <a:no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itchFamily="34" charset="-122"/>
                <a:ea typeface="微软雅黑" pitchFamily="34" charset="-122"/>
              </a:rPr>
              <a:t>deep </a:t>
            </a:r>
            <a:r>
              <a:rPr lang="en-US" altLang="zh-CN" sz="2400" b="1" kern="0" dirty="0">
                <a:ln w="3175">
                  <a:no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itchFamily="34" charset="-122"/>
                <a:ea typeface="微软雅黑" pitchFamily="34" charset="-122"/>
              </a:rPr>
              <a:t>pressure water </a:t>
            </a:r>
            <a:r>
              <a:rPr lang="en-US" altLang="zh-CN" sz="2400" b="1" kern="0" dirty="0" smtClean="0">
                <a:ln w="3175">
                  <a:no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itchFamily="34" charset="-122"/>
                <a:ea typeface="微软雅黑" pitchFamily="34" charset="-122"/>
              </a:rPr>
              <a:t>depth</a:t>
            </a:r>
            <a:endParaRPr kumimoji="0" lang="zh-CN" altLang="en-US" sz="2400" b="1" i="0" u="none" strike="noStrike" kern="0" cap="none" spc="0" normalizeH="0" baseline="0" noProof="0" dirty="0">
              <a:ln w="3175">
                <a:noFill/>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uLnTx/>
              <a:uFillTx/>
              <a:latin typeface="微软雅黑" pitchFamily="34" charset="-122"/>
              <a:ea typeface="微软雅黑" pitchFamily="34" charset="-122"/>
            </a:endParaRPr>
          </a:p>
        </p:txBody>
      </p:sp>
      <p:cxnSp>
        <p:nvCxnSpPr>
          <p:cNvPr id="7" name="直接连接符 6"/>
          <p:cNvCxnSpPr/>
          <p:nvPr/>
        </p:nvCxnSpPr>
        <p:spPr>
          <a:xfrm flipV="1">
            <a:off x="-70434" y="932876"/>
            <a:ext cx="12143878" cy="22151"/>
          </a:xfrm>
          <a:prstGeom prst="line">
            <a:avLst/>
          </a:prstGeom>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2115449" y="304923"/>
            <a:ext cx="6552728" cy="584775"/>
          </a:xfrm>
          <a:prstGeom prst="rect">
            <a:avLst/>
          </a:prstGeom>
          <a:noFill/>
        </p:spPr>
        <p:txBody>
          <a:bodyPr wrap="square" lIns="0" rtlCol="0">
            <a:spAutoFit/>
          </a:bodyPr>
          <a:lstStyle/>
          <a:p>
            <a:r>
              <a:rPr lang="en-US" altLang="zh-CN" sz="3200" b="1" dirty="0">
                <a:solidFill>
                  <a:srgbClr val="92D050"/>
                </a:solidFill>
                <a:latin typeface="Times New Roman" panose="02020603050405020304" pitchFamily="18" charset="0"/>
                <a:ea typeface="微软雅黑" pitchFamily="34" charset="-122"/>
                <a:cs typeface="Times New Roman" panose="02020603050405020304" pitchFamily="18" charset="0"/>
              </a:rPr>
              <a:t>Groundwater ecological problem</a:t>
            </a:r>
            <a:endParaRPr lang="zh-CN" altLang="en-US" sz="3200" b="1" dirty="0">
              <a:solidFill>
                <a:srgbClr val="92D050"/>
              </a:solidFill>
              <a:latin typeface="Times New Roman" panose="02020603050405020304" pitchFamily="18" charset="0"/>
              <a:ea typeface="微软雅黑" pitchFamily="34" charset="-122"/>
              <a:cs typeface="Times New Roman" panose="02020603050405020304" pitchFamily="18" charset="0"/>
            </a:endParaRPr>
          </a:p>
        </p:txBody>
      </p:sp>
      <p:grpSp>
        <p:nvGrpSpPr>
          <p:cNvPr id="13" name="组合 12"/>
          <p:cNvGrpSpPr/>
          <p:nvPr/>
        </p:nvGrpSpPr>
        <p:grpSpPr>
          <a:xfrm>
            <a:off x="1315913" y="297679"/>
            <a:ext cx="540000" cy="540000"/>
            <a:chOff x="9395349" y="3909884"/>
            <a:chExt cx="540000" cy="540000"/>
          </a:xfrm>
        </p:grpSpPr>
        <p:sp>
          <p:nvSpPr>
            <p:cNvPr id="14" name="椭圆 13"/>
            <p:cNvSpPr/>
            <p:nvPr/>
          </p:nvSpPr>
          <p:spPr bwMode="auto">
            <a:xfrm>
              <a:off x="9395349" y="3909884"/>
              <a:ext cx="540000" cy="540000"/>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235" fontAlgn="auto">
                <a:spcBef>
                  <a:spcPts val="0"/>
                </a:spcBef>
                <a:spcAft>
                  <a:spcPts val="0"/>
                </a:spcAft>
                <a:defRPr/>
              </a:pPr>
              <a:endParaRPr lang="zh-CN" altLang="en-US" sz="1600" dirty="0">
                <a:latin typeface="Arial Unicode MS" pitchFamily="34" charset="-122"/>
                <a:ea typeface="Arial Unicode MS" pitchFamily="34" charset="-122"/>
                <a:cs typeface="Arial Unicode MS" pitchFamily="34" charset="-122"/>
              </a:endParaRPr>
            </a:p>
          </p:txBody>
        </p:sp>
        <p:sp>
          <p:nvSpPr>
            <p:cNvPr id="15" name="TextBox 14"/>
            <p:cNvSpPr txBox="1"/>
            <p:nvPr/>
          </p:nvSpPr>
          <p:spPr>
            <a:xfrm>
              <a:off x="9395349" y="3909884"/>
              <a:ext cx="527709" cy="461665"/>
            </a:xfrm>
            <a:prstGeom prst="rect">
              <a:avLst/>
            </a:prstGeom>
            <a:noFill/>
          </p:spPr>
          <p:txBody>
            <a:bodyPr wrap="none" rtlCol="0">
              <a:spAutoFit/>
            </a:bodyPr>
            <a:lstStyle/>
            <a:p>
              <a:r>
                <a:rPr lang="en-US" altLang="zh-CN" sz="2400" dirty="0" smtClean="0">
                  <a:solidFill>
                    <a:schemeClr val="bg1"/>
                  </a:solidFill>
                  <a:latin typeface="Arial Unicode MS" pitchFamily="34" charset="-122"/>
                  <a:ea typeface="Arial Unicode MS" pitchFamily="34" charset="-122"/>
                  <a:cs typeface="Arial Unicode MS" pitchFamily="34" charset="-122"/>
                </a:rPr>
                <a:t>01</a:t>
              </a:r>
              <a:endParaRPr lang="zh-CN" altLang="en-US" sz="2400" dirty="0">
                <a:solidFill>
                  <a:schemeClr val="bg1"/>
                </a:solidFill>
                <a:latin typeface="Arial Unicode MS" pitchFamily="34" charset="-122"/>
                <a:ea typeface="Arial Unicode MS" pitchFamily="34" charset="-122"/>
                <a:cs typeface="Arial Unicode MS" pitchFamily="34" charset="-122"/>
              </a:endParaRPr>
            </a:p>
          </p:txBody>
        </p:sp>
      </p:grpSp>
      <p:sp>
        <p:nvSpPr>
          <p:cNvPr id="2" name="矩形 1"/>
          <p:cNvSpPr/>
          <p:nvPr/>
        </p:nvSpPr>
        <p:spPr>
          <a:xfrm>
            <a:off x="553733" y="5517232"/>
            <a:ext cx="11017224" cy="1077218"/>
          </a:xfrm>
          <a:prstGeom prst="rect">
            <a:avLst/>
          </a:prstGeom>
        </p:spPr>
        <p:txBody>
          <a:bodyPr wrap="square">
            <a:spAutoFit/>
          </a:bodyPr>
          <a:lstStyle/>
          <a:p>
            <a:r>
              <a:rPr lang="en-US" altLang="zh-CN" sz="2800" dirty="0"/>
              <a:t>The central water level in </a:t>
            </a:r>
            <a:r>
              <a:rPr lang="en-US" altLang="zh-CN" sz="2800" dirty="0" smtClean="0"/>
              <a:t>eastern </a:t>
            </a:r>
            <a:r>
              <a:rPr lang="en-US" altLang="zh-CN" sz="2800" dirty="0"/>
              <a:t>Hebei : </a:t>
            </a:r>
            <a:r>
              <a:rPr lang="en-US" altLang="zh-CN" sz="2800" dirty="0" smtClean="0"/>
              <a:t>dropped </a:t>
            </a:r>
            <a:r>
              <a:rPr lang="en-US" altLang="zh-CN" sz="2800" dirty="0"/>
              <a:t>from </a:t>
            </a:r>
            <a:r>
              <a:rPr lang="en-US" altLang="zh-CN" sz="3200" dirty="0">
                <a:solidFill>
                  <a:srgbClr val="FF0000"/>
                </a:solidFill>
              </a:rPr>
              <a:t>52m</a:t>
            </a:r>
            <a:r>
              <a:rPr lang="en-US" altLang="zh-CN" sz="2800" dirty="0"/>
              <a:t> in the 1980s to </a:t>
            </a:r>
            <a:r>
              <a:rPr lang="en-US" altLang="zh-CN" sz="3200" dirty="0">
                <a:solidFill>
                  <a:srgbClr val="FF0000"/>
                </a:solidFill>
              </a:rPr>
              <a:t>153m</a:t>
            </a:r>
            <a:r>
              <a:rPr lang="en-US" altLang="zh-CN" sz="2800" dirty="0"/>
              <a:t> in </a:t>
            </a:r>
            <a:r>
              <a:rPr lang="en-US" altLang="zh-CN" sz="2800" dirty="0" smtClean="0"/>
              <a:t>2013</a:t>
            </a:r>
            <a:endParaRPr lang="zh-CN" altLang="en-US" sz="28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0"/>
          <a:stretch/>
        </p:blipFill>
        <p:spPr bwMode="auto">
          <a:xfrm>
            <a:off x="762247" y="2132856"/>
            <a:ext cx="10478513"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446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8318692" y="650093"/>
            <a:ext cx="38650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altLang="zh-CN" sz="2400" dirty="0"/>
              <a:t>Dynamic change of groundwater exploitation </a:t>
            </a:r>
            <a:r>
              <a:rPr lang="en-US" altLang="zh-CN" sz="2400" dirty="0" smtClean="0"/>
              <a:t>in </a:t>
            </a:r>
            <a:r>
              <a:rPr lang="en-US" altLang="zh-CN" sz="2400" dirty="0" err="1"/>
              <a:t>Haihe</a:t>
            </a:r>
            <a:r>
              <a:rPr lang="en-US" altLang="zh-CN" sz="2400" dirty="0"/>
              <a:t> River Basin</a:t>
            </a:r>
            <a:endParaRPr lang="zh-CN" altLang="en-US" sz="2400" dirty="0"/>
          </a:p>
        </p:txBody>
      </p:sp>
      <p:pic>
        <p:nvPicPr>
          <p:cNvPr id="4" name="图片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75" y="116632"/>
            <a:ext cx="3879722" cy="525658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511" y="150500"/>
            <a:ext cx="4101030" cy="52227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8215601" y="2268598"/>
            <a:ext cx="3755856" cy="4198393"/>
          </a:xfrm>
          <a:prstGeom prst="rect">
            <a:avLst/>
          </a:prstGeom>
          <a:ln/>
        </p:spPr>
        <p:style>
          <a:lnRef idx="1">
            <a:schemeClr val="accent1"/>
          </a:lnRef>
          <a:fillRef idx="2">
            <a:schemeClr val="accent1"/>
          </a:fillRef>
          <a:effectRef idx="1">
            <a:schemeClr val="accent1"/>
          </a:effectRef>
          <a:fontRef idx="minor">
            <a:schemeClr val="dk1"/>
          </a:fontRef>
        </p:style>
        <p:txBody>
          <a:bodyPr wrap="square" anchor="ctr">
            <a:spAutoFit/>
          </a:bodyPr>
          <a:lstStyle/>
          <a:p>
            <a:pPr eaLnBrk="0" hangingPunct="0">
              <a:lnSpc>
                <a:spcPct val="150000"/>
              </a:lnSpc>
            </a:pPr>
            <a:r>
              <a:rPr lang="en-US" altLang="zh-CN" dirty="0">
                <a:latin typeface="微软雅黑" pitchFamily="34" charset="-122"/>
                <a:ea typeface="微软雅黑" pitchFamily="34" charset="-122"/>
              </a:rPr>
              <a:t>After nearly </a:t>
            </a:r>
            <a:r>
              <a:rPr lang="en-US" altLang="zh-CN" dirty="0" smtClean="0">
                <a:latin typeface="微软雅黑" pitchFamily="34" charset="-122"/>
                <a:ea typeface="微软雅黑" pitchFamily="34" charset="-122"/>
              </a:rPr>
              <a:t>50 </a:t>
            </a:r>
            <a:r>
              <a:rPr lang="en-US" altLang="zh-CN" dirty="0">
                <a:latin typeface="微软雅黑" pitchFamily="34" charset="-122"/>
                <a:ea typeface="微软雅黑" pitchFamily="34" charset="-122"/>
              </a:rPr>
              <a:t>years of high-intensity </a:t>
            </a:r>
            <a:r>
              <a:rPr lang="en-US" altLang="zh-CN" dirty="0" smtClean="0">
                <a:latin typeface="微软雅黑" pitchFamily="34" charset="-122"/>
                <a:ea typeface="微软雅黑" pitchFamily="34" charset="-122"/>
              </a:rPr>
              <a:t>exploration, </a:t>
            </a:r>
            <a:r>
              <a:rPr lang="en-US" altLang="zh-CN" dirty="0">
                <a:latin typeface="微软雅黑" pitchFamily="34" charset="-122"/>
                <a:ea typeface="微软雅黑" pitchFamily="34" charset="-122"/>
              </a:rPr>
              <a:t>the </a:t>
            </a:r>
            <a:r>
              <a:rPr lang="en-US" altLang="zh-CN" dirty="0" smtClean="0">
                <a:latin typeface="微软雅黑" pitchFamily="34" charset="-122"/>
                <a:ea typeface="微软雅黑" pitchFamily="34" charset="-122"/>
              </a:rPr>
              <a:t>GW flow </a:t>
            </a:r>
            <a:r>
              <a:rPr lang="en-US" altLang="zh-CN" dirty="0">
                <a:latin typeface="微软雅黑" pitchFamily="34" charset="-122"/>
                <a:ea typeface="微软雅黑" pitchFamily="34" charset="-122"/>
              </a:rPr>
              <a:t>field </a:t>
            </a:r>
            <a:r>
              <a:rPr lang="en-US" altLang="zh-CN" dirty="0" smtClean="0">
                <a:latin typeface="微软雅黑" pitchFamily="34" charset="-122"/>
                <a:ea typeface="微软雅黑" pitchFamily="34" charset="-122"/>
              </a:rPr>
              <a:t>has </a:t>
            </a:r>
            <a:r>
              <a:rPr lang="en-US" altLang="zh-CN" dirty="0">
                <a:latin typeface="微软雅黑" pitchFamily="34" charset="-122"/>
                <a:ea typeface="微软雅黑" pitchFamily="34" charset="-122"/>
              </a:rPr>
              <a:t>undergone a qualitative change: the regional groundwater runoff direction has changed from the west to the east, and has been converted into a funnel for each groundwater </a:t>
            </a:r>
            <a:r>
              <a:rPr lang="en-US" altLang="zh-CN" dirty="0" smtClean="0">
                <a:latin typeface="微软雅黑" pitchFamily="34" charset="-122"/>
                <a:ea typeface="微软雅黑" pitchFamily="34" charset="-122"/>
              </a:rPr>
              <a:t>level, circulate </a:t>
            </a:r>
            <a:r>
              <a:rPr lang="en-US" altLang="zh-CN" dirty="0">
                <a:latin typeface="微软雅黑" pitchFamily="34" charset="-122"/>
                <a:ea typeface="微软雅黑" pitchFamily="34" charset="-122"/>
              </a:rPr>
              <a:t>to its center</a:t>
            </a:r>
            <a:endParaRPr lang="zh-CN" altLang="en-US" dirty="0">
              <a:latin typeface="微软雅黑" pitchFamily="34" charset="-122"/>
              <a:ea typeface="微软雅黑" pitchFamily="34" charset="-122"/>
            </a:endParaRPr>
          </a:p>
        </p:txBody>
      </p:sp>
      <p:sp>
        <p:nvSpPr>
          <p:cNvPr id="7" name="Rectangle 8"/>
          <p:cNvSpPr>
            <a:spLocks noChangeArrowheads="1"/>
          </p:cNvSpPr>
          <p:nvPr/>
        </p:nvSpPr>
        <p:spPr bwMode="auto">
          <a:xfrm>
            <a:off x="406574" y="5533203"/>
            <a:ext cx="7133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68288" algn="ctr" eaLnBrk="0" hangingPunct="0">
              <a:tabLst>
                <a:tab pos="541338" algn="l"/>
              </a:tabLst>
            </a:pPr>
            <a:r>
              <a:rPr lang="en-US" altLang="zh-CN" sz="2400" b="1" dirty="0" smtClean="0"/>
              <a:t>The flow </a:t>
            </a:r>
            <a:r>
              <a:rPr lang="en-US" altLang="zh-CN" sz="2400" b="1" dirty="0"/>
              <a:t>field </a:t>
            </a:r>
            <a:r>
              <a:rPr lang="en-US" altLang="zh-CN" sz="2400" b="1" dirty="0" smtClean="0"/>
              <a:t>of shallow </a:t>
            </a:r>
            <a:r>
              <a:rPr lang="en-US" altLang="zh-CN" sz="2400" b="1" dirty="0"/>
              <a:t>groundwater </a:t>
            </a:r>
            <a:r>
              <a:rPr lang="en-US" altLang="zh-CN" sz="2400" b="1" dirty="0" smtClean="0"/>
              <a:t>in </a:t>
            </a:r>
            <a:r>
              <a:rPr lang="en-US" altLang="zh-CN" sz="2400" b="1" dirty="0" err="1"/>
              <a:t>Haihe</a:t>
            </a:r>
            <a:r>
              <a:rPr lang="en-US" altLang="zh-CN" sz="2400" b="1" dirty="0"/>
              <a:t> </a:t>
            </a:r>
            <a:r>
              <a:rPr lang="en-US" altLang="zh-CN" sz="2400" b="1" dirty="0" smtClean="0"/>
              <a:t>Plain</a:t>
            </a:r>
          </a:p>
          <a:p>
            <a:pPr indent="268288" algn="ctr" eaLnBrk="0" hangingPunct="0">
              <a:tabLst>
                <a:tab pos="541338" algn="l"/>
              </a:tabLst>
            </a:pPr>
            <a:r>
              <a:rPr lang="en-US" altLang="zh-CN" sz="2000" b="1" dirty="0"/>
              <a:t>1959</a:t>
            </a:r>
            <a:r>
              <a:rPr lang="zh-CN" altLang="en-US" sz="2000" b="1" dirty="0"/>
              <a:t> </a:t>
            </a:r>
            <a:r>
              <a:rPr lang="en-US" altLang="zh-CN" sz="2000" b="1" dirty="0"/>
              <a:t>(</a:t>
            </a:r>
            <a:r>
              <a:rPr lang="en-US" altLang="zh-CN" sz="2000" b="1" dirty="0" smtClean="0"/>
              <a:t>L) and 2005</a:t>
            </a:r>
            <a:r>
              <a:rPr lang="zh-CN" altLang="en-US" sz="2000" b="1" dirty="0"/>
              <a:t>（</a:t>
            </a:r>
            <a:r>
              <a:rPr lang="en-US" altLang="zh-CN" sz="2000" b="1" dirty="0"/>
              <a:t>R</a:t>
            </a:r>
            <a:r>
              <a:rPr lang="zh-CN" altLang="en-US" sz="2000" b="1" dirty="0"/>
              <a:t>）</a:t>
            </a:r>
          </a:p>
        </p:txBody>
      </p:sp>
    </p:spTree>
    <p:extLst>
      <p:ext uri="{BB962C8B-B14F-4D97-AF65-F5344CB8AC3E}">
        <p14:creationId xmlns:p14="http://schemas.microsoft.com/office/powerpoint/2010/main" val="1152260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652053381"/>
              </p:ext>
            </p:extLst>
          </p:nvPr>
        </p:nvGraphicFramePr>
        <p:xfrm>
          <a:off x="622598" y="1988840"/>
          <a:ext cx="11161240"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694606" y="404664"/>
            <a:ext cx="11161240" cy="1815882"/>
          </a:xfrm>
          <a:prstGeom prst="rect">
            <a:avLst/>
          </a:prstGeom>
        </p:spPr>
        <p:txBody>
          <a:bodyPr wrap="square">
            <a:spAutoFit/>
          </a:bodyPr>
          <a:lstStyle/>
          <a:p>
            <a:r>
              <a:rPr lang="en-US" altLang="zh-CN" sz="2800" b="1" dirty="0">
                <a:solidFill>
                  <a:schemeClr val="tx2">
                    <a:lumMod val="60000"/>
                    <a:lumOff val="40000"/>
                  </a:schemeClr>
                </a:solidFill>
                <a:latin typeface="Times New Roman" panose="02020603050405020304" pitchFamily="18" charset="0"/>
                <a:cs typeface="Times New Roman" panose="02020603050405020304" pitchFamily="18" charset="0"/>
              </a:rPr>
              <a:t>A series of ecological and environmental problems caused by over-exploitation of </a:t>
            </a:r>
            <a:r>
              <a:rPr lang="en-US" altLang="zh-CN" sz="2800" b="1" dirty="0" smtClean="0">
                <a:solidFill>
                  <a:schemeClr val="tx2">
                    <a:lumMod val="60000"/>
                    <a:lumOff val="40000"/>
                  </a:schemeClr>
                </a:solidFill>
                <a:latin typeface="Times New Roman" panose="02020603050405020304" pitchFamily="18" charset="0"/>
                <a:cs typeface="Times New Roman" panose="02020603050405020304" pitchFamily="18" charset="0"/>
              </a:rPr>
              <a:t>groundwater in the intake area. It </a:t>
            </a:r>
            <a:r>
              <a:rPr lang="en-US" altLang="zh-CN" sz="2800" b="1" dirty="0">
                <a:solidFill>
                  <a:schemeClr val="tx2">
                    <a:lumMod val="60000"/>
                    <a:lumOff val="40000"/>
                  </a:schemeClr>
                </a:solidFill>
                <a:latin typeface="Times New Roman" panose="02020603050405020304" pitchFamily="18" charset="0"/>
                <a:cs typeface="Times New Roman" panose="02020603050405020304" pitchFamily="18" charset="0"/>
              </a:rPr>
              <a:t>has become a </a:t>
            </a:r>
            <a:r>
              <a:rPr lang="en-US" altLang="zh-CN" sz="2800" b="1" dirty="0" smtClean="0">
                <a:solidFill>
                  <a:schemeClr val="tx2">
                    <a:lumMod val="60000"/>
                    <a:lumOff val="40000"/>
                  </a:schemeClr>
                </a:solidFill>
                <a:latin typeface="Times New Roman" panose="02020603050405020304" pitchFamily="18" charset="0"/>
                <a:cs typeface="Times New Roman" panose="02020603050405020304" pitchFamily="18" charset="0"/>
              </a:rPr>
              <a:t>tricky problem restricting </a:t>
            </a:r>
            <a:r>
              <a:rPr lang="en-US" altLang="zh-CN" sz="2800" b="1" dirty="0">
                <a:solidFill>
                  <a:schemeClr val="tx2">
                    <a:lumMod val="60000"/>
                    <a:lumOff val="40000"/>
                  </a:schemeClr>
                </a:solidFill>
                <a:latin typeface="Times New Roman" panose="02020603050405020304" pitchFamily="18" charset="0"/>
                <a:cs typeface="Times New Roman" panose="02020603050405020304" pitchFamily="18" charset="0"/>
              </a:rPr>
              <a:t>the sustainable development of regional economic and social </a:t>
            </a:r>
            <a:r>
              <a:rPr lang="en-US" altLang="zh-CN" sz="2800" b="1" dirty="0" smtClean="0">
                <a:solidFill>
                  <a:schemeClr val="tx2">
                    <a:lumMod val="60000"/>
                    <a:lumOff val="40000"/>
                  </a:schemeClr>
                </a:solidFill>
                <a:latin typeface="Times New Roman" panose="02020603050405020304" pitchFamily="18" charset="0"/>
                <a:cs typeface="Times New Roman" panose="02020603050405020304" pitchFamily="18" charset="0"/>
              </a:rPr>
              <a:t>development .</a:t>
            </a:r>
            <a:endParaRPr lang="zh-CN" altLang="en-US" sz="28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115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099287143"/>
              </p:ext>
            </p:extLst>
          </p:nvPr>
        </p:nvGraphicFramePr>
        <p:xfrm>
          <a:off x="6252276" y="980728"/>
          <a:ext cx="5938137" cy="4707074"/>
        </p:xfrm>
        <a:graphic>
          <a:graphicData uri="http://schemas.openxmlformats.org/drawingml/2006/table">
            <a:tbl>
              <a:tblPr firstRow="1" bandRow="1">
                <a:tableStyleId>{08FB837D-C827-4EFA-A057-4D05807E0F7C}</a:tableStyleId>
              </a:tblPr>
              <a:tblGrid>
                <a:gridCol w="1332609"/>
                <a:gridCol w="1474544"/>
                <a:gridCol w="1478499"/>
                <a:gridCol w="1652485"/>
              </a:tblGrid>
              <a:tr h="1728192">
                <a:tc>
                  <a:txBody>
                    <a:bodyPr/>
                    <a:lstStyle/>
                    <a:p>
                      <a:pPr algn="ctr"/>
                      <a:r>
                        <a:rPr lang="en-US" altLang="zh-CN" sz="2400" dirty="0" smtClean="0">
                          <a:solidFill>
                            <a:schemeClr val="tx1"/>
                          </a:solidFill>
                        </a:rPr>
                        <a:t>Water </a:t>
                      </a:r>
                      <a:r>
                        <a:rPr lang="en-US" altLang="zh-CN" sz="2400" dirty="0" err="1" smtClean="0">
                          <a:solidFill>
                            <a:schemeClr val="tx1"/>
                          </a:solidFill>
                        </a:rPr>
                        <a:t>Proute</a:t>
                      </a:r>
                      <a:endParaRPr lang="zh-CN" altLang="en-US" sz="2400" dirty="0">
                        <a:solidFill>
                          <a:schemeClr val="tx1"/>
                        </a:solidFill>
                        <a:latin typeface="微软雅黑" pitchFamily="34" charset="-122"/>
                        <a:ea typeface="微软雅黑" pitchFamily="34" charset="-122"/>
                      </a:endParaRPr>
                    </a:p>
                  </a:txBody>
                  <a:tcPr/>
                </a:tc>
                <a:tc>
                  <a:txBody>
                    <a:bodyPr/>
                    <a:lstStyle/>
                    <a:p>
                      <a:pPr algn="ctr"/>
                      <a:r>
                        <a:rPr lang="en-US" altLang="zh-CN" sz="2400" dirty="0" smtClean="0">
                          <a:solidFill>
                            <a:schemeClr val="tx1"/>
                          </a:solidFill>
                        </a:rPr>
                        <a:t>City</a:t>
                      </a:r>
                      <a:r>
                        <a:rPr lang="zh-CN" altLang="en-US" sz="2400" dirty="0" smtClean="0">
                          <a:solidFill>
                            <a:schemeClr val="tx1"/>
                          </a:solidFill>
                        </a:rPr>
                        <a:t> </a:t>
                      </a:r>
                      <a:r>
                        <a:rPr lang="en-US" altLang="zh-CN" sz="2400" dirty="0" smtClean="0">
                          <a:solidFill>
                            <a:schemeClr val="tx1"/>
                          </a:solidFill>
                        </a:rPr>
                        <a:t>/Province</a:t>
                      </a:r>
                      <a:endParaRPr lang="zh-CN" altLang="en-US" sz="2400" dirty="0">
                        <a:solidFill>
                          <a:schemeClr val="tx1"/>
                        </a:solidFill>
                        <a:latin typeface="微软雅黑" pitchFamily="34" charset="-122"/>
                        <a:ea typeface="微软雅黑" pitchFamily="34" charset="-122"/>
                      </a:endParaRPr>
                    </a:p>
                  </a:txBody>
                  <a:tcPr/>
                </a:tc>
                <a:tc>
                  <a:txBody>
                    <a:bodyPr/>
                    <a:lstStyle/>
                    <a:p>
                      <a:r>
                        <a:rPr lang="en-US" altLang="zh-CN" sz="2800" b="1" kern="1200" dirty="0" smtClean="0">
                          <a:solidFill>
                            <a:schemeClr val="tx1"/>
                          </a:solidFill>
                          <a:effectLst/>
                          <a:latin typeface="+mn-lt"/>
                          <a:ea typeface="+mn-ea"/>
                          <a:cs typeface="+mn-cs"/>
                        </a:rPr>
                        <a:t>Intake areas </a:t>
                      </a:r>
                    </a:p>
                    <a:p>
                      <a:r>
                        <a:rPr lang="en-US" altLang="zh-CN" sz="2400" dirty="0" smtClean="0">
                          <a:solidFill>
                            <a:schemeClr val="tx1"/>
                          </a:solidFill>
                        </a:rPr>
                        <a:t>(10,000 km</a:t>
                      </a:r>
                      <a:r>
                        <a:rPr lang="en-US" altLang="zh-CN" sz="2400" baseline="30000" dirty="0" smtClean="0">
                          <a:solidFill>
                            <a:schemeClr val="tx1"/>
                          </a:solidFill>
                        </a:rPr>
                        <a:t>2</a:t>
                      </a:r>
                      <a:r>
                        <a:rPr lang="zh-CN" altLang="en-US" sz="2400" dirty="0" smtClean="0">
                          <a:solidFill>
                            <a:schemeClr val="tx1"/>
                          </a:solidFill>
                        </a:rPr>
                        <a:t>）</a:t>
                      </a:r>
                      <a:endParaRPr lang="zh-CN" altLang="en-US" sz="2400" dirty="0">
                        <a:solidFill>
                          <a:schemeClr val="tx1"/>
                        </a:solidFill>
                        <a:latin typeface="微软雅黑" pitchFamily="34" charset="-122"/>
                        <a:ea typeface="微软雅黑" pitchFamily="34" charset="-122"/>
                      </a:endParaRPr>
                    </a:p>
                  </a:txBody>
                  <a:tcPr/>
                </a:tc>
                <a:tc>
                  <a:txBody>
                    <a:bodyPr/>
                    <a:lstStyle/>
                    <a:p>
                      <a:pPr algn="ctr"/>
                      <a:r>
                        <a:rPr lang="en-US" altLang="zh-CN" sz="2400" dirty="0" smtClean="0">
                          <a:solidFill>
                            <a:schemeClr val="tx1"/>
                          </a:solidFill>
                        </a:rPr>
                        <a:t>Proportion of the province</a:t>
                      </a:r>
                    </a:p>
                    <a:p>
                      <a:pPr algn="ctr"/>
                      <a:r>
                        <a:rPr lang="zh-CN" altLang="en-US" sz="2400" dirty="0" smtClean="0">
                          <a:solidFill>
                            <a:schemeClr val="tx1"/>
                          </a:solidFill>
                        </a:rPr>
                        <a:t>（</a:t>
                      </a:r>
                      <a:r>
                        <a:rPr lang="en-US" altLang="zh-CN" sz="2400" dirty="0" smtClean="0">
                          <a:solidFill>
                            <a:schemeClr val="tx1"/>
                          </a:solidFill>
                        </a:rPr>
                        <a:t>%</a:t>
                      </a:r>
                      <a:r>
                        <a:rPr lang="zh-CN" altLang="en-US" sz="2400" dirty="0" smtClean="0">
                          <a:solidFill>
                            <a:schemeClr val="tx1"/>
                          </a:solidFill>
                        </a:rPr>
                        <a:t>）</a:t>
                      </a:r>
                      <a:endParaRPr lang="zh-CN" altLang="en-US" sz="2400" dirty="0">
                        <a:solidFill>
                          <a:schemeClr val="tx1"/>
                        </a:solidFill>
                        <a:latin typeface="微软雅黑" pitchFamily="34" charset="-122"/>
                        <a:ea typeface="微软雅黑" pitchFamily="34" charset="-122"/>
                      </a:endParaRPr>
                    </a:p>
                  </a:txBody>
                  <a:tcPr/>
                </a:tc>
              </a:tr>
              <a:tr h="473346">
                <a:tc rowSpan="4">
                  <a:txBody>
                    <a:bodyPr/>
                    <a:lstStyle/>
                    <a:p>
                      <a:endParaRPr lang="en-US" altLang="zh-CN" sz="2400" dirty="0" smtClean="0"/>
                    </a:p>
                    <a:p>
                      <a:r>
                        <a:rPr lang="en-US" altLang="zh-CN" sz="2400" dirty="0" smtClean="0"/>
                        <a:t>Mid-line</a:t>
                      </a:r>
                      <a:endParaRPr lang="zh-CN" altLang="en-US" sz="2400" dirty="0" smtClean="0"/>
                    </a:p>
                    <a:p>
                      <a:r>
                        <a:rPr lang="zh-CN" altLang="en-US" sz="2400" dirty="0" smtClean="0"/>
                        <a:t>     </a:t>
                      </a:r>
                      <a:endParaRPr lang="en-US" altLang="zh-CN" sz="2400" b="1" dirty="0" smtClean="0">
                        <a:latin typeface="微软雅黑" pitchFamily="34" charset="-122"/>
                        <a:ea typeface="微软雅黑" pitchFamily="34" charset="-122"/>
                      </a:endParaRPr>
                    </a:p>
                  </a:txBody>
                  <a:tcPr/>
                </a:tc>
                <a:tc>
                  <a:txBody>
                    <a:bodyPr/>
                    <a:lstStyle/>
                    <a:p>
                      <a:pPr algn="ctr"/>
                      <a:r>
                        <a:rPr lang="en-US" altLang="zh-CN" sz="2000" dirty="0" smtClean="0"/>
                        <a:t>Beijing</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0.64</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38.1</a:t>
                      </a:r>
                      <a:endParaRPr lang="zh-CN" altLang="en-US" sz="2000" dirty="0">
                        <a:latin typeface="微软雅黑" pitchFamily="34" charset="-122"/>
                        <a:ea typeface="微软雅黑" pitchFamily="34" charset="-122"/>
                      </a:endParaRPr>
                    </a:p>
                  </a:txBody>
                  <a:tcPr/>
                </a:tc>
              </a:tr>
              <a:tr h="453266">
                <a:tc vMerge="1">
                  <a:txBody>
                    <a:bodyPr/>
                    <a:lstStyle/>
                    <a:p>
                      <a:endParaRPr lang="zh-CN" altLang="en-US" sz="1400" dirty="0">
                        <a:latin typeface="微软雅黑" pitchFamily="34" charset="-122"/>
                        <a:ea typeface="微软雅黑" pitchFamily="34" charset="-122"/>
                      </a:endParaRPr>
                    </a:p>
                  </a:txBody>
                  <a:tcPr/>
                </a:tc>
                <a:tc>
                  <a:txBody>
                    <a:bodyPr/>
                    <a:lstStyle/>
                    <a:p>
                      <a:pPr marL="0" algn="ctr" defTabSz="914400" rtl="0" eaLnBrk="1" latinLnBrk="0" hangingPunct="1"/>
                      <a:r>
                        <a:rPr lang="en-US" altLang="zh-CN" sz="2000" kern="1200" dirty="0" err="1" smtClean="0">
                          <a:solidFill>
                            <a:schemeClr val="dk1"/>
                          </a:solidFill>
                          <a:latin typeface="+mn-lt"/>
                          <a:ea typeface="+mn-ea"/>
                          <a:cs typeface="+mn-cs"/>
                        </a:rPr>
                        <a:t>Tianjing</a:t>
                      </a:r>
                      <a:endParaRPr lang="en-US" altLang="zh-CN" sz="2000" kern="1200" dirty="0" smtClean="0">
                        <a:solidFill>
                          <a:schemeClr val="dk1"/>
                        </a:solidFill>
                        <a:latin typeface="+mn-lt"/>
                        <a:ea typeface="+mn-ea"/>
                        <a:cs typeface="+mn-cs"/>
                      </a:endParaRPr>
                    </a:p>
                  </a:txBody>
                  <a:tcPr/>
                </a:tc>
                <a:tc>
                  <a:txBody>
                    <a:bodyPr/>
                    <a:lstStyle/>
                    <a:p>
                      <a:pPr marL="0" algn="ctr" defTabSz="914400" rtl="0" eaLnBrk="1" latinLnBrk="0" hangingPunct="1"/>
                      <a:r>
                        <a:rPr lang="en-US" altLang="zh-CN" sz="2000" kern="1200" dirty="0" smtClean="0">
                          <a:solidFill>
                            <a:schemeClr val="dk1"/>
                          </a:solidFill>
                          <a:latin typeface="+mn-lt"/>
                          <a:ea typeface="+mn-ea"/>
                          <a:cs typeface="+mn-cs"/>
                        </a:rPr>
                        <a:t>1.12</a:t>
                      </a:r>
                      <a:endParaRPr lang="zh-CN" altLang="en-US" sz="2000" kern="1200" dirty="0">
                        <a:solidFill>
                          <a:schemeClr val="dk1"/>
                        </a:solidFill>
                        <a:latin typeface="+mn-lt"/>
                        <a:ea typeface="+mn-ea"/>
                        <a:cs typeface="+mn-cs"/>
                      </a:endParaRPr>
                    </a:p>
                  </a:txBody>
                  <a:tcPr/>
                </a:tc>
                <a:tc>
                  <a:txBody>
                    <a:bodyPr/>
                    <a:lstStyle/>
                    <a:p>
                      <a:pPr marL="0" algn="ctr" defTabSz="914400" rtl="0" eaLnBrk="1" latinLnBrk="0" hangingPunct="1"/>
                      <a:r>
                        <a:rPr lang="en-US" altLang="zh-CN" sz="2000" kern="1200" dirty="0" smtClean="0">
                          <a:solidFill>
                            <a:schemeClr val="dk1"/>
                          </a:solidFill>
                          <a:latin typeface="+mn-lt"/>
                          <a:ea typeface="+mn-ea"/>
                          <a:cs typeface="+mn-cs"/>
                        </a:rPr>
                        <a:t>94.0</a:t>
                      </a:r>
                      <a:endParaRPr lang="zh-CN" altLang="en-US" sz="2000" kern="1200" dirty="0">
                        <a:solidFill>
                          <a:schemeClr val="dk1"/>
                        </a:solidFill>
                        <a:latin typeface="+mn-lt"/>
                        <a:ea typeface="+mn-ea"/>
                        <a:cs typeface="+mn-cs"/>
                      </a:endParaRPr>
                    </a:p>
                  </a:txBody>
                  <a:tcPr/>
                </a:tc>
              </a:tr>
              <a:tr h="473346">
                <a:tc vMerge="1">
                  <a:txBody>
                    <a:bodyPr/>
                    <a:lstStyle/>
                    <a:p>
                      <a:endParaRPr lang="zh-CN" altLang="en-US" sz="1400" dirty="0">
                        <a:latin typeface="微软雅黑" pitchFamily="34" charset="-122"/>
                        <a:ea typeface="微软雅黑" pitchFamily="34" charset="-122"/>
                      </a:endParaRPr>
                    </a:p>
                  </a:txBody>
                  <a:tcPr/>
                </a:tc>
                <a:tc>
                  <a:txBody>
                    <a:bodyPr/>
                    <a:lstStyle/>
                    <a:p>
                      <a:pPr algn="ctr"/>
                      <a:r>
                        <a:rPr lang="en-US" altLang="zh-CN" sz="2000" dirty="0" smtClean="0">
                          <a:latin typeface="微软雅黑" pitchFamily="34" charset="-122"/>
                          <a:ea typeface="微软雅黑" pitchFamily="34" charset="-122"/>
                        </a:rPr>
                        <a:t>Hebei</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6.21</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33.1</a:t>
                      </a:r>
                      <a:endParaRPr lang="zh-CN" altLang="en-US" sz="2000" dirty="0">
                        <a:latin typeface="微软雅黑" pitchFamily="34" charset="-122"/>
                        <a:ea typeface="微软雅黑" pitchFamily="34" charset="-122"/>
                      </a:endParaRPr>
                    </a:p>
                  </a:txBody>
                  <a:tcPr/>
                </a:tc>
              </a:tr>
              <a:tr h="565518">
                <a:tc vMerge="1">
                  <a:txBody>
                    <a:bodyPr/>
                    <a:lstStyle/>
                    <a:p>
                      <a:endParaRPr lang="en-US" altLang="zh-CN" sz="2000" b="1" dirty="0" smtClean="0">
                        <a:latin typeface="微软雅黑" pitchFamily="34" charset="-122"/>
                        <a:ea typeface="微软雅黑" pitchFamily="34" charset="-122"/>
                      </a:endParaRPr>
                    </a:p>
                  </a:txBody>
                  <a:tcPr>
                    <a:lnB w="12700" cap="flat" cmpd="sng" algn="ctr">
                      <a:solidFill>
                        <a:schemeClr val="tx1"/>
                      </a:solidFill>
                      <a:prstDash val="solid"/>
                      <a:round/>
                      <a:headEnd type="none" w="med" len="med"/>
                      <a:tailEnd type="none" w="med" len="med"/>
                    </a:lnB>
                  </a:tcPr>
                </a:tc>
                <a:tc>
                  <a:txBody>
                    <a:bodyPr/>
                    <a:lstStyle/>
                    <a:p>
                      <a:pPr algn="ctr"/>
                      <a:r>
                        <a:rPr lang="en-US" altLang="zh-CN" sz="2000" dirty="0" smtClean="0"/>
                        <a:t>Henan</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4.20</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25.1</a:t>
                      </a:r>
                      <a:endParaRPr lang="zh-CN" altLang="en-US" sz="2000" dirty="0">
                        <a:latin typeface="微软雅黑" pitchFamily="34" charset="-122"/>
                        <a:ea typeface="微软雅黑" pitchFamily="34" charset="-122"/>
                      </a:endParaRPr>
                    </a:p>
                  </a:txBody>
                  <a:tcPr/>
                </a:tc>
              </a:tr>
              <a:tr h="45326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t>Eastern line</a:t>
                      </a:r>
                      <a:endParaRPr lang="zh-CN" altLang="en-US" sz="2400" b="1" dirty="0">
                        <a:latin typeface="微软雅黑" pitchFamily="34" charset="-122"/>
                        <a:ea typeface="微软雅黑" pitchFamily="34" charset="-122"/>
                      </a:endParaRPr>
                    </a:p>
                  </a:txBody>
                  <a:tcPr/>
                </a:tc>
                <a:tc>
                  <a:txBody>
                    <a:bodyPr/>
                    <a:lstStyle/>
                    <a:p>
                      <a:pPr algn="ctr"/>
                      <a:r>
                        <a:rPr lang="en-US" altLang="zh-CN" sz="2000" dirty="0" smtClean="0"/>
                        <a:t>Shandong</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6.72</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42.9</a:t>
                      </a:r>
                      <a:endParaRPr lang="zh-CN" altLang="en-US" sz="2000" dirty="0">
                        <a:latin typeface="微软雅黑" pitchFamily="34" charset="-122"/>
                        <a:ea typeface="微软雅黑" pitchFamily="34" charset="-122"/>
                      </a:endParaRPr>
                    </a:p>
                  </a:txBody>
                  <a:tcPr/>
                </a:tc>
              </a:tr>
              <a:tr h="560140">
                <a:tc vMerge="1">
                  <a:txBody>
                    <a:bodyPr/>
                    <a:lstStyle/>
                    <a:p>
                      <a:endParaRPr lang="zh-CN" altLang="en-US" sz="1400" dirty="0">
                        <a:latin typeface="微软雅黑" pitchFamily="34" charset="-122"/>
                        <a:ea typeface="微软雅黑" pitchFamily="34" charset="-122"/>
                      </a:endParaRPr>
                    </a:p>
                  </a:txBody>
                  <a:tcPr/>
                </a:tc>
                <a:tc>
                  <a:txBody>
                    <a:bodyPr/>
                    <a:lstStyle/>
                    <a:p>
                      <a:pPr algn="ctr"/>
                      <a:r>
                        <a:rPr lang="en-US" altLang="zh-CN" sz="2000" dirty="0" smtClean="0"/>
                        <a:t>Jiangsu</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4.08</a:t>
                      </a:r>
                      <a:endParaRPr lang="zh-CN" altLang="en-US" sz="2000" dirty="0">
                        <a:latin typeface="微软雅黑" pitchFamily="34" charset="-122"/>
                        <a:ea typeface="微软雅黑" pitchFamily="34" charset="-122"/>
                      </a:endParaRPr>
                    </a:p>
                  </a:txBody>
                  <a:tcPr/>
                </a:tc>
                <a:tc>
                  <a:txBody>
                    <a:bodyPr/>
                    <a:lstStyle/>
                    <a:p>
                      <a:pPr algn="ctr"/>
                      <a:r>
                        <a:rPr lang="en-US" altLang="zh-CN" sz="2000" dirty="0" smtClean="0"/>
                        <a:t>38.2</a:t>
                      </a:r>
                      <a:endParaRPr lang="zh-CN" altLang="en-US" sz="2000" dirty="0">
                        <a:latin typeface="微软雅黑" pitchFamily="34" charset="-122"/>
                        <a:ea typeface="微软雅黑" pitchFamily="34" charset="-122"/>
                      </a:endParaRPr>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622657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7949" y="5860430"/>
            <a:ext cx="12115078"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zh-CN" sz="2200" dirty="0" smtClean="0"/>
              <a:t>Intake areas </a:t>
            </a:r>
            <a:r>
              <a:rPr lang="en-US" altLang="zh-CN" sz="2400" dirty="0" smtClean="0">
                <a:solidFill>
                  <a:srgbClr val="FF0000"/>
                </a:solidFill>
              </a:rPr>
              <a:t>230,000</a:t>
            </a:r>
            <a:r>
              <a:rPr lang="en-US" altLang="zh-CN" sz="2400" dirty="0"/>
              <a:t> </a:t>
            </a:r>
            <a:r>
              <a:rPr lang="en-US" altLang="zh-CN" sz="2200" dirty="0"/>
              <a:t>km</a:t>
            </a:r>
            <a:r>
              <a:rPr lang="en-US" altLang="zh-CN" sz="2200" baseline="30000" dirty="0"/>
              <a:t>2</a:t>
            </a:r>
            <a:r>
              <a:rPr lang="en-US" altLang="zh-CN" sz="2200" dirty="0" smtClean="0"/>
              <a:t>, involve  </a:t>
            </a:r>
            <a:r>
              <a:rPr lang="en-US" altLang="zh-CN" sz="2400" dirty="0" smtClean="0">
                <a:solidFill>
                  <a:srgbClr val="FF0000"/>
                </a:solidFill>
              </a:rPr>
              <a:t>2</a:t>
            </a:r>
            <a:r>
              <a:rPr lang="en-US" altLang="zh-CN" sz="2200" dirty="0" smtClean="0"/>
              <a:t> </a:t>
            </a:r>
            <a:r>
              <a:rPr lang="en-US" altLang="zh-CN" sz="2200" dirty="0"/>
              <a:t>municipalities directly under the central government, </a:t>
            </a:r>
            <a:r>
              <a:rPr lang="en-US" altLang="zh-CN" sz="2400" dirty="0" smtClean="0">
                <a:solidFill>
                  <a:srgbClr val="FF0000"/>
                </a:solidFill>
              </a:rPr>
              <a:t>4</a:t>
            </a:r>
            <a:r>
              <a:rPr lang="en-US" altLang="zh-CN" sz="2200" dirty="0" smtClean="0">
                <a:solidFill>
                  <a:srgbClr val="FF0000"/>
                </a:solidFill>
              </a:rPr>
              <a:t> </a:t>
            </a:r>
            <a:r>
              <a:rPr lang="en-US" altLang="zh-CN" sz="2200" dirty="0"/>
              <a:t>provinces, and </a:t>
            </a:r>
            <a:r>
              <a:rPr lang="en-US" altLang="zh-CN" sz="2400" dirty="0">
                <a:solidFill>
                  <a:srgbClr val="FF0000"/>
                </a:solidFill>
              </a:rPr>
              <a:t>36</a:t>
            </a:r>
            <a:r>
              <a:rPr lang="en-US" altLang="zh-CN" sz="2200" dirty="0"/>
              <a:t> prefecture-level </a:t>
            </a:r>
            <a:r>
              <a:rPr lang="en-US" altLang="zh-CN" sz="2200" dirty="0" smtClean="0"/>
              <a:t>cities</a:t>
            </a:r>
            <a:r>
              <a:rPr lang="zh-CN" altLang="en-US" sz="2200" dirty="0" smtClean="0"/>
              <a:t>，</a:t>
            </a:r>
            <a:r>
              <a:rPr lang="en-US" altLang="zh-CN" sz="2200" dirty="0"/>
              <a:t>a</a:t>
            </a:r>
            <a:r>
              <a:rPr lang="en-US" altLang="zh-CN" sz="2200" dirty="0" smtClean="0"/>
              <a:t>ccounting </a:t>
            </a:r>
            <a:r>
              <a:rPr lang="en-US" altLang="zh-CN" sz="2200" dirty="0"/>
              <a:t>for </a:t>
            </a:r>
            <a:r>
              <a:rPr lang="en-US" altLang="zh-CN" sz="2400" dirty="0">
                <a:solidFill>
                  <a:srgbClr val="FF0000"/>
                </a:solidFill>
              </a:rPr>
              <a:t>2.4%</a:t>
            </a:r>
            <a:r>
              <a:rPr lang="en-US" altLang="zh-CN" sz="2200" dirty="0"/>
              <a:t> of the country's total land area</a:t>
            </a:r>
            <a:endParaRPr lang="zh-CN" altLang="en-US" sz="2200" dirty="0"/>
          </a:p>
        </p:txBody>
      </p:sp>
      <p:sp>
        <p:nvSpPr>
          <p:cNvPr id="3" name="矩形 2"/>
          <p:cNvSpPr/>
          <p:nvPr/>
        </p:nvSpPr>
        <p:spPr>
          <a:xfrm>
            <a:off x="118542" y="336838"/>
            <a:ext cx="7560840" cy="830997"/>
          </a:xfrm>
          <a:prstGeom prst="rect">
            <a:avLst/>
          </a:prstGeom>
        </p:spPr>
        <p:txBody>
          <a:bodyPr wrap="square">
            <a:spAutoFit/>
          </a:bodyPr>
          <a:lstStyle/>
          <a:p>
            <a:r>
              <a:rPr lang="en-US" altLang="zh-CN" sz="2400" dirty="0" smtClean="0"/>
              <a:t>In 2013,2014, the project of  </a:t>
            </a:r>
            <a:r>
              <a:rPr lang="en-US" altLang="zh-CN" sz="2400" b="1" dirty="0">
                <a:solidFill>
                  <a:srgbClr val="FF0000"/>
                </a:solidFill>
                <a:latin typeface="Tw Cen MT" panose="020B0602020104020603" pitchFamily="34" charset="0"/>
              </a:rPr>
              <a:t>South-to-North Water Transfer Project </a:t>
            </a:r>
            <a:r>
              <a:rPr lang="en-US" altLang="zh-CN" sz="2400" b="1" dirty="0" smtClean="0">
                <a:solidFill>
                  <a:srgbClr val="FF0000"/>
                </a:solidFill>
                <a:latin typeface="Tw Cen MT" panose="020B0602020104020603" pitchFamily="34" charset="0"/>
              </a:rPr>
              <a:t>(1Phase) </a:t>
            </a:r>
            <a:r>
              <a:rPr lang="en-US" altLang="zh-CN" sz="2400" dirty="0" smtClean="0"/>
              <a:t>construction completed </a:t>
            </a:r>
            <a:endParaRPr lang="zh-CN" altLang="en-US" sz="2400" dirty="0"/>
          </a:p>
        </p:txBody>
      </p:sp>
    </p:spTree>
    <p:extLst>
      <p:ext uri="{BB962C8B-B14F-4D97-AF65-F5344CB8AC3E}">
        <p14:creationId xmlns:p14="http://schemas.microsoft.com/office/powerpoint/2010/main" val="3484322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301661" y="119148"/>
            <a:ext cx="631672" cy="540000"/>
            <a:chOff x="9383293" y="3909884"/>
            <a:chExt cx="631672" cy="540000"/>
          </a:xfrm>
        </p:grpSpPr>
        <p:sp>
          <p:nvSpPr>
            <p:cNvPr id="35" name="椭圆 34"/>
            <p:cNvSpPr/>
            <p:nvPr/>
          </p:nvSpPr>
          <p:spPr bwMode="auto">
            <a:xfrm>
              <a:off x="9395349" y="3909884"/>
              <a:ext cx="540000" cy="540000"/>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235" fontAlgn="auto">
                <a:spcBef>
                  <a:spcPts val="0"/>
                </a:spcBef>
                <a:spcAft>
                  <a:spcPts val="0"/>
                </a:spcAft>
                <a:defRPr/>
              </a:pPr>
              <a:endParaRPr lang="zh-CN" altLang="en-US" sz="1600" dirty="0">
                <a:latin typeface="Arial Unicode MS" pitchFamily="34" charset="-122"/>
                <a:ea typeface="Arial Unicode MS" pitchFamily="34" charset="-122"/>
                <a:cs typeface="Arial Unicode MS" pitchFamily="34" charset="-122"/>
              </a:endParaRPr>
            </a:p>
          </p:txBody>
        </p:sp>
        <p:sp>
          <p:nvSpPr>
            <p:cNvPr id="36" name="TextBox 35"/>
            <p:cNvSpPr txBox="1"/>
            <p:nvPr/>
          </p:nvSpPr>
          <p:spPr>
            <a:xfrm>
              <a:off x="9383293" y="3909884"/>
              <a:ext cx="631672" cy="461665"/>
            </a:xfrm>
            <a:prstGeom prst="rect">
              <a:avLst/>
            </a:prstGeom>
            <a:noFill/>
          </p:spPr>
          <p:txBody>
            <a:bodyPr wrap="square" rtlCol="0">
              <a:spAutoFit/>
            </a:bodyPr>
            <a:lstStyle/>
            <a:p>
              <a:r>
                <a:rPr lang="en-US" altLang="zh-CN" sz="2400" dirty="0" smtClean="0">
                  <a:solidFill>
                    <a:schemeClr val="bg1"/>
                  </a:solidFill>
                  <a:latin typeface="Arial Unicode MS" pitchFamily="34" charset="-122"/>
                  <a:ea typeface="Arial Unicode MS" pitchFamily="34" charset="-122"/>
                  <a:cs typeface="Arial Unicode MS" pitchFamily="34" charset="-122"/>
                </a:rPr>
                <a:t>02</a:t>
              </a:r>
              <a:endParaRPr lang="zh-CN" altLang="en-US" sz="2400" dirty="0">
                <a:solidFill>
                  <a:schemeClr val="bg1"/>
                </a:solidFill>
                <a:latin typeface="Arial Unicode MS" pitchFamily="34" charset="-122"/>
                <a:ea typeface="Arial Unicode MS" pitchFamily="34" charset="-122"/>
                <a:cs typeface="Arial Unicode MS" pitchFamily="34" charset="-122"/>
              </a:endParaRPr>
            </a:p>
          </p:txBody>
        </p:sp>
      </p:grpSp>
      <p:cxnSp>
        <p:nvCxnSpPr>
          <p:cNvPr id="14" name="直接连接符 13"/>
          <p:cNvCxnSpPr/>
          <p:nvPr/>
        </p:nvCxnSpPr>
        <p:spPr>
          <a:xfrm flipV="1">
            <a:off x="46535" y="764704"/>
            <a:ext cx="12143878" cy="22152"/>
          </a:xfrm>
          <a:prstGeom prst="line">
            <a:avLst/>
          </a:prstGeom>
          <a:ln/>
        </p:spPr>
        <p:style>
          <a:lnRef idx="3">
            <a:schemeClr val="accent6"/>
          </a:lnRef>
          <a:fillRef idx="0">
            <a:schemeClr val="accent6"/>
          </a:fillRef>
          <a:effectRef idx="2">
            <a:schemeClr val="accent6"/>
          </a:effectRef>
          <a:fontRef idx="minor">
            <a:schemeClr val="tx1"/>
          </a:fontRef>
        </p:style>
      </p:cxnSp>
      <p:sp>
        <p:nvSpPr>
          <p:cNvPr id="2" name="矩形 1"/>
          <p:cNvSpPr/>
          <p:nvPr/>
        </p:nvSpPr>
        <p:spPr>
          <a:xfrm>
            <a:off x="1990750" y="149776"/>
            <a:ext cx="4934236" cy="523220"/>
          </a:xfrm>
          <a:prstGeom prst="rect">
            <a:avLst/>
          </a:prstGeom>
        </p:spPr>
        <p:txBody>
          <a:bodyPr wrap="none">
            <a:spAutoFit/>
          </a:bodyPr>
          <a:lstStyle/>
          <a:p>
            <a:r>
              <a:rPr lang="en-US" altLang="zh-CN" sz="2800" b="1" dirty="0">
                <a:solidFill>
                  <a:srgbClr val="7BC143"/>
                </a:solidFill>
                <a:latin typeface="Times New Roman" panose="02020603050405020304" pitchFamily="18" charset="0"/>
                <a:ea typeface="微软雅黑" pitchFamily="34" charset="-122"/>
                <a:cs typeface="Times New Roman" panose="02020603050405020304" pitchFamily="18" charset="0"/>
              </a:rPr>
              <a:t>Ecological protection measures</a:t>
            </a:r>
            <a:endParaRPr lang="zh-CN" altLang="en-US" sz="2800" dirty="0">
              <a:solidFill>
                <a:srgbClr val="7BC143"/>
              </a:solidFill>
            </a:endParaRPr>
          </a:p>
        </p:txBody>
      </p:sp>
      <p:sp>
        <p:nvSpPr>
          <p:cNvPr id="11" name="圆角矩形 4"/>
          <p:cNvSpPr/>
          <p:nvPr/>
        </p:nvSpPr>
        <p:spPr>
          <a:xfrm>
            <a:off x="2062759" y="953031"/>
            <a:ext cx="7731282" cy="901137"/>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600" b="1" kern="1200" dirty="0" smtClean="0">
                <a:solidFill>
                  <a:schemeClr val="tx1"/>
                </a:solidFill>
                <a:latin typeface="微软雅黑" pitchFamily="34" charset="-122"/>
                <a:ea typeface="微软雅黑" pitchFamily="34" charset="-122"/>
              </a:rPr>
              <a:t>Premier proposed</a:t>
            </a:r>
            <a:r>
              <a:rPr lang="zh-CN" sz="1600" b="1" kern="1200" dirty="0" smtClean="0">
                <a:solidFill>
                  <a:schemeClr val="tx1"/>
                </a:solidFill>
                <a:latin typeface="微软雅黑" pitchFamily="34" charset="-122"/>
                <a:ea typeface="微软雅黑" pitchFamily="34" charset="-122"/>
              </a:rPr>
              <a:t> </a:t>
            </a:r>
            <a:r>
              <a:rPr lang="en-US" altLang="zh-CN" sz="1600" b="1" kern="1200" dirty="0" smtClean="0">
                <a:solidFill>
                  <a:schemeClr val="tx1"/>
                </a:solidFill>
                <a:latin typeface="微软雅黑" pitchFamily="34" charset="-122"/>
                <a:ea typeface="微软雅黑" pitchFamily="34" charset="-122"/>
              </a:rPr>
              <a:t>general </a:t>
            </a:r>
            <a:r>
              <a:rPr lang="en-US" altLang="zh-CN" sz="1600" b="1" kern="1200" dirty="0" smtClean="0">
                <a:solidFill>
                  <a:schemeClr val="tx1"/>
                </a:solidFill>
                <a:latin typeface="微软雅黑" pitchFamily="34" charset="-122"/>
                <a:ea typeface="微软雅黑" pitchFamily="34" charset="-122"/>
              </a:rPr>
              <a:t>guidelines for water transfer projects in </a:t>
            </a:r>
            <a:r>
              <a:rPr lang="en-US" altLang="zh-CN" sz="1600" b="1" kern="1200" baseline="0" dirty="0" smtClean="0">
                <a:solidFill>
                  <a:schemeClr val="tx1"/>
                </a:solidFill>
                <a:latin typeface="微软雅黑" pitchFamily="34" charset="-122"/>
                <a:ea typeface="微软雅黑" pitchFamily="34" charset="-122"/>
              </a:rPr>
              <a:t>2009</a:t>
            </a:r>
            <a:r>
              <a:rPr lang="en-US" altLang="zh-CN" sz="1600" b="1" kern="1200" dirty="0" smtClean="0">
                <a:solidFill>
                  <a:schemeClr val="tx1"/>
                </a:solidFill>
                <a:latin typeface="微软雅黑" pitchFamily="34" charset="-122"/>
                <a:ea typeface="微软雅黑" pitchFamily="34" charset="-122"/>
              </a:rPr>
              <a:t>: </a:t>
            </a:r>
          </a:p>
          <a:p>
            <a:pPr lvl="0" algn="ctr" defTabSz="622300">
              <a:lnSpc>
                <a:spcPct val="90000"/>
              </a:lnSpc>
              <a:spcBef>
                <a:spcPct val="0"/>
              </a:spcBef>
              <a:spcAft>
                <a:spcPct val="35000"/>
              </a:spcAft>
            </a:pPr>
            <a:r>
              <a:rPr lang="en-US" altLang="zh-CN" sz="1600" b="1" kern="1200" dirty="0" smtClean="0">
                <a:solidFill>
                  <a:srgbClr val="FF0000"/>
                </a:solidFill>
                <a:latin typeface="微软雅黑" pitchFamily="34" charset="-122"/>
                <a:ea typeface="微软雅黑" pitchFamily="34" charset="-122"/>
              </a:rPr>
              <a:t>Water saving before transfer ,   polluted water controlling before transfer </a:t>
            </a:r>
            <a:r>
              <a:rPr lang="en-US" altLang="zh-CN" sz="1600" b="1" kern="1200" dirty="0" smtClean="0">
                <a:solidFill>
                  <a:srgbClr val="FF0000"/>
                </a:solidFill>
                <a:latin typeface="微软雅黑" pitchFamily="34" charset="-122"/>
                <a:ea typeface="微软雅黑" pitchFamily="34" charset="-122"/>
              </a:rPr>
              <a:t>,water </a:t>
            </a:r>
            <a:r>
              <a:rPr lang="en-US" altLang="zh-CN" sz="1600" b="1" kern="1200" dirty="0" smtClean="0">
                <a:solidFill>
                  <a:srgbClr val="FF0000"/>
                </a:solidFill>
                <a:latin typeface="微软雅黑" pitchFamily="34" charset="-122"/>
                <a:ea typeface="微软雅黑" pitchFamily="34" charset="-122"/>
              </a:rPr>
              <a:t>ecological protecting before transfer </a:t>
            </a:r>
            <a:endParaRPr lang="zh-CN" altLang="en-US" sz="1600" kern="1200" dirty="0">
              <a:solidFill>
                <a:srgbClr val="FF0000"/>
              </a:solidFill>
            </a:endParaRPr>
          </a:p>
        </p:txBody>
      </p:sp>
      <p:sp>
        <p:nvSpPr>
          <p:cNvPr id="15" name="圆角矩形 4"/>
          <p:cNvSpPr/>
          <p:nvPr/>
        </p:nvSpPr>
        <p:spPr>
          <a:xfrm>
            <a:off x="2076195" y="2268177"/>
            <a:ext cx="7731283" cy="899171"/>
          </a:xfrm>
          <a:prstGeom prst="rect">
            <a:avLst/>
          </a:prstGeom>
          <a:ln/>
        </p:spPr>
        <p:style>
          <a:lnRef idx="1">
            <a:schemeClr val="accent2"/>
          </a:lnRef>
          <a:fillRef idx="2">
            <a:schemeClr val="accent2"/>
          </a:fillRef>
          <a:effectRef idx="1">
            <a:schemeClr val="accent2"/>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600" b="1" kern="1200" dirty="0" smtClean="0">
                <a:solidFill>
                  <a:schemeClr val="tx1"/>
                </a:solidFill>
                <a:latin typeface="微软雅黑" pitchFamily="34" charset="-122"/>
                <a:ea typeface="微软雅黑" pitchFamily="34" charset="-122"/>
              </a:rPr>
              <a:t>The State Council approved the “</a:t>
            </a:r>
            <a:r>
              <a:rPr lang="en-US" altLang="zh-CN" sz="1600" b="1" kern="1200" dirty="0" smtClean="0">
                <a:solidFill>
                  <a:srgbClr val="FF0000"/>
                </a:solidFill>
                <a:latin typeface="微软雅黑" pitchFamily="34" charset="-122"/>
                <a:ea typeface="微软雅黑" pitchFamily="34" charset="-122"/>
              </a:rPr>
              <a:t>Overall Plan for Groundwater Pressure Exploration in the Water-intake Area of the South-to-North Water Diversion Project</a:t>
            </a:r>
            <a:r>
              <a:rPr lang="en-US" altLang="zh-CN" sz="1600" b="1" kern="1200" dirty="0" smtClean="0">
                <a:solidFill>
                  <a:schemeClr val="tx1"/>
                </a:solidFill>
                <a:latin typeface="微软雅黑" pitchFamily="34" charset="-122"/>
                <a:ea typeface="微软雅黑" pitchFamily="34" charset="-122"/>
              </a:rPr>
              <a:t>”. Therefore a series of measures  carried out to reduce the amount of groundwater exploitation in intake areas</a:t>
            </a:r>
            <a:endParaRPr lang="zh-CN" altLang="en-US" sz="1600" kern="1200" dirty="0"/>
          </a:p>
        </p:txBody>
      </p:sp>
      <p:sp>
        <p:nvSpPr>
          <p:cNvPr id="4" name="下箭头 3"/>
          <p:cNvSpPr/>
          <p:nvPr/>
        </p:nvSpPr>
        <p:spPr>
          <a:xfrm>
            <a:off x="5837052" y="1874956"/>
            <a:ext cx="360040" cy="33893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5837052" y="3234081"/>
            <a:ext cx="306528" cy="33893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22" idx="0"/>
          </p:cNvCxnSpPr>
          <p:nvPr/>
        </p:nvCxnSpPr>
        <p:spPr>
          <a:xfrm flipV="1">
            <a:off x="3308857" y="3649121"/>
            <a:ext cx="5263435" cy="11027"/>
          </a:xfrm>
          <a:prstGeom prst="line">
            <a:avLst/>
          </a:prstGeom>
          <a:ln/>
        </p:spPr>
        <p:style>
          <a:lnRef idx="3">
            <a:schemeClr val="accent6"/>
          </a:lnRef>
          <a:fillRef idx="0">
            <a:schemeClr val="accent6"/>
          </a:fillRef>
          <a:effectRef idx="2">
            <a:schemeClr val="accent6"/>
          </a:effectRef>
          <a:fontRef idx="minor">
            <a:schemeClr val="tx1"/>
          </a:fontRef>
        </p:style>
      </p:cxnSp>
      <p:sp>
        <p:nvSpPr>
          <p:cNvPr id="22" name="下箭头 21"/>
          <p:cNvSpPr/>
          <p:nvPr/>
        </p:nvSpPr>
        <p:spPr>
          <a:xfrm>
            <a:off x="3202648" y="3660148"/>
            <a:ext cx="212417" cy="297234"/>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4984398" y="3969535"/>
            <a:ext cx="2545349"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dirty="0" smtClean="0">
                <a:solidFill>
                  <a:srgbClr val="FFFF00"/>
                </a:solidFill>
              </a:rPr>
              <a:t>Surface water </a:t>
            </a:r>
            <a:r>
              <a:rPr lang="en-US" altLang="en-US" dirty="0" smtClean="0">
                <a:solidFill>
                  <a:srgbClr val="FFFF00"/>
                </a:solidFill>
              </a:rPr>
              <a:t>replaces groundwater</a:t>
            </a:r>
            <a:r>
              <a:rPr lang="en-US" altLang="en-US" dirty="0" smtClean="0"/>
              <a:t>: </a:t>
            </a:r>
            <a:r>
              <a:rPr lang="en-US" altLang="en-US" dirty="0"/>
              <a:t>The East and Central Line of </a:t>
            </a:r>
            <a:r>
              <a:rPr lang="en-US" altLang="zh-CN" dirty="0"/>
              <a:t>South-to-North Water Transfer Project </a:t>
            </a:r>
            <a:r>
              <a:rPr lang="en-US" altLang="en-US" dirty="0"/>
              <a:t>Phase I in 2013</a:t>
            </a:r>
            <a:r>
              <a:rPr lang="en-US" altLang="zh-CN" dirty="0"/>
              <a:t>,2014</a:t>
            </a:r>
            <a:endParaRPr lang="zh-CN" altLang="zh-CN" dirty="0"/>
          </a:p>
        </p:txBody>
      </p:sp>
      <p:sp>
        <p:nvSpPr>
          <p:cNvPr id="25" name="TextBox 24"/>
          <p:cNvSpPr txBox="1"/>
          <p:nvPr/>
        </p:nvSpPr>
        <p:spPr>
          <a:xfrm>
            <a:off x="7580329" y="3948446"/>
            <a:ext cx="2892498" cy="203132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r>
              <a:rPr lang="en-US" altLang="en-US" dirty="0" err="1" smtClean="0"/>
              <a:t>Promot</a:t>
            </a:r>
            <a:r>
              <a:rPr lang="en-US" altLang="en-US" dirty="0" smtClean="0"/>
              <a:t> and </a:t>
            </a:r>
            <a:r>
              <a:rPr lang="en-US" altLang="en-US" dirty="0" err="1" smtClean="0"/>
              <a:t>applicat</a:t>
            </a:r>
            <a:r>
              <a:rPr lang="en-US" altLang="en-US" dirty="0" smtClean="0"/>
              <a:t> </a:t>
            </a:r>
            <a:r>
              <a:rPr lang="en-US" altLang="en-US" dirty="0" smtClean="0">
                <a:solidFill>
                  <a:srgbClr val="FFFF00"/>
                </a:solidFill>
              </a:rPr>
              <a:t>agricultural </a:t>
            </a:r>
            <a:r>
              <a:rPr lang="en-US" altLang="en-US" dirty="0">
                <a:solidFill>
                  <a:srgbClr val="FFFF00"/>
                </a:solidFill>
              </a:rPr>
              <a:t>water saving </a:t>
            </a:r>
            <a:r>
              <a:rPr lang="en-US" altLang="en-US" dirty="0" smtClean="0">
                <a:solidFill>
                  <a:srgbClr val="FFFF00"/>
                </a:solidFill>
              </a:rPr>
              <a:t>technology </a:t>
            </a:r>
            <a:r>
              <a:rPr lang="en-US" altLang="en-US" dirty="0">
                <a:solidFill>
                  <a:srgbClr val="FFFF00"/>
                </a:solidFill>
              </a:rPr>
              <a:t>in </a:t>
            </a:r>
            <a:r>
              <a:rPr lang="en-US" altLang="en-US" dirty="0" smtClean="0">
                <a:solidFill>
                  <a:srgbClr val="FFFF00"/>
                </a:solidFill>
              </a:rPr>
              <a:t>farming: </a:t>
            </a:r>
            <a:r>
              <a:rPr lang="en-US" altLang="en-US" dirty="0" smtClean="0">
                <a:solidFill>
                  <a:schemeClr val="bg1"/>
                </a:solidFill>
              </a:rPr>
              <a:t>water </a:t>
            </a:r>
            <a:r>
              <a:rPr lang="en-US" altLang="en-US" dirty="0">
                <a:solidFill>
                  <a:schemeClr val="bg1"/>
                </a:solidFill>
              </a:rPr>
              <a:t>and fertilizer </a:t>
            </a:r>
            <a:r>
              <a:rPr lang="en-US" altLang="en-US" dirty="0" err="1" smtClean="0">
                <a:solidFill>
                  <a:schemeClr val="bg1"/>
                </a:solidFill>
              </a:rPr>
              <a:t>inte-gration</a:t>
            </a:r>
            <a:r>
              <a:rPr lang="en-US" altLang="en-US" dirty="0">
                <a:solidFill>
                  <a:schemeClr val="bg1"/>
                </a:solidFill>
              </a:rPr>
              <a:t>, non-crop </a:t>
            </a:r>
            <a:r>
              <a:rPr lang="en-US" altLang="en-US" dirty="0" smtClean="0">
                <a:solidFill>
                  <a:schemeClr val="bg1"/>
                </a:solidFill>
              </a:rPr>
              <a:t>replace-</a:t>
            </a:r>
            <a:r>
              <a:rPr lang="en-US" altLang="en-US" dirty="0" err="1" smtClean="0">
                <a:solidFill>
                  <a:schemeClr val="bg1"/>
                </a:solidFill>
              </a:rPr>
              <a:t>ment</a:t>
            </a:r>
            <a:r>
              <a:rPr lang="en-US" altLang="en-US" dirty="0">
                <a:solidFill>
                  <a:schemeClr val="bg1"/>
                </a:solidFill>
              </a:rPr>
              <a:t>, </a:t>
            </a:r>
            <a:r>
              <a:rPr lang="en-US" altLang="en-US" dirty="0" smtClean="0">
                <a:solidFill>
                  <a:schemeClr val="bg1"/>
                </a:solidFill>
              </a:rPr>
              <a:t>drought-resistant </a:t>
            </a:r>
            <a:r>
              <a:rPr lang="en-US" altLang="en-US" dirty="0">
                <a:solidFill>
                  <a:schemeClr val="bg1"/>
                </a:solidFill>
              </a:rPr>
              <a:t>crop </a:t>
            </a:r>
            <a:r>
              <a:rPr lang="en-US" altLang="en-US" dirty="0" smtClean="0">
                <a:solidFill>
                  <a:schemeClr val="bg1"/>
                </a:solidFill>
              </a:rPr>
              <a:t>varieties</a:t>
            </a:r>
            <a:endParaRPr lang="zh-CN" altLang="en-US" dirty="0">
              <a:solidFill>
                <a:schemeClr val="bg1"/>
              </a:solidFill>
            </a:endParaRPr>
          </a:p>
        </p:txBody>
      </p:sp>
      <p:sp>
        <p:nvSpPr>
          <p:cNvPr id="19" name="TextBox 18"/>
          <p:cNvSpPr txBox="1"/>
          <p:nvPr/>
        </p:nvSpPr>
        <p:spPr>
          <a:xfrm>
            <a:off x="2782838" y="3969535"/>
            <a:ext cx="2179086" cy="286232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r>
              <a:rPr lang="en-US" altLang="zh-CN" dirty="0">
                <a:solidFill>
                  <a:srgbClr val="FFFF00"/>
                </a:solidFill>
              </a:rPr>
              <a:t>Government issues laws </a:t>
            </a:r>
            <a:r>
              <a:rPr lang="en-US" altLang="zh-CN" dirty="0" smtClean="0">
                <a:solidFill>
                  <a:srgbClr val="FFFF00"/>
                </a:solidFill>
              </a:rPr>
              <a:t>and regulations: </a:t>
            </a:r>
            <a:r>
              <a:rPr lang="en-US" altLang="en-US" dirty="0">
                <a:solidFill>
                  <a:schemeClr val="bg1"/>
                </a:solidFill>
              </a:rPr>
              <a:t>Shut </a:t>
            </a:r>
            <a:r>
              <a:rPr lang="en-US" altLang="en-US" dirty="0" smtClean="0">
                <a:solidFill>
                  <a:schemeClr val="bg1"/>
                </a:solidFill>
              </a:rPr>
              <a:t>down ground-water </a:t>
            </a:r>
            <a:r>
              <a:rPr lang="en-US" altLang="en-US" dirty="0">
                <a:solidFill>
                  <a:schemeClr val="bg1"/>
                </a:solidFill>
              </a:rPr>
              <a:t>production </a:t>
            </a:r>
            <a:r>
              <a:rPr lang="en-US" altLang="en-US" dirty="0" smtClean="0">
                <a:solidFill>
                  <a:schemeClr val="bg1"/>
                </a:solidFill>
              </a:rPr>
              <a:t>well, </a:t>
            </a:r>
            <a:r>
              <a:rPr lang="en-US" altLang="zh-CN" dirty="0" smtClean="0"/>
              <a:t>prohibited </a:t>
            </a:r>
            <a:r>
              <a:rPr lang="en-US" altLang="zh-CN" dirty="0"/>
              <a:t>mining </a:t>
            </a:r>
            <a:r>
              <a:rPr lang="en-US" altLang="zh-CN" dirty="0" smtClean="0"/>
              <a:t>areas </a:t>
            </a:r>
            <a:r>
              <a:rPr lang="en-US" altLang="zh-CN" dirty="0"/>
              <a:t>division , </a:t>
            </a:r>
            <a:r>
              <a:rPr lang="en-US" altLang="zh-CN" dirty="0" smtClean="0"/>
              <a:t>surface water </a:t>
            </a:r>
            <a:r>
              <a:rPr lang="en-US" altLang="zh-CN" dirty="0"/>
              <a:t>price reform, </a:t>
            </a:r>
            <a:r>
              <a:rPr lang="en-US" altLang="zh-CN" dirty="0" smtClean="0"/>
              <a:t>water environment,</a:t>
            </a:r>
          </a:p>
          <a:p>
            <a:pPr lvl="0"/>
            <a:r>
              <a:rPr lang="en-US" altLang="zh-CN" dirty="0" smtClean="0"/>
              <a:t>ecological protection</a:t>
            </a:r>
            <a:endParaRPr lang="zh-CN" alt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892" y="5533020"/>
            <a:ext cx="2384187"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040" y="953032"/>
            <a:ext cx="2424204" cy="218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004" y="2731822"/>
            <a:ext cx="216024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Documents and Settings\DELL\桌面\timg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7694" y="4725144"/>
            <a:ext cx="1702719" cy="1844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DELL\Application Data\Tencent\Users\15427224\QQ\WinTemp\RichOle\MFQX{DD[4FKMQLZ[@42FE0Y.png"/>
          <p:cNvPicPr>
            <a:picLocks noChangeAspect="1" noChangeArrowheads="1"/>
          </p:cNvPicPr>
          <p:nvPr/>
        </p:nvPicPr>
        <p:blipFill rotWithShape="1">
          <a:blip r:embed="rId6">
            <a:extLst>
              <a:ext uri="{28A0092B-C50C-407E-A947-70E740481C1C}">
                <a14:useLocalDpi xmlns:a14="http://schemas.microsoft.com/office/drawing/2010/main" val="0"/>
              </a:ext>
            </a:extLst>
          </a:blip>
          <a:srcRect l="6234" t="9048" r="6906"/>
          <a:stretch/>
        </p:blipFill>
        <p:spPr bwMode="auto">
          <a:xfrm>
            <a:off x="46536" y="3161995"/>
            <a:ext cx="2510248" cy="3482824"/>
          </a:xfrm>
          <a:prstGeom prst="rect">
            <a:avLst/>
          </a:prstGeom>
          <a:noFill/>
          <a:extLst>
            <a:ext uri="{909E8E84-426E-40DD-AFC4-6F175D3DCCD1}">
              <a14:hiddenFill xmlns:a14="http://schemas.microsoft.com/office/drawing/2010/main">
                <a:solidFill>
                  <a:srgbClr val="FFFFFF"/>
                </a:solidFill>
              </a14:hiddenFill>
            </a:ext>
          </a:extLst>
        </p:spPr>
      </p:pic>
      <p:sp>
        <p:nvSpPr>
          <p:cNvPr id="51" name="下箭头 50"/>
          <p:cNvSpPr/>
          <p:nvPr/>
        </p:nvSpPr>
        <p:spPr>
          <a:xfrm>
            <a:off x="8466083" y="3665500"/>
            <a:ext cx="212417" cy="297234"/>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下箭头 51"/>
          <p:cNvSpPr/>
          <p:nvPr/>
        </p:nvSpPr>
        <p:spPr>
          <a:xfrm>
            <a:off x="5884107" y="3676519"/>
            <a:ext cx="212417" cy="297234"/>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0445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14236</TotalTime>
  <Words>885</Words>
  <Application>Microsoft Office PowerPoint</Application>
  <PresentationFormat>自定义</PresentationFormat>
  <Paragraphs>150</Paragraphs>
  <Slides>16</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18" baseType="lpstr">
      <vt:lpstr>Office 主题</vt:lpstr>
      <vt:lpstr>Microsoft 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yinjing</cp:lastModifiedBy>
  <cp:revision>1188</cp:revision>
  <cp:lastPrinted>2016-09-21T00:34:35Z</cp:lastPrinted>
  <dcterms:modified xsi:type="dcterms:W3CDTF">2018-10-15T21:22:27Z</dcterms:modified>
</cp:coreProperties>
</file>