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9" r:id="rId5"/>
    <p:sldId id="257" r:id="rId6"/>
    <p:sldId id="258" r:id="rId7"/>
    <p:sldId id="256" r:id="rId8"/>
    <p:sldId id="259" r:id="rId9"/>
    <p:sldId id="260" r:id="rId10"/>
    <p:sldId id="261" r:id="rId11"/>
    <p:sldId id="262" r:id="rId12"/>
    <p:sldId id="263" r:id="rId13"/>
    <p:sldId id="266" r:id="rId14"/>
    <p:sldId id="264" r:id="rId15"/>
    <p:sldId id="267" r:id="rId16"/>
    <p:sldId id="265" r:id="rId17"/>
    <p:sldId id="268" r:id="rId18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9275" autoAdjust="0"/>
  </p:normalViewPr>
  <p:slideViewPr>
    <p:cSldViewPr snapToGrid="0" showGuides="1">
      <p:cViewPr varScale="1">
        <p:scale>
          <a:sx n="145" d="100"/>
          <a:sy n="145" d="100"/>
        </p:scale>
        <p:origin x="132" y="540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tif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pic>
        <p:nvPicPr>
          <p:cNvPr id="9" name="Picture 2" descr="C:\Users\doo022\Pictures\Tans photos\P1030307v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849" y="1113419"/>
            <a:ext cx="4420186" cy="29176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31572" y="180541"/>
            <a:ext cx="580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Novel evapotranspiration model to inform future water management using past riparian vegetation trends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76518" y="4141695"/>
            <a:ext cx="596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Tanya Doody, Micah Davies, Garth Warren, Martin Nolan  </a:t>
            </a:r>
          </a:p>
          <a:p>
            <a:endParaRPr lang="en-AU" sz="1200" dirty="0" smtClean="0"/>
          </a:p>
          <a:p>
            <a:r>
              <a:rPr lang="en-AU" sz="1200" dirty="0" smtClean="0"/>
              <a:t>15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October, 2018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971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8962" y="296557"/>
            <a:ext cx="52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Management implications </a:t>
            </a:r>
            <a:endParaRPr lang="en-AU" sz="20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1" y="716891"/>
            <a:ext cx="5174186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AU" dirty="0"/>
          </a:p>
          <a:p>
            <a:pPr marL="285750" indent="-285750">
              <a:spcAft>
                <a:spcPts val="567"/>
              </a:spcAft>
              <a:buFont typeface="Courier New" panose="02070309020205020404" pitchFamily="49" charset="0"/>
              <a:buChar char="o"/>
            </a:pPr>
            <a:r>
              <a:rPr lang="en-AU" dirty="0" smtClean="0"/>
              <a:t>Simple tool to observe past trends in vegetation response to flood and drought</a:t>
            </a:r>
          </a:p>
          <a:p>
            <a:pPr marL="285750" indent="-285750">
              <a:spcAft>
                <a:spcPts val="567"/>
              </a:spcAft>
              <a:buFont typeface="Courier New" panose="02070309020205020404" pitchFamily="49" charset="0"/>
              <a:buChar char="o"/>
            </a:pPr>
            <a:r>
              <a:rPr lang="en-AU" dirty="0" smtClean="0"/>
              <a:t>Temporal resolution – monthly, annually, 2001-current</a:t>
            </a:r>
          </a:p>
          <a:p>
            <a:pPr marL="285750" indent="-285750">
              <a:spcAft>
                <a:spcPts val="567"/>
              </a:spcAft>
              <a:buFont typeface="Courier New" panose="02070309020205020404" pitchFamily="49" charset="0"/>
              <a:buChar char="o"/>
            </a:pPr>
            <a:r>
              <a:rPr lang="en-AU" dirty="0" smtClean="0"/>
              <a:t>Mangers can compare past responses, with inundation and rainfall history and future climate projections to base e-flow decisions </a:t>
            </a:r>
          </a:p>
          <a:p>
            <a:pPr marL="285750" indent="-285750">
              <a:spcAft>
                <a:spcPts val="567"/>
              </a:spcAft>
              <a:buFont typeface="Courier New" panose="02070309020205020404" pitchFamily="49" charset="0"/>
              <a:buChar char="o"/>
            </a:pPr>
            <a:r>
              <a:rPr lang="en-AU" dirty="0" smtClean="0"/>
              <a:t>Identify high priority areas for future e-flow allocations</a:t>
            </a:r>
          </a:p>
          <a:p>
            <a:pPr marL="285750" indent="-285750">
              <a:spcAft>
                <a:spcPts val="567"/>
              </a:spcAft>
              <a:buFont typeface="Courier New" panose="02070309020205020404" pitchFamily="49" charset="0"/>
              <a:buChar char="o"/>
            </a:pPr>
            <a:r>
              <a:rPr lang="en-AU" dirty="0" smtClean="0"/>
              <a:t>Provide improved estimates of floodplain vegetation for water accounting purposes</a:t>
            </a:r>
          </a:p>
          <a:p>
            <a:pPr marL="285750" indent="-285750">
              <a:spcAft>
                <a:spcPts val="567"/>
              </a:spcAft>
              <a:buFont typeface="Courier New" panose="02070309020205020404" pitchFamily="49" charset="0"/>
              <a:buChar char="o"/>
            </a:pPr>
            <a:endParaRPr lang="en-AU" dirty="0"/>
          </a:p>
        </p:txBody>
      </p:sp>
      <p:pic>
        <p:nvPicPr>
          <p:cNvPr id="12" name="Picture 2" descr="E:\Backed_Up_Photos\MODIFIED\2010\11_2010\Nov9_10_10_Yanga\DSC_7216v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816" y="1259474"/>
            <a:ext cx="2100106" cy="3161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44106" y="1163365"/>
            <a:ext cx="5151930" cy="2882726"/>
            <a:chOff x="-35495" y="1135340"/>
            <a:chExt cx="9182937" cy="4787013"/>
          </a:xfrm>
        </p:grpSpPr>
        <p:sp>
          <p:nvSpPr>
            <p:cNvPr id="10" name="Right Arrow 9"/>
            <p:cNvSpPr/>
            <p:nvPr/>
          </p:nvSpPr>
          <p:spPr>
            <a:xfrm>
              <a:off x="2743853" y="3044651"/>
              <a:ext cx="485389" cy="31035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5495" y="1135340"/>
              <a:ext cx="2617886" cy="174355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69" y="2609781"/>
              <a:ext cx="2613673" cy="174390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8318" y="1159056"/>
              <a:ext cx="2525107" cy="167358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025" y="4178800"/>
              <a:ext cx="2604477" cy="1743553"/>
            </a:xfrm>
            <a:prstGeom prst="rect">
              <a:avLst/>
            </a:prstGeom>
          </p:spPr>
        </p:pic>
        <p:pic>
          <p:nvPicPr>
            <p:cNvPr id="18" name="Picture 17" descr="P1020674v1web.jp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8271" y="1136493"/>
              <a:ext cx="2619996" cy="1742400"/>
            </a:xfrm>
            <a:prstGeom prst="rect">
              <a:avLst/>
            </a:prstGeom>
          </p:spPr>
        </p:pic>
        <p:pic>
          <p:nvPicPr>
            <p:cNvPr id="19" name="Picture 9" descr="DSC_5943v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731" y="2602028"/>
              <a:ext cx="2574184" cy="1742400"/>
            </a:xfrm>
            <a:prstGeom prst="rect">
              <a:avLst/>
            </a:prstGeom>
            <a:noFill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1191" y="4179953"/>
              <a:ext cx="2613600" cy="1742400"/>
            </a:xfrm>
            <a:prstGeom prst="rect">
              <a:avLst/>
            </a:prstGeom>
          </p:spPr>
        </p:pic>
        <p:pic>
          <p:nvPicPr>
            <p:cNvPr id="21" name="Picture 20" descr="DSC_7428v1.jp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8412" y="2602028"/>
              <a:ext cx="2628936" cy="174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6018" y="4179953"/>
              <a:ext cx="2611424" cy="1742400"/>
            </a:xfrm>
            <a:prstGeom prst="rect">
              <a:avLst/>
            </a:prstGeom>
          </p:spPr>
        </p:pic>
        <p:sp>
          <p:nvSpPr>
            <p:cNvPr id="23" name="Right Arrow 22"/>
            <p:cNvSpPr/>
            <p:nvPr/>
          </p:nvSpPr>
          <p:spPr>
            <a:xfrm>
              <a:off x="5871889" y="3118840"/>
              <a:ext cx="485389" cy="31035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0000"/>
                </a:solidFill>
              </a:endParaRPr>
            </a:p>
          </p:txBody>
        </p:sp>
      </p:grpSp>
      <p:sp>
        <p:nvSpPr>
          <p:cNvPr id="24" name="Bent Arrow 23"/>
          <p:cNvSpPr/>
          <p:nvPr/>
        </p:nvSpPr>
        <p:spPr>
          <a:xfrm rot="5400000" flipH="1" flipV="1">
            <a:off x="-171694" y="3783776"/>
            <a:ext cx="1062556" cy="371887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rot="10800000" flipH="1" flipV="1">
            <a:off x="173640" y="2366421"/>
            <a:ext cx="428942" cy="371887"/>
          </a:xfrm>
          <a:prstGeom prst="bentArrow">
            <a:avLst>
              <a:gd name="adj1" fmla="val 25000"/>
              <a:gd name="adj2" fmla="val 24227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6200000" flipH="1" flipV="1">
            <a:off x="5446971" y="2809999"/>
            <a:ext cx="1103341" cy="371887"/>
          </a:xfrm>
          <a:prstGeom prst="bentArrow">
            <a:avLst>
              <a:gd name="adj1" fmla="val 25000"/>
              <a:gd name="adj2" fmla="val 24227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flipH="1" flipV="1">
            <a:off x="1084854" y="4150718"/>
            <a:ext cx="5099731" cy="371887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17580" y="1436195"/>
            <a:ext cx="28216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CSIRO-</a:t>
            </a:r>
            <a:r>
              <a:rPr lang="en-AU" dirty="0" err="1" smtClean="0"/>
              <a:t>FETa</a:t>
            </a:r>
            <a:r>
              <a:rPr lang="en-AU" dirty="0" smtClean="0"/>
              <a:t> </a:t>
            </a:r>
            <a:r>
              <a:rPr lang="en-AU" dirty="0" smtClean="0"/>
              <a:t>provides a tool to help water managers ensure that floodplains cycle through wet and dry periods to maintain ecosystems function and biodiversity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1957447" y="275797"/>
            <a:ext cx="52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Conclusion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8799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484" y="1120084"/>
            <a:ext cx="61016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CSIRO</a:t>
            </a:r>
          </a:p>
          <a:p>
            <a:r>
              <a:rPr lang="en-AU" dirty="0" smtClean="0"/>
              <a:t>Richard Benyon</a:t>
            </a:r>
          </a:p>
          <a:p>
            <a:r>
              <a:rPr lang="en-AU" dirty="0" smtClean="0"/>
              <a:t>Matt Colloff</a:t>
            </a:r>
          </a:p>
          <a:p>
            <a:r>
              <a:rPr lang="en-AU" dirty="0" smtClean="0"/>
              <a:t>Micah Davies</a:t>
            </a:r>
          </a:p>
          <a:p>
            <a:r>
              <a:rPr lang="en-AU" dirty="0" smtClean="0"/>
              <a:t>John </a:t>
            </a:r>
            <a:r>
              <a:rPr lang="en-AU" dirty="0" err="1" smtClean="0"/>
              <a:t>Lamour</a:t>
            </a:r>
            <a:endParaRPr lang="en-AU" dirty="0" smtClean="0"/>
          </a:p>
          <a:p>
            <a:r>
              <a:rPr lang="en-AU" dirty="0" smtClean="0"/>
              <a:t>Pamela Nagler</a:t>
            </a:r>
          </a:p>
          <a:p>
            <a:r>
              <a:rPr lang="en-AU" dirty="0" smtClean="0"/>
              <a:t>Jodie Pritchard</a:t>
            </a:r>
          </a:p>
          <a:p>
            <a:r>
              <a:rPr lang="en-AU" dirty="0" smtClean="0"/>
              <a:t>Leroy Stewart</a:t>
            </a:r>
          </a:p>
          <a:p>
            <a:r>
              <a:rPr lang="en-AU" dirty="0" smtClean="0"/>
              <a:t>Dale </a:t>
            </a:r>
            <a:r>
              <a:rPr lang="en-AU" dirty="0" err="1" smtClean="0"/>
              <a:t>Worledge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err="1" smtClean="0"/>
              <a:t>Funidng</a:t>
            </a:r>
            <a:r>
              <a:rPr lang="en-AU" dirty="0" smtClean="0"/>
              <a:t>: </a:t>
            </a:r>
            <a:r>
              <a:rPr lang="en-AU" dirty="0" smtClean="0"/>
              <a:t>CSIRO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584189" y="1094356"/>
            <a:ext cx="4846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AU" b="1" dirty="0" smtClean="0">
                <a:solidFill>
                  <a:prstClr val="black"/>
                </a:solidFill>
              </a:rPr>
              <a:t>NSW Office of Environment and Heritage</a:t>
            </a:r>
          </a:p>
          <a:p>
            <a:pPr lvl="0"/>
            <a:r>
              <a:rPr lang="en-AU" dirty="0" smtClean="0">
                <a:solidFill>
                  <a:prstClr val="black"/>
                </a:solidFill>
              </a:rPr>
              <a:t>James Maguire</a:t>
            </a:r>
          </a:p>
          <a:p>
            <a:pPr lvl="0"/>
            <a:r>
              <a:rPr lang="en-AU" dirty="0" smtClean="0">
                <a:solidFill>
                  <a:prstClr val="black"/>
                </a:solidFill>
              </a:rPr>
              <a:t>Paul Childs</a:t>
            </a:r>
            <a:endParaRPr lang="en-AU" dirty="0"/>
          </a:p>
        </p:txBody>
      </p:sp>
      <p:pic>
        <p:nvPicPr>
          <p:cNvPr id="13" name="Picture 12" descr="E:\Backed_Up_Photos\MODIFIED\2011\02_2011\Feb15_11_Yanga\P1020662v1we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2737" y="2223981"/>
            <a:ext cx="1388904" cy="2070719"/>
          </a:xfrm>
          <a:prstGeom prst="rect">
            <a:avLst/>
          </a:prstGeom>
          <a:noFill/>
        </p:spPr>
      </p:pic>
      <p:pic>
        <p:nvPicPr>
          <p:cNvPr id="15" name="Picture 6" descr="E:\Backed_Up_Photos\MODIFIED\2010\11_2010\Nov9_10_10_Yanga\DSC_7336v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200" y="2223982"/>
            <a:ext cx="3142911" cy="207071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28692" y="283461"/>
            <a:ext cx="52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err="1" smtClean="0"/>
              <a:t>Aknowledgements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96060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503915" y="1194905"/>
            <a:ext cx="262041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4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54673" y="2195004"/>
            <a:ext cx="2772000" cy="15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6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Font typeface="Symbol" pitchFamily="18" charset="2"/>
              <a:buNone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4647"/>
              </a:buClr>
              <a:buFont typeface="Arial" pitchFamily="34" charset="0"/>
              <a:buNone/>
              <a:tabLst>
                <a:tab pos="266700" algn="l"/>
              </a:tabLst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rgbClr val="484647"/>
              </a:buClr>
              <a:buFont typeface="Arial"/>
              <a:buChar char="–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CSIRO Land </a:t>
            </a:r>
            <a:r>
              <a:rPr lang="en-US" sz="1800" dirty="0">
                <a:solidFill>
                  <a:schemeClr val="tx1"/>
                </a:solidFill>
              </a:rPr>
              <a:t>and Water</a:t>
            </a:r>
          </a:p>
          <a:p>
            <a:pPr lvl="1">
              <a:spcAft>
                <a:spcPts val="563"/>
              </a:spcAft>
            </a:pPr>
            <a:r>
              <a:rPr lang="en-US" sz="1800" dirty="0">
                <a:solidFill>
                  <a:schemeClr val="tx1"/>
                </a:solidFill>
              </a:rPr>
              <a:t>Dr Tanya Doody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Spatial </a:t>
            </a:r>
            <a:r>
              <a:rPr lang="en-US" sz="1800" dirty="0" err="1">
                <a:solidFill>
                  <a:schemeClr val="tx1"/>
                </a:solidFill>
              </a:rPr>
              <a:t>Ecohydrologist</a:t>
            </a:r>
            <a:endParaRPr lang="en-US" sz="1800" dirty="0">
              <a:solidFill>
                <a:schemeClr val="tx1"/>
              </a:solidFill>
            </a:endParaRPr>
          </a:p>
          <a:p>
            <a:pPr lvl="2">
              <a:spcAft>
                <a:spcPct val="0"/>
              </a:spcAft>
              <a:tabLst/>
            </a:pPr>
            <a:r>
              <a:rPr lang="en-US" sz="1800" b="1" dirty="0">
                <a:solidFill>
                  <a:schemeClr val="tx1"/>
                </a:solidFill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	+61 8 8303 8716</a:t>
            </a:r>
          </a:p>
          <a:p>
            <a:pPr lvl="2">
              <a:spcAft>
                <a:spcPct val="0"/>
              </a:spcAft>
              <a:tabLst/>
            </a:pPr>
            <a:r>
              <a:rPr lang="en-US" sz="1800" b="1" dirty="0">
                <a:solidFill>
                  <a:schemeClr val="tx1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	tanya.doody@csiro.au</a:t>
            </a:r>
          </a:p>
        </p:txBody>
      </p:sp>
      <p:pic>
        <p:nvPicPr>
          <p:cNvPr id="12" name="Picture 11" descr="DSC_7257v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442" y="1163365"/>
            <a:ext cx="2171000" cy="3306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898" y="4005103"/>
            <a:ext cx="31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https://research.csiro.au/mwe/</a:t>
            </a:r>
          </a:p>
        </p:txBody>
      </p:sp>
    </p:spTree>
    <p:extLst>
      <p:ext uri="{BB962C8B-B14F-4D97-AF65-F5344CB8AC3E}">
        <p14:creationId xmlns:p14="http://schemas.microsoft.com/office/powerpoint/2010/main" val="107145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0120" y="1135324"/>
            <a:ext cx="4719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Biodiversity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Ecological targets and objectives (e.g. maintain 70% of Red Gum in good health)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Mechanism - monitoring and environmental flow allocations</a:t>
            </a:r>
            <a:endParaRPr lang="en-A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289" b="1858"/>
          <a:stretch/>
        </p:blipFill>
        <p:spPr bwMode="auto">
          <a:xfrm>
            <a:off x="245890" y="1101934"/>
            <a:ext cx="3352066" cy="36507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5395" y="283461"/>
            <a:ext cx="392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Murray-Darling Basin</a:t>
            </a:r>
            <a:endParaRPr lang="en-AU" sz="2000" dirty="0"/>
          </a:p>
        </p:txBody>
      </p:sp>
      <p:pic>
        <p:nvPicPr>
          <p:cNvPr id="12" name="Picture 4" descr="DSC_3530v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319" y="3322758"/>
            <a:ext cx="1601494" cy="11085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E:\Backed_Up_Photos\MODIFIED\2010\11_2010\Nov9_10_10_Yanga\DSC_7428v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169" y="3321239"/>
            <a:ext cx="1672638" cy="110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 descr="E:\Backed_Up_Photos\MODIFIED\2010\11_2010\Nov9_10_10_Yanga\DSC_7283v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814" y="3321239"/>
            <a:ext cx="1678499" cy="110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87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5395" y="283461"/>
            <a:ext cx="3924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Decision context</a:t>
            </a:r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0416" y="1137950"/>
            <a:ext cx="4719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Water for irrigation, human consumption and environment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Key tree species, condition cycles, water requirements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466173" y="2705386"/>
            <a:ext cx="3403370" cy="1887837"/>
            <a:chOff x="61840" y="1308108"/>
            <a:chExt cx="3515508" cy="1804048"/>
          </a:xfrm>
        </p:grpSpPr>
        <p:pic>
          <p:nvPicPr>
            <p:cNvPr id="13" name="Picture 6" descr="habitat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0" y="1308108"/>
              <a:ext cx="3515508" cy="1777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Left Brace 14"/>
            <p:cNvSpPr/>
            <p:nvPr/>
          </p:nvSpPr>
          <p:spPr>
            <a:xfrm rot="16200000">
              <a:off x="2469820" y="1913784"/>
              <a:ext cx="249845" cy="178434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95980" y="2904407"/>
              <a:ext cx="101630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750" dirty="0"/>
                <a:t>River Cooba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764" y="1384198"/>
            <a:ext cx="1559486" cy="10386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252" y="2179050"/>
            <a:ext cx="1556976" cy="10388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473" y="3020598"/>
            <a:ext cx="1551498" cy="10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0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2935" y="16708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Tree condition surveys – seasonal at best, labour intensive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Remote sensing tool required to support decision making (temporal)</a:t>
            </a:r>
            <a:endParaRPr lang="en-AU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/>
          </a:p>
        </p:txBody>
      </p:sp>
      <p:pic>
        <p:nvPicPr>
          <p:cNvPr id="12" name="Picture 9" descr="DSC_1472v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543" y="1380917"/>
            <a:ext cx="2120794" cy="32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28692" y="283461"/>
            <a:ext cx="52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Prioritising environmental flow allocations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8692" y="283461"/>
            <a:ext cx="52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Field quantification of tree water use</a:t>
            </a:r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6457" y="1044164"/>
            <a:ext cx="739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00B050"/>
                </a:solidFill>
              </a:rPr>
              <a:t>Evapotranspiration (</a:t>
            </a:r>
            <a:r>
              <a:rPr lang="en-AU" b="1" dirty="0" err="1" smtClean="0">
                <a:solidFill>
                  <a:srgbClr val="00B050"/>
                </a:solidFill>
              </a:rPr>
              <a:t>ETa</a:t>
            </a:r>
            <a:r>
              <a:rPr lang="en-AU" b="1" dirty="0" smtClean="0">
                <a:solidFill>
                  <a:srgbClr val="00B050"/>
                </a:solidFill>
              </a:rPr>
              <a:t>) = transpiration + interception + soil evaporation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29641"/>
              </p:ext>
            </p:extLst>
          </p:nvPr>
        </p:nvGraphicFramePr>
        <p:xfrm>
          <a:off x="206090" y="1501540"/>
          <a:ext cx="4539511" cy="2047240"/>
        </p:xfrm>
        <a:graphic>
          <a:graphicData uri="http://schemas.openxmlformats.org/drawingml/2006/table">
            <a:tbl>
              <a:tblPr/>
              <a:tblGrid>
                <a:gridCol w="523179"/>
                <a:gridCol w="548713"/>
                <a:gridCol w="775122"/>
                <a:gridCol w="931167"/>
                <a:gridCol w="954432"/>
                <a:gridCol w="806898"/>
              </a:tblGrid>
              <a:tr h="3280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Site</a:t>
                      </a: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Rainfall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Interception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Evaporation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Transpiration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ET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(mm)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1-2yr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422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42(±3)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246(±57)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566 (± 394) 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A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854 </a:t>
                      </a: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(± 394)</a:t>
                      </a:r>
                    </a:p>
                  </a:txBody>
                  <a:tcPr marL="68580" marR="68580" marT="177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2-2yr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422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42(±3)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246(±57)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392 (± 117)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680 </a:t>
                      </a: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(± 117)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1-5yr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395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17(±3)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219(±46)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84 (± 49)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 320 (± 49)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2-5yr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405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29(±3)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250(±73)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208 (± 127)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 487 (± 127)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4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1-10yr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396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18(±3)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264(±59)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     17 (± 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Calibri"/>
                          <a:cs typeface="Times New Roman"/>
                        </a:rPr>
                        <a:t>  299 (± 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1137" y="3507946"/>
            <a:ext cx="567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 1:2 mean </a:t>
            </a:r>
            <a:r>
              <a:rPr lang="en-AU" dirty="0" err="1" smtClean="0"/>
              <a:t>ETa</a:t>
            </a:r>
            <a:r>
              <a:rPr lang="en-AU" dirty="0" smtClean="0"/>
              <a:t> = 767 mm year</a:t>
            </a:r>
            <a:r>
              <a:rPr lang="en-AU" baseline="30000" dirty="0" smtClean="0"/>
              <a:t>-1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 1:5 mean </a:t>
            </a:r>
            <a:r>
              <a:rPr lang="en-AU" dirty="0" err="1" smtClean="0"/>
              <a:t>ETa</a:t>
            </a:r>
            <a:r>
              <a:rPr lang="en-AU" dirty="0" smtClean="0"/>
              <a:t> = 404 mm year</a:t>
            </a:r>
            <a:r>
              <a:rPr lang="en-AU" baseline="30000" dirty="0" smtClean="0"/>
              <a:t>-1</a:t>
            </a:r>
            <a:endParaRPr lang="en-A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 Potential threshold of &gt;550 mm year</a:t>
            </a:r>
            <a:r>
              <a:rPr lang="en-AU" baseline="30000" dirty="0" smtClean="0"/>
              <a:t>-1</a:t>
            </a:r>
          </a:p>
          <a:p>
            <a:endParaRPr lang="en-AU" dirty="0" smtClean="0"/>
          </a:p>
        </p:txBody>
      </p:sp>
      <p:pic>
        <p:nvPicPr>
          <p:cNvPr id="15" name="Picture 11" descr="DSC_9492v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887" y="1335962"/>
            <a:ext cx="1945680" cy="1290562"/>
          </a:xfrm>
          <a:prstGeom prst="rect">
            <a:avLst/>
          </a:prstGeom>
          <a:noFill/>
        </p:spPr>
      </p:pic>
      <p:pic>
        <p:nvPicPr>
          <p:cNvPr id="17" name="Picture 12" descr="DSC_9489v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761" y="2227857"/>
            <a:ext cx="1955995" cy="128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DSC_4669v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738" y="3163027"/>
            <a:ext cx="1823596" cy="1289818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6142294" y="1439923"/>
            <a:ext cx="1078228" cy="609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6285624" y="2538741"/>
            <a:ext cx="1078228" cy="609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/>
          <p:cNvSpPr/>
          <p:nvPr/>
        </p:nvSpPr>
        <p:spPr>
          <a:xfrm>
            <a:off x="7134802" y="3478002"/>
            <a:ext cx="1078228" cy="609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flipH="1" flipV="1">
            <a:off x="4666418" y="2840653"/>
            <a:ext cx="1619206" cy="2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666418" y="1720832"/>
            <a:ext cx="1475876" cy="3387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73287" y="2010694"/>
            <a:ext cx="672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770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1673" y="2674356"/>
            <a:ext cx="6724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400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591364" y="3377946"/>
            <a:ext cx="2543438" cy="3843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216" y="4447482"/>
            <a:ext cx="624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dirty="0"/>
              <a:t>Doody </a:t>
            </a:r>
            <a:r>
              <a:rPr lang="en-AU" sz="700" dirty="0" smtClean="0"/>
              <a:t>TM, </a:t>
            </a:r>
            <a:r>
              <a:rPr lang="en-AU" sz="700" dirty="0"/>
              <a:t>Colloff MJ, Davies M, Koul V, Benyon RG, Nagler PL. </a:t>
            </a:r>
            <a:r>
              <a:rPr lang="en-AU" sz="700" dirty="0" smtClean="0"/>
              <a:t>2015. Quantifying </a:t>
            </a:r>
            <a:r>
              <a:rPr lang="en-AU" sz="700" dirty="0"/>
              <a:t>water requirements of riparian river </a:t>
            </a:r>
            <a:r>
              <a:rPr lang="en-AU" sz="700" dirty="0" smtClean="0"/>
              <a:t>red </a:t>
            </a:r>
            <a:r>
              <a:rPr lang="en-AU" sz="700" dirty="0"/>
              <a:t>gum (</a:t>
            </a:r>
            <a:r>
              <a:rPr lang="en-AU" sz="700" i="1" dirty="0"/>
              <a:t>Eucalyptus camaldulensis</a:t>
            </a:r>
            <a:r>
              <a:rPr lang="en-AU" sz="700" dirty="0"/>
              <a:t>) in the Murray-Darling Basin, Australia</a:t>
            </a:r>
            <a:r>
              <a:rPr lang="en-AU" sz="700" dirty="0" smtClean="0"/>
              <a:t> </a:t>
            </a:r>
            <a:r>
              <a:rPr lang="en-AU" sz="700" dirty="0"/>
              <a:t>–implications for the management of environmental flows. </a:t>
            </a:r>
            <a:r>
              <a:rPr lang="en-AU" sz="700" i="1" dirty="0" err="1"/>
              <a:t>Ecohydrology</a:t>
            </a:r>
            <a:r>
              <a:rPr lang="en-AU" sz="700" dirty="0"/>
              <a:t>. 8(8), 1471-1487. </a:t>
            </a:r>
          </a:p>
          <a:p>
            <a:endParaRPr lang="en-AU" sz="700" dirty="0"/>
          </a:p>
          <a:p>
            <a:endParaRPr lang="en-AU" sz="700" dirty="0"/>
          </a:p>
        </p:txBody>
      </p:sp>
    </p:spTree>
    <p:extLst>
      <p:ext uri="{BB962C8B-B14F-4D97-AF65-F5344CB8AC3E}">
        <p14:creationId xmlns:p14="http://schemas.microsoft.com/office/powerpoint/2010/main" val="105163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8692" y="283461"/>
            <a:ext cx="52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Development of CSIRO-</a:t>
            </a:r>
            <a:r>
              <a:rPr lang="en-AU" sz="2000" dirty="0" err="1" smtClean="0"/>
              <a:t>FETa</a:t>
            </a:r>
            <a:endParaRPr lang="en-AU" sz="20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3813" y="3481046"/>
            <a:ext cx="5728677" cy="83738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Font typeface="Arial"/>
              <a:buNone/>
              <a:defRPr sz="2000" kern="1200">
                <a:solidFill>
                  <a:srgbClr val="4F4C4D"/>
                </a:solidFill>
                <a:latin typeface="+mn-lt"/>
                <a:ea typeface="+mn-ea"/>
                <a:cs typeface="+mn-cs"/>
              </a:defRPr>
            </a:lvl1pPr>
            <a:lvl2pPr marL="250825" indent="-250825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Font typeface="Symbol" pitchFamily="18" charset="2"/>
              <a:buChar char=""/>
              <a:defRPr sz="2000" kern="1200">
                <a:solidFill>
                  <a:srgbClr val="4F4C4D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rgbClr val="484647"/>
              </a:buClr>
              <a:buFont typeface="Arial" pitchFamily="34" charset="0"/>
              <a:buChar char="–"/>
              <a:defRPr sz="2000" kern="1200">
                <a:solidFill>
                  <a:srgbClr val="4F4C4D"/>
                </a:solidFill>
                <a:latin typeface="+mn-lt"/>
                <a:ea typeface="+mn-ea"/>
                <a:cs typeface="+mn-cs"/>
              </a:defRPr>
            </a:lvl3pPr>
            <a:lvl4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rgbClr val="484647"/>
              </a:buClr>
              <a:buFont typeface="Arial"/>
              <a:buChar char="–"/>
              <a:defRPr sz="2000" kern="1200">
                <a:solidFill>
                  <a:srgbClr val="4F4C4D"/>
                </a:solidFill>
                <a:latin typeface="+mn-lt"/>
                <a:ea typeface="+mn-ea"/>
                <a:cs typeface="+mn-cs"/>
              </a:defRPr>
            </a:lvl4pPr>
            <a:lvl5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756000" indent="-252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1800" dirty="0">
                <a:solidFill>
                  <a:schemeClr val="tx1"/>
                </a:solidFill>
              </a:rPr>
              <a:t>Produce 8-day, 250m resolution CMRSET product – national ET </a:t>
            </a:r>
            <a:r>
              <a:rPr lang="en-AU" sz="1800" dirty="0" smtClean="0">
                <a:solidFill>
                  <a:schemeClr val="tx1"/>
                </a:solidFill>
              </a:rPr>
              <a:t>layer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1800" dirty="0" smtClean="0">
                <a:solidFill>
                  <a:schemeClr val="tx1"/>
                </a:solidFill>
              </a:rPr>
              <a:t>Validation with field </a:t>
            </a:r>
            <a:r>
              <a:rPr lang="en-AU" sz="1800" dirty="0" err="1" smtClean="0">
                <a:solidFill>
                  <a:schemeClr val="tx1"/>
                </a:solidFill>
              </a:rPr>
              <a:t>ETa</a:t>
            </a:r>
            <a:r>
              <a:rPr lang="en-AU" sz="1800" dirty="0" smtClean="0">
                <a:solidFill>
                  <a:schemeClr val="tx1"/>
                </a:solidFill>
              </a:rPr>
              <a:t> = CSIRO </a:t>
            </a:r>
            <a:r>
              <a:rPr lang="en-AU" sz="1800" dirty="0" err="1" smtClean="0">
                <a:solidFill>
                  <a:schemeClr val="tx1"/>
                </a:solidFill>
              </a:rPr>
              <a:t>FETa</a:t>
            </a:r>
            <a:endParaRPr lang="en-AU" sz="1800" dirty="0">
              <a:solidFill>
                <a:schemeClr val="tx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sz="1800" dirty="0">
              <a:solidFill>
                <a:schemeClr val="tx1"/>
              </a:solidFill>
            </a:endParaRPr>
          </a:p>
          <a:p>
            <a:endParaRPr lang="en-AU" sz="1800" b="1" dirty="0">
              <a:solidFill>
                <a:schemeClr val="tx1"/>
              </a:solidFill>
              <a:latin typeface="Calibri Light" panose="020F030202020403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  <a:p>
            <a:endParaRPr lang="en-AU" sz="1800" b="1" dirty="0">
              <a:solidFill>
                <a:schemeClr val="tx1"/>
              </a:solidFill>
              <a:latin typeface="Calibri Light" panose="020F030202020403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1800" b="1" dirty="0">
              <a:solidFill>
                <a:schemeClr val="tx1"/>
              </a:solidFill>
              <a:latin typeface="Calibri Light" panose="020F030202020403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1800" b="1" dirty="0">
              <a:solidFill>
                <a:schemeClr val="tx1"/>
              </a:solidFill>
              <a:latin typeface="Calibri Light" panose="020F030202020403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AU" sz="1800" b="1" dirty="0">
              <a:solidFill>
                <a:schemeClr val="tx1"/>
              </a:solidFill>
              <a:latin typeface="Calibri Light" panose="020F030202020403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AU" sz="1800" b="1" dirty="0">
              <a:solidFill>
                <a:schemeClr val="tx1"/>
              </a:solidFill>
              <a:latin typeface="Calibri Light" panose="020F030202020403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1" y="716891"/>
            <a:ext cx="5174186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AU" dirty="0"/>
          </a:p>
          <a:p>
            <a:pPr marL="457200" lvl="0" indent="-457200">
              <a:spcAft>
                <a:spcPts val="567"/>
              </a:spcAft>
            </a:pPr>
            <a:r>
              <a:rPr lang="en-AU" dirty="0"/>
              <a:t>CMRSET * </a:t>
            </a:r>
            <a:r>
              <a:rPr lang="en-AU" dirty="0" smtClean="0"/>
              <a:t>(</a:t>
            </a:r>
            <a:r>
              <a:rPr lang="en-AU" dirty="0"/>
              <a:t>CSIRO MODIS Reflectance Scaling of </a:t>
            </a:r>
            <a:r>
              <a:rPr lang="en-AU" dirty="0" err="1" smtClean="0"/>
              <a:t>ETa</a:t>
            </a:r>
            <a:r>
              <a:rPr lang="en-AU" dirty="0" smtClean="0"/>
              <a:t>)</a:t>
            </a:r>
            <a:endParaRPr lang="en-AU" dirty="0"/>
          </a:p>
          <a:p>
            <a:pPr marL="285750" indent="-285750">
              <a:spcAft>
                <a:spcPts val="567"/>
              </a:spcAft>
              <a:buFont typeface="Courier New" panose="02070309020205020404" pitchFamily="49" charset="0"/>
              <a:buChar char="o"/>
            </a:pPr>
            <a:r>
              <a:rPr lang="en-AU" dirty="0"/>
              <a:t>Vegetation greenness (</a:t>
            </a:r>
            <a:r>
              <a:rPr lang="en-AU" dirty="0" smtClean="0"/>
              <a:t>EVI) - transpiration </a:t>
            </a:r>
            <a:r>
              <a:rPr lang="en-AU" dirty="0"/>
              <a:t>and interception</a:t>
            </a:r>
          </a:p>
          <a:p>
            <a:pPr marL="285750" indent="-285750">
              <a:spcAft>
                <a:spcPts val="567"/>
              </a:spcAft>
              <a:buFont typeface="Courier New" panose="02070309020205020404" pitchFamily="49" charset="0"/>
              <a:buChar char="o"/>
            </a:pPr>
            <a:r>
              <a:rPr lang="en-AU" dirty="0"/>
              <a:t>Surface wetness (residual Moisture Index RMI) </a:t>
            </a:r>
            <a:r>
              <a:rPr lang="en-AU" dirty="0" smtClean="0"/>
              <a:t>- evaporation</a:t>
            </a:r>
            <a:endParaRPr lang="en-AU" dirty="0"/>
          </a:p>
          <a:p>
            <a:pPr marL="285750" indent="-285750">
              <a:spcAft>
                <a:spcPts val="567"/>
              </a:spcAft>
              <a:buFont typeface="Courier New" panose="02070309020205020404" pitchFamily="49" charset="0"/>
              <a:buChar char="o"/>
            </a:pPr>
            <a:r>
              <a:rPr lang="en-AU" dirty="0"/>
              <a:t>Interpolated climate data (Priestley-Taylor PET and precipitation)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43600" y="567412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ahoma" pitchFamily="34" charset="0"/>
              </a:rPr>
              <a:t>*CMRSET (</a:t>
            </a:r>
            <a:r>
              <a:rPr lang="en-US" sz="1400" dirty="0" err="1" smtClean="0">
                <a:latin typeface="Tahoma" pitchFamily="34" charset="0"/>
              </a:rPr>
              <a:t>Guerschman</a:t>
            </a:r>
            <a:r>
              <a:rPr lang="en-US" sz="1400" dirty="0" smtClean="0">
                <a:latin typeface="Tahoma" pitchFamily="34" charset="0"/>
              </a:rPr>
              <a:t> et al., 2009</a:t>
            </a:r>
            <a:r>
              <a:rPr lang="en-AU" sz="1400" dirty="0" smtClean="0"/>
              <a:t>)</a:t>
            </a:r>
            <a:endParaRPr lang="en-AU" sz="1400" dirty="0"/>
          </a:p>
        </p:txBody>
      </p:sp>
      <p:pic>
        <p:nvPicPr>
          <p:cNvPr id="15" name="Object 3" descr="image0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084" y="1030793"/>
            <a:ext cx="2296196" cy="165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Local Data\work\biascor\version3\Figure_10b_pIDE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667" y="2187779"/>
            <a:ext cx="2332333" cy="222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60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37" y="1228665"/>
            <a:ext cx="6075249" cy="34007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692" y="283461"/>
            <a:ext cx="52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CSIRO-</a:t>
            </a:r>
            <a:r>
              <a:rPr lang="en-AU" sz="2000" dirty="0" err="1" smtClean="0"/>
              <a:t>FETa</a:t>
            </a:r>
            <a:endParaRPr lang="en-AU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49" y="1377709"/>
            <a:ext cx="1861730" cy="2755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20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79" y="1273177"/>
            <a:ext cx="4051286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1" y="1273177"/>
            <a:ext cx="4051286" cy="2160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5781" y="2627939"/>
            <a:ext cx="3588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01329" y="2626659"/>
            <a:ext cx="35884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28692" y="283461"/>
            <a:ext cx="52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Case study – Yanga National Park Red Gum</a:t>
            </a:r>
            <a:endParaRPr lang="en-AU" sz="2000" dirty="0"/>
          </a:p>
        </p:txBody>
      </p:sp>
      <p:pic>
        <p:nvPicPr>
          <p:cNvPr id="1026" name="Picture 2" descr="Thumbs up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3380" y="3427747"/>
            <a:ext cx="837064" cy="81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umbs Down Button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9754" y="3427747"/>
            <a:ext cx="883350" cy="8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879561" y="3486033"/>
            <a:ext cx="2218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&gt; 3 years below threshold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794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436" y="153094"/>
            <a:ext cx="690007" cy="701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898" y="1273177"/>
            <a:ext cx="5082094" cy="332008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249898" y="3119215"/>
            <a:ext cx="5082094" cy="43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57447" y="275797"/>
            <a:ext cx="524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Case study – </a:t>
            </a:r>
            <a:r>
              <a:rPr lang="en-AU" sz="2000" dirty="0" err="1" smtClean="0"/>
              <a:t>Gol</a:t>
            </a:r>
            <a:r>
              <a:rPr lang="en-AU" sz="2000" dirty="0" smtClean="0"/>
              <a:t> </a:t>
            </a:r>
            <a:r>
              <a:rPr lang="en-AU" sz="2000" dirty="0" err="1" smtClean="0"/>
              <a:t>Gol</a:t>
            </a:r>
            <a:r>
              <a:rPr lang="en-AU" sz="2000" dirty="0" smtClean="0"/>
              <a:t> wetland Red Gu</a:t>
            </a:r>
            <a:r>
              <a:rPr lang="en-AU" sz="2000" dirty="0"/>
              <a:t>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50819" y="1518464"/>
            <a:ext cx="22184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&gt; 3 years below threshold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No response of river </a:t>
            </a:r>
            <a:r>
              <a:rPr lang="en-AU" dirty="0" smtClean="0"/>
              <a:t>trees </a:t>
            </a:r>
            <a:r>
              <a:rPr lang="en-AU" dirty="0" smtClean="0"/>
              <a:t>to </a:t>
            </a:r>
            <a:r>
              <a:rPr lang="en-AU" dirty="0" smtClean="0"/>
              <a:t>flood (max </a:t>
            </a:r>
            <a:r>
              <a:rPr lang="en-AU" dirty="0" err="1" smtClean="0"/>
              <a:t>ETa</a:t>
            </a:r>
            <a:r>
              <a:rPr lang="en-AU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dirty="0" smtClean="0"/>
              <a:t>Rapid decline of trees to previous state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521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7" ma:contentTypeDescription="Create a new document." ma:contentTypeScope="" ma:versionID="e6e78563fdaa847d5c9f7f3351868207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ca61a1197228a71bab4e57e843378a1b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52CCA-0236-41D1-A051-FA01E572CD6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f7489666-f3d7-4a42-a3d7-08599440cd77"/>
    <ds:schemaRef ds:uri="cbf4a21a-cf3b-4b9d-aa0b-70faefbebe32"/>
  </ds:schemaRefs>
</ds:datastoreItem>
</file>

<file path=customXml/itemProps2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8A858F-8C61-41BD-BCFF-9088CF9F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709</Words>
  <Application>Microsoft Office PowerPoint</Application>
  <PresentationFormat>On-screen Show (16:9)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Adobe Fangsong Std R</vt:lpstr>
      <vt:lpstr>Arial</vt:lpstr>
      <vt:lpstr>Calibri</vt:lpstr>
      <vt:lpstr>Calibri Light</vt:lpstr>
      <vt:lpstr>Courier New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Doody, Tanya (L&amp;W, Waite Campus)</cp:lastModifiedBy>
  <cp:revision>39</cp:revision>
  <dcterms:created xsi:type="dcterms:W3CDTF">2016-07-18T05:53:10Z</dcterms:created>
  <dcterms:modified xsi:type="dcterms:W3CDTF">2018-10-11T21:21:40Z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</Properties>
</file>