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9"/>
  </p:sldMasterIdLst>
  <p:notesMasterIdLst>
    <p:notesMasterId r:id="rId24"/>
  </p:notesMasterIdLst>
  <p:sldIdLst>
    <p:sldId id="256" r:id="rId10"/>
    <p:sldId id="258" r:id="rId11"/>
    <p:sldId id="259" r:id="rId12"/>
    <p:sldId id="287" r:id="rId13"/>
    <p:sldId id="272" r:id="rId14"/>
    <p:sldId id="262" r:id="rId15"/>
    <p:sldId id="263" r:id="rId16"/>
    <p:sldId id="269" r:id="rId17"/>
    <p:sldId id="264" r:id="rId18"/>
    <p:sldId id="270" r:id="rId19"/>
    <p:sldId id="271" r:id="rId20"/>
    <p:sldId id="265" r:id="rId21"/>
    <p:sldId id="273" r:id="rId22"/>
    <p:sldId id="266" r:id="rId23"/>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2880" userDrawn="1">
          <p15:clr>
            <a:srgbClr val="A4A3A4"/>
          </p15:clr>
        </p15:guide>
        <p15:guide id="3" orient="horz" pos="2160" userDrawn="1">
          <p15:clr>
            <a:srgbClr val="A4A3A4"/>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262" autoAdjust="0"/>
    <p:restoredTop sz="84333" autoAdjust="0"/>
  </p:normalViewPr>
  <p:slideViewPr>
    <p:cSldViewPr snapToGrid="0" showGuides="1">
      <p:cViewPr varScale="1">
        <p:scale>
          <a:sx n="156" d="100"/>
          <a:sy n="156" d="100"/>
        </p:scale>
        <p:origin x="-324" y="-84"/>
      </p:cViewPr>
      <p:guideLst>
        <p:guide orient="horz" pos="2160"/>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1AAC9CB-CCB1-41E6-B631-52DDBCB844DB}" type="datetimeFigureOut">
              <a:rPr lang="en-AU" smtClean="0"/>
              <a:t>11/10/2018</a:t>
            </a:fld>
            <a:endParaRPr lang="en-AU"/>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8998A0F-5E80-44F9-90EB-F9ABBCB00A08}" type="slidenum">
              <a:rPr lang="en-AU" smtClean="0"/>
              <a:t>‹#›</a:t>
            </a:fld>
            <a:endParaRPr lang="en-AU"/>
          </a:p>
        </p:txBody>
      </p:sp>
    </p:spTree>
    <p:extLst>
      <p:ext uri="{BB962C8B-B14F-4D97-AF65-F5344CB8AC3E}">
        <p14:creationId xmlns:p14="http://schemas.microsoft.com/office/powerpoint/2010/main" val="1948689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998A0F-5E80-44F9-90EB-F9ABBCB00A08}" type="slidenum">
              <a:rPr lang="en-AU" smtClean="0"/>
              <a:t>1</a:t>
            </a:fld>
            <a:endParaRPr lang="en-AU"/>
          </a:p>
        </p:txBody>
      </p:sp>
    </p:spTree>
    <p:extLst>
      <p:ext uri="{BB962C8B-B14F-4D97-AF65-F5344CB8AC3E}">
        <p14:creationId xmlns:p14="http://schemas.microsoft.com/office/powerpoint/2010/main" val="553503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998A0F-5E80-44F9-90EB-F9ABBCB00A08}" type="slidenum">
              <a:rPr lang="en-AU" smtClean="0"/>
              <a:t>10</a:t>
            </a:fld>
            <a:endParaRPr lang="en-AU"/>
          </a:p>
        </p:txBody>
      </p:sp>
    </p:spTree>
    <p:extLst>
      <p:ext uri="{BB962C8B-B14F-4D97-AF65-F5344CB8AC3E}">
        <p14:creationId xmlns:p14="http://schemas.microsoft.com/office/powerpoint/2010/main" val="98573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998A0F-5E80-44F9-90EB-F9ABBCB00A08}" type="slidenum">
              <a:rPr lang="en-AU" smtClean="0"/>
              <a:t>11</a:t>
            </a:fld>
            <a:endParaRPr lang="en-AU"/>
          </a:p>
        </p:txBody>
      </p:sp>
    </p:spTree>
    <p:extLst>
      <p:ext uri="{BB962C8B-B14F-4D97-AF65-F5344CB8AC3E}">
        <p14:creationId xmlns:p14="http://schemas.microsoft.com/office/powerpoint/2010/main" val="985735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998A0F-5E80-44F9-90EB-F9ABBCB00A08}" type="slidenum">
              <a:rPr lang="en-AU" smtClean="0"/>
              <a:t>12</a:t>
            </a:fld>
            <a:endParaRPr lang="en-AU"/>
          </a:p>
        </p:txBody>
      </p:sp>
    </p:spTree>
    <p:extLst>
      <p:ext uri="{BB962C8B-B14F-4D97-AF65-F5344CB8AC3E}">
        <p14:creationId xmlns:p14="http://schemas.microsoft.com/office/powerpoint/2010/main" val="4050294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998A0F-5E80-44F9-90EB-F9ABBCB00A08}" type="slidenum">
              <a:rPr lang="en-AU" smtClean="0"/>
              <a:t>13</a:t>
            </a:fld>
            <a:endParaRPr lang="en-AU"/>
          </a:p>
        </p:txBody>
      </p:sp>
    </p:spTree>
    <p:extLst>
      <p:ext uri="{BB962C8B-B14F-4D97-AF65-F5344CB8AC3E}">
        <p14:creationId xmlns:p14="http://schemas.microsoft.com/office/powerpoint/2010/main" val="1879222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998A0F-5E80-44F9-90EB-F9ABBCB00A08}" type="slidenum">
              <a:rPr lang="en-AU" smtClean="0"/>
              <a:t>14</a:t>
            </a:fld>
            <a:endParaRPr lang="en-AU"/>
          </a:p>
        </p:txBody>
      </p:sp>
    </p:spTree>
    <p:extLst>
      <p:ext uri="{BB962C8B-B14F-4D97-AF65-F5344CB8AC3E}">
        <p14:creationId xmlns:p14="http://schemas.microsoft.com/office/powerpoint/2010/main" val="11678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08998A0F-5E80-44F9-90EB-F9ABBCB00A08}" type="slidenum">
              <a:rPr lang="en-AU" smtClean="0"/>
              <a:t>2</a:t>
            </a:fld>
            <a:endParaRPr lang="en-AU"/>
          </a:p>
        </p:txBody>
      </p:sp>
    </p:spTree>
    <p:extLst>
      <p:ext uri="{BB962C8B-B14F-4D97-AF65-F5344CB8AC3E}">
        <p14:creationId xmlns:p14="http://schemas.microsoft.com/office/powerpoint/2010/main" val="13776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998A0F-5E80-44F9-90EB-F9ABBCB00A08}" type="slidenum">
              <a:rPr lang="en-AU" smtClean="0"/>
              <a:t>3</a:t>
            </a:fld>
            <a:endParaRPr lang="en-AU"/>
          </a:p>
        </p:txBody>
      </p:sp>
    </p:spTree>
    <p:extLst>
      <p:ext uri="{BB962C8B-B14F-4D97-AF65-F5344CB8AC3E}">
        <p14:creationId xmlns:p14="http://schemas.microsoft.com/office/powerpoint/2010/main" val="358467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08998A0F-5E80-44F9-90EB-F9ABBCB00A08}" type="slidenum">
              <a:rPr lang="en-AU" smtClean="0"/>
              <a:t>4</a:t>
            </a:fld>
            <a:endParaRPr lang="en-AU"/>
          </a:p>
        </p:txBody>
      </p:sp>
    </p:spTree>
    <p:extLst>
      <p:ext uri="{BB962C8B-B14F-4D97-AF65-F5344CB8AC3E}">
        <p14:creationId xmlns:p14="http://schemas.microsoft.com/office/powerpoint/2010/main" val="422021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998A0F-5E80-44F9-90EB-F9ABBCB00A08}" type="slidenum">
              <a:rPr lang="en-AU" smtClean="0"/>
              <a:t>5</a:t>
            </a:fld>
            <a:endParaRPr lang="en-AU"/>
          </a:p>
        </p:txBody>
      </p:sp>
    </p:spTree>
    <p:extLst>
      <p:ext uri="{BB962C8B-B14F-4D97-AF65-F5344CB8AC3E}">
        <p14:creationId xmlns:p14="http://schemas.microsoft.com/office/powerpoint/2010/main" val="374057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998A0F-5E80-44F9-90EB-F9ABBCB00A08}" type="slidenum">
              <a:rPr lang="en-AU" smtClean="0"/>
              <a:t>6</a:t>
            </a:fld>
            <a:endParaRPr lang="en-AU"/>
          </a:p>
        </p:txBody>
      </p:sp>
    </p:spTree>
    <p:extLst>
      <p:ext uri="{BB962C8B-B14F-4D97-AF65-F5344CB8AC3E}">
        <p14:creationId xmlns:p14="http://schemas.microsoft.com/office/powerpoint/2010/main" val="320141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998A0F-5E80-44F9-90EB-F9ABBCB00A08}" type="slidenum">
              <a:rPr lang="en-AU" smtClean="0"/>
              <a:t>7</a:t>
            </a:fld>
            <a:endParaRPr lang="en-AU"/>
          </a:p>
        </p:txBody>
      </p:sp>
    </p:spTree>
    <p:extLst>
      <p:ext uri="{BB962C8B-B14F-4D97-AF65-F5344CB8AC3E}">
        <p14:creationId xmlns:p14="http://schemas.microsoft.com/office/powerpoint/2010/main" val="189227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998A0F-5E80-44F9-90EB-F9ABBCB00A08}" type="slidenum">
              <a:rPr lang="en-AU" smtClean="0"/>
              <a:t>8</a:t>
            </a:fld>
            <a:endParaRPr lang="en-AU"/>
          </a:p>
        </p:txBody>
      </p:sp>
    </p:spTree>
    <p:extLst>
      <p:ext uri="{BB962C8B-B14F-4D97-AF65-F5344CB8AC3E}">
        <p14:creationId xmlns:p14="http://schemas.microsoft.com/office/powerpoint/2010/main" val="1892275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998A0F-5E80-44F9-90EB-F9ABBCB00A08}" type="slidenum">
              <a:rPr lang="en-AU" smtClean="0"/>
              <a:t>9</a:t>
            </a:fld>
            <a:endParaRPr lang="en-AU"/>
          </a:p>
        </p:txBody>
      </p:sp>
    </p:spTree>
    <p:extLst>
      <p:ext uri="{BB962C8B-B14F-4D97-AF65-F5344CB8AC3E}">
        <p14:creationId xmlns:p14="http://schemas.microsoft.com/office/powerpoint/2010/main" val="98573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11/10/2018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11/10/2018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11/10/2018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11/10/2018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11/10/2018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11/10/2018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11/10/2018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11/10/2018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11/10/2018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11/10/2018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11/10/2018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11/10/2018</a:t>
            </a:fld>
            <a:endParaRPr lang="en-AU"/>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4"/>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7028" y="215497"/>
            <a:ext cx="2274135" cy="698233"/>
          </a:xfrm>
          <a:prstGeom prst="rect">
            <a:avLst/>
          </a:prstGeom>
        </p:spPr>
      </p:pic>
      <p:sp>
        <p:nvSpPr>
          <p:cNvPr id="12" name="Title 1"/>
          <p:cNvSpPr>
            <a:spLocks noGrp="1"/>
          </p:cNvSpPr>
          <p:nvPr>
            <p:ph type="ctrTitle"/>
          </p:nvPr>
        </p:nvSpPr>
        <p:spPr>
          <a:xfrm>
            <a:off x="1234185" y="1452135"/>
            <a:ext cx="7174954" cy="1634617"/>
          </a:xfrm>
        </p:spPr>
        <p:txBody>
          <a:bodyPr>
            <a:noAutofit/>
          </a:bodyPr>
          <a:lstStyle/>
          <a:p>
            <a:pPr algn="l"/>
            <a:r>
              <a:rPr lang="en-AU" sz="4000" dirty="0" smtClean="0"/>
              <a:t>Embracing Innovation </a:t>
            </a:r>
            <a:br>
              <a:rPr lang="en-AU" sz="4000" dirty="0" smtClean="0"/>
            </a:br>
            <a:r>
              <a:rPr lang="en-AU" sz="4000" dirty="0" smtClean="0"/>
              <a:t>Proves a Win-Win-Win for </a:t>
            </a:r>
            <a:br>
              <a:rPr lang="en-AU" sz="4000" dirty="0" smtClean="0"/>
            </a:br>
            <a:r>
              <a:rPr lang="en-AU" sz="4000" dirty="0" smtClean="0"/>
              <a:t>Rivers, Irrigators, &amp; Communities</a:t>
            </a:r>
            <a:endParaRPr lang="en-AU" sz="4000" dirty="0"/>
          </a:p>
        </p:txBody>
      </p:sp>
      <p:sp>
        <p:nvSpPr>
          <p:cNvPr id="13" name="Subtitle 4"/>
          <p:cNvSpPr>
            <a:spLocks noGrp="1"/>
          </p:cNvSpPr>
          <p:nvPr>
            <p:ph type="subTitle" idx="1"/>
          </p:nvPr>
        </p:nvSpPr>
        <p:spPr>
          <a:xfrm>
            <a:off x="1234185" y="3450036"/>
            <a:ext cx="7083222" cy="962583"/>
          </a:xfrm>
        </p:spPr>
        <p:txBody>
          <a:bodyPr/>
          <a:lstStyle/>
          <a:p>
            <a:pPr algn="l"/>
            <a:r>
              <a:rPr lang="en-AU" dirty="0" smtClean="0"/>
              <a:t>Meg </a:t>
            </a:r>
            <a:r>
              <a:rPr lang="en-AU" dirty="0" err="1" smtClean="0"/>
              <a:t>Strang</a:t>
            </a:r>
            <a:r>
              <a:rPr lang="en-AU" dirty="0" smtClean="0"/>
              <a:t> &amp; Peter Verwey</a:t>
            </a:r>
          </a:p>
          <a:p>
            <a:pPr algn="l"/>
            <a:r>
              <a:rPr lang="en-AU" sz="1800" dirty="0" smtClean="0"/>
              <a:t>Sustaining The Basin: Irrigated Farm Modernisation</a:t>
            </a:r>
            <a:endParaRPr lang="en-AU" sz="2000" dirty="0"/>
          </a:p>
          <a:p>
            <a:endParaRPr lang="en-AU" dirty="0"/>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3684" y="183556"/>
            <a:ext cx="1760904" cy="752969"/>
          </a:xfrm>
          <a:prstGeom prst="rect">
            <a:avLst/>
          </a:prstGeom>
        </p:spPr>
      </p:pic>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Storage Reconfiguration</a:t>
            </a:r>
            <a:endParaRPr lang="en-AU"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8650" y="1369219"/>
            <a:ext cx="3886200" cy="2185987"/>
          </a:xfrm>
        </p:spPr>
      </p:pic>
      <p:sp>
        <p:nvSpPr>
          <p:cNvPr id="2" name="Content Placeholder 1"/>
          <p:cNvSpPr>
            <a:spLocks noGrp="1"/>
          </p:cNvSpPr>
          <p:nvPr>
            <p:ph sz="half" idx="2"/>
          </p:nvPr>
        </p:nvSpPr>
        <p:spPr/>
        <p:txBody>
          <a:bodyPr>
            <a:normAutofit/>
          </a:bodyPr>
          <a:lstStyle/>
          <a:p>
            <a:pPr marL="0" indent="0">
              <a:buNone/>
            </a:pPr>
            <a:r>
              <a:rPr lang="en-AU" sz="1400" dirty="0"/>
              <a:t>Reconfiguring water storages on farm can dramatically reduce the amount of water lost through evaporation, particularly in summer.  </a:t>
            </a:r>
          </a:p>
          <a:p>
            <a:pPr marL="0" indent="0">
              <a:buNone/>
            </a:pPr>
            <a:r>
              <a:rPr lang="en-AU" sz="1400" dirty="0"/>
              <a:t>The larger the surface area exposed to the sun, the larger the evaporative losses. </a:t>
            </a:r>
          </a:p>
          <a:p>
            <a:pPr marL="0" indent="0">
              <a:buNone/>
            </a:pPr>
            <a:r>
              <a:rPr lang="en-AU" sz="1400" dirty="0" smtClean="0"/>
              <a:t>Leaky </a:t>
            </a:r>
            <a:r>
              <a:rPr lang="en-AU" sz="1400" dirty="0"/>
              <a:t>areas within a water storage can also be repaired or the storage walls moved to reduce seepage.</a:t>
            </a:r>
            <a:endParaRPr lang="en-AU" sz="1400" dirty="0"/>
          </a:p>
        </p:txBody>
      </p:sp>
    </p:spTree>
    <p:extLst>
      <p:ext uri="{BB962C8B-B14F-4D97-AF65-F5344CB8AC3E}">
        <p14:creationId xmlns:p14="http://schemas.microsoft.com/office/powerpoint/2010/main" val="1928198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Automation</a:t>
            </a:r>
            <a:endParaRPr lang="en-AU"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8650" y="1579510"/>
            <a:ext cx="3886200" cy="2184072"/>
          </a:xfrm>
        </p:spPr>
      </p:pic>
      <p:sp>
        <p:nvSpPr>
          <p:cNvPr id="2" name="Content Placeholder 1"/>
          <p:cNvSpPr>
            <a:spLocks noGrp="1"/>
          </p:cNvSpPr>
          <p:nvPr>
            <p:ph sz="half" idx="2"/>
          </p:nvPr>
        </p:nvSpPr>
        <p:spPr>
          <a:xfrm>
            <a:off x="4629150" y="1571246"/>
            <a:ext cx="3886200" cy="3263504"/>
          </a:xfrm>
        </p:spPr>
        <p:txBody>
          <a:bodyPr>
            <a:normAutofit/>
          </a:bodyPr>
          <a:lstStyle/>
          <a:p>
            <a:pPr marL="0" indent="0">
              <a:buNone/>
            </a:pPr>
            <a:r>
              <a:rPr lang="en-AU" sz="1400" dirty="0"/>
              <a:t>Automation of infrastructure assists in optimising irrigation management, allowing better control of the amount and timing of water application in accordance with the watering schedule. More timely application of irrigation can reduce water losses and increase productivity. </a:t>
            </a:r>
          </a:p>
          <a:p>
            <a:pPr marL="0" indent="0">
              <a:buNone/>
            </a:pPr>
            <a:r>
              <a:rPr lang="en-AU" sz="1400" dirty="0"/>
              <a:t>Labour savings can be considerable and are particularly beneficial in terms of reducing the need for onerous overnight and early morning hours, making the workplace safer and more manageable within normal work hours. </a:t>
            </a:r>
            <a:endParaRPr lang="en-AU" sz="1400" dirty="0"/>
          </a:p>
        </p:txBody>
      </p:sp>
    </p:spTree>
    <p:extLst>
      <p:ext uri="{BB962C8B-B14F-4D97-AF65-F5344CB8AC3E}">
        <p14:creationId xmlns:p14="http://schemas.microsoft.com/office/powerpoint/2010/main" val="4246772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Training</a:t>
            </a:r>
            <a:endParaRPr lang="en-AU"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8650" y="1554310"/>
            <a:ext cx="3886200" cy="2383333"/>
          </a:xfrm>
        </p:spPr>
      </p:pic>
      <p:sp>
        <p:nvSpPr>
          <p:cNvPr id="3" name="Content Placeholder 2"/>
          <p:cNvSpPr>
            <a:spLocks noGrp="1"/>
          </p:cNvSpPr>
          <p:nvPr>
            <p:ph sz="half" idx="2"/>
          </p:nvPr>
        </p:nvSpPr>
        <p:spPr>
          <a:xfrm>
            <a:off x="4629150" y="1560613"/>
            <a:ext cx="3886200" cy="3263504"/>
          </a:xfrm>
        </p:spPr>
        <p:txBody>
          <a:bodyPr>
            <a:normAutofit/>
          </a:bodyPr>
          <a:lstStyle/>
          <a:p>
            <a:pPr marL="0" indent="0">
              <a:buNone/>
            </a:pPr>
            <a:r>
              <a:rPr lang="en-AU" sz="1400" dirty="0"/>
              <a:t>STBIFM has actively assisted irrigators to learn how to plan for, install, and operate their new technology and infrastructure to get the best performance out of their irrigation system. </a:t>
            </a:r>
          </a:p>
          <a:p>
            <a:pPr marL="0" indent="0">
              <a:buNone/>
            </a:pPr>
            <a:r>
              <a:rPr lang="en-AU" sz="1400" dirty="0"/>
              <a:t>STBIFM provided subsidies to project partners and people working in the northern Basin irrigation industry to take part in educational courses and training. </a:t>
            </a:r>
          </a:p>
          <a:p>
            <a:pPr marL="0" indent="0">
              <a:buNone/>
            </a:pPr>
            <a:r>
              <a:rPr lang="en-AU" sz="1400" dirty="0"/>
              <a:t>STBIFM also hosted and supported field days to spread knowledge and capacity building throughout the wider community.</a:t>
            </a:r>
            <a:endParaRPr lang="en-AU" sz="1400" dirty="0"/>
          </a:p>
        </p:txBody>
      </p:sp>
    </p:spTree>
    <p:extLst>
      <p:ext uri="{BB962C8B-B14F-4D97-AF65-F5344CB8AC3E}">
        <p14:creationId xmlns:p14="http://schemas.microsoft.com/office/powerpoint/2010/main" val="3653705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What did it </a:t>
            </a:r>
            <a:r>
              <a:rPr lang="en-AU" dirty="0" smtClean="0"/>
              <a:t>cost?</a:t>
            </a:r>
            <a:endParaRPr lang="en-AU" dirty="0"/>
          </a:p>
        </p:txBody>
      </p:sp>
      <p:sp>
        <p:nvSpPr>
          <p:cNvPr id="3" name="Content Placeholder 2"/>
          <p:cNvSpPr>
            <a:spLocks noGrp="1"/>
          </p:cNvSpPr>
          <p:nvPr>
            <p:ph sz="half" idx="2"/>
          </p:nvPr>
        </p:nvSpPr>
        <p:spPr>
          <a:xfrm>
            <a:off x="4629150" y="1549980"/>
            <a:ext cx="3886200" cy="3263504"/>
          </a:xfrm>
        </p:spPr>
        <p:txBody>
          <a:bodyPr>
            <a:normAutofit/>
          </a:bodyPr>
          <a:lstStyle/>
          <a:p>
            <a:pPr marL="0" indent="0">
              <a:buNone/>
            </a:pPr>
            <a:r>
              <a:rPr lang="en-AU" sz="1400" dirty="0" smtClean="0"/>
              <a:t>The final </a:t>
            </a:r>
            <a:r>
              <a:rPr lang="en-AU" sz="1400" dirty="0"/>
              <a:t>figures </a:t>
            </a:r>
            <a:r>
              <a:rPr lang="en-AU" sz="1400" dirty="0" smtClean="0"/>
              <a:t>show that STBIFM has </a:t>
            </a:r>
            <a:r>
              <a:rPr lang="en-AU" sz="1400" dirty="0"/>
              <a:t>generated a total investment commitment of $99 million for farm modernisation: </a:t>
            </a:r>
          </a:p>
          <a:p>
            <a:r>
              <a:rPr lang="en-AU" sz="1400" dirty="0"/>
              <a:t>$77 million has been invested by the Commonwealth</a:t>
            </a:r>
          </a:p>
          <a:p>
            <a:r>
              <a:rPr lang="en-AU" sz="1400" dirty="0"/>
              <a:t>$22 million has been contributed by project partners </a:t>
            </a:r>
            <a:endParaRPr lang="en-AU"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59" y="1612900"/>
            <a:ext cx="3656031" cy="2057400"/>
          </a:xfrm>
          <a:prstGeom prst="rect">
            <a:avLst/>
          </a:prstGeom>
        </p:spPr>
      </p:pic>
    </p:spTree>
    <p:extLst>
      <p:ext uri="{BB962C8B-B14F-4D97-AF65-F5344CB8AC3E}">
        <p14:creationId xmlns:p14="http://schemas.microsoft.com/office/powerpoint/2010/main" val="3920090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3785201"/>
            <a:ext cx="7886700" cy="1212112"/>
          </a:xfrm>
        </p:spPr>
        <p:txBody>
          <a:bodyPr>
            <a:normAutofit/>
          </a:bodyPr>
          <a:lstStyle/>
          <a:p>
            <a:pPr marL="0" indent="0">
              <a:buNone/>
            </a:pPr>
            <a:r>
              <a:rPr lang="en-AU" sz="1400" dirty="0"/>
              <a:t>The Australian Government is providing more than $13 billion for implementation of the Murray-Darling Basin Plan and associated activities, with the vast majority (more than $8 billion) being made available for modernising infrastructure and water efficiency improvements.</a:t>
            </a:r>
          </a:p>
          <a:p>
            <a:pPr marL="0" indent="0">
              <a:buNone/>
            </a:pPr>
            <a:r>
              <a:rPr lang="en-AU" sz="1400" dirty="0"/>
              <a:t>The Sustaining the Basin: Irrigated Farm Modernisation Program is funded through the Sustainable Rural Water Use and Infrastructure Program.</a:t>
            </a:r>
            <a:endParaRPr lang="en-AU"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410" y="302347"/>
            <a:ext cx="7357181" cy="3142602"/>
          </a:xfrm>
          <a:prstGeom prst="rect">
            <a:avLst/>
          </a:prstGeom>
        </p:spPr>
      </p:pic>
    </p:spTree>
    <p:extLst>
      <p:ext uri="{BB962C8B-B14F-4D97-AF65-F5344CB8AC3E}">
        <p14:creationId xmlns:p14="http://schemas.microsoft.com/office/powerpoint/2010/main" val="2253557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a:t>
            </a:r>
            <a:endParaRPr lang="en-AU" dirty="0"/>
          </a:p>
        </p:txBody>
      </p:sp>
      <p:sp>
        <p:nvSpPr>
          <p:cNvPr id="3" name="Content Placeholder 2"/>
          <p:cNvSpPr>
            <a:spLocks noGrp="1"/>
          </p:cNvSpPr>
          <p:nvPr>
            <p:ph idx="1"/>
          </p:nvPr>
        </p:nvSpPr>
        <p:spPr/>
        <p:txBody>
          <a:bodyPr>
            <a:normAutofit/>
          </a:bodyPr>
          <a:lstStyle/>
          <a:p>
            <a:pPr marL="0" indent="0">
              <a:buNone/>
            </a:pPr>
            <a:r>
              <a:rPr lang="en-AU" sz="1400" dirty="0"/>
              <a:t>The Sustaining the Basin Irrigated Farm Modernisation (STBIFM) program was established in 2012 as part of the recovery efforts for the Murray Darling Basin Plan undertaken by MDB States and the Australian Commonwealth Government.  </a:t>
            </a:r>
            <a:endParaRPr lang="en-AU" sz="1400" strike="sngStrike" dirty="0"/>
          </a:p>
          <a:p>
            <a:pPr marL="0" indent="0">
              <a:buNone/>
            </a:pPr>
            <a:r>
              <a:rPr lang="en-AU" sz="1400" dirty="0"/>
              <a:t>STBIFM operates in the Northern Murray Darling Basin in NSW and works with the agricultural sector to improve on farm water use efficiency through infrastructure modernisation </a:t>
            </a:r>
          </a:p>
          <a:p>
            <a:pPr marL="0" indent="0">
              <a:buNone/>
            </a:pPr>
            <a:r>
              <a:rPr lang="en-AU" sz="1400" dirty="0"/>
              <a:t>This presentation focuses on the innovative ideas and new technologies that STBIFM has implemented in partnership with the irrigation sector to achieve water savings.</a:t>
            </a:r>
          </a:p>
          <a:p>
            <a:pPr marL="0" indent="0">
              <a:buNone/>
            </a:pPr>
            <a:r>
              <a:rPr lang="en-AU" sz="1400" dirty="0"/>
              <a:t>STBIFM is funded through the Australian Government’s Sustainable Rural Water Use and Infrastructure Program (SRWUIP) and is delivered by the NSW Department of Primary Industries. </a:t>
            </a:r>
          </a:p>
        </p:txBody>
      </p:sp>
    </p:spTree>
    <p:extLst>
      <p:ext uri="{BB962C8B-B14F-4D97-AF65-F5344CB8AC3E}">
        <p14:creationId xmlns:p14="http://schemas.microsoft.com/office/powerpoint/2010/main" val="2337071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Water Recovery Success</a:t>
            </a:r>
            <a:endParaRPr lang="en-AU"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8650" y="1647849"/>
            <a:ext cx="3886200" cy="1430679"/>
          </a:xfrm>
        </p:spPr>
      </p:pic>
      <p:sp>
        <p:nvSpPr>
          <p:cNvPr id="2" name="Content Placeholder 1"/>
          <p:cNvSpPr>
            <a:spLocks noGrp="1"/>
          </p:cNvSpPr>
          <p:nvPr>
            <p:ph sz="half" idx="2"/>
          </p:nvPr>
        </p:nvSpPr>
        <p:spPr>
          <a:xfrm>
            <a:off x="4629150" y="1603145"/>
            <a:ext cx="3886200" cy="3263504"/>
          </a:xfrm>
        </p:spPr>
        <p:txBody>
          <a:bodyPr>
            <a:normAutofit/>
          </a:bodyPr>
          <a:lstStyle/>
          <a:p>
            <a:pPr marL="0" indent="0">
              <a:buNone/>
            </a:pPr>
            <a:r>
              <a:rPr lang="en-AU" sz="1400" dirty="0"/>
              <a:t>STBIFM funded on-farm projects are saving an estimated 34.2 GL of water previously lost through evaporation and seepage.</a:t>
            </a:r>
          </a:p>
          <a:p>
            <a:pPr marL="0" indent="0">
              <a:buNone/>
            </a:pPr>
            <a:r>
              <a:rPr lang="en-AU" sz="1400" dirty="0"/>
              <a:t>In exchange for STBIFM funding for improved infrastructure, a total of 23.6 GL of water entitlement – more than two thirds of the total savings realised through STBIFM –  have been legally transferred as water licences to the Commonwealth Environmental Water Holder for environmental purposes. </a:t>
            </a:r>
          </a:p>
          <a:p>
            <a:pPr marL="0" indent="0">
              <a:buNone/>
            </a:pPr>
            <a:r>
              <a:rPr lang="en-AU" sz="1400" dirty="0"/>
              <a:t>An estimated 10.6 GL of water savings has been kept on farm to boost production</a:t>
            </a:r>
            <a:r>
              <a:rPr lang="en-AU" sz="1400" dirty="0" smtClean="0"/>
              <a:t>.</a:t>
            </a:r>
            <a:endParaRPr lang="en-AU" sz="1400" dirty="0"/>
          </a:p>
        </p:txBody>
      </p:sp>
    </p:spTree>
    <p:extLst>
      <p:ext uri="{BB962C8B-B14F-4D97-AF65-F5344CB8AC3E}">
        <p14:creationId xmlns:p14="http://schemas.microsoft.com/office/powerpoint/2010/main" val="2826683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Creating a win-win-win</a:t>
            </a:r>
            <a:endParaRPr lang="en-AU"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11445" y="1191035"/>
            <a:ext cx="3520610" cy="3258746"/>
          </a:xfrm>
        </p:spPr>
      </p:pic>
      <p:sp>
        <p:nvSpPr>
          <p:cNvPr id="4" name="Content Placeholder 3"/>
          <p:cNvSpPr>
            <a:spLocks noGrp="1"/>
          </p:cNvSpPr>
          <p:nvPr>
            <p:ph sz="half" idx="2"/>
          </p:nvPr>
        </p:nvSpPr>
        <p:spPr>
          <a:xfrm>
            <a:off x="4629149" y="1369218"/>
            <a:ext cx="4312831" cy="3706055"/>
          </a:xfrm>
        </p:spPr>
        <p:txBody>
          <a:bodyPr>
            <a:noAutofit/>
          </a:bodyPr>
          <a:lstStyle/>
          <a:p>
            <a:pPr marL="0" indent="0">
              <a:buNone/>
            </a:pPr>
            <a:r>
              <a:rPr lang="en-AU" sz="1400" dirty="0"/>
              <a:t>STBIFM focused on 3 key areas to achieve social, environmental and production gains:</a:t>
            </a:r>
          </a:p>
          <a:p>
            <a:pPr marL="514350" indent="-514350">
              <a:buFont typeface="+mj-lt"/>
              <a:buAutoNum type="arabicPeriod"/>
            </a:pPr>
            <a:r>
              <a:rPr lang="en-AU" sz="1400" dirty="0"/>
              <a:t>Planning support  –  financial support through the use of Irrigated Farm Water Use Efficiency Assessments (IFWUEA)  to identify where infrastructure investment was required, and to fund expert advice to calculate potential water savings vs the cost of infrastructure improvement.</a:t>
            </a:r>
          </a:p>
          <a:p>
            <a:pPr marL="514350" indent="-514350">
              <a:buFont typeface="+mj-lt"/>
              <a:buAutoNum type="arabicPeriod"/>
            </a:pPr>
            <a:r>
              <a:rPr lang="en-AU" sz="1400" dirty="0"/>
              <a:t>Infrastructure funding for on farm improvements and modernisation such as overhead irrigation systems, strategic changes to farm layout and water storages, and automation. </a:t>
            </a:r>
          </a:p>
          <a:p>
            <a:pPr marL="514350" indent="-514350">
              <a:buFont typeface="+mj-lt"/>
              <a:buAutoNum type="arabicPeriod"/>
            </a:pPr>
            <a:r>
              <a:rPr lang="en-AU" sz="1400" dirty="0"/>
              <a:t>Capacity building and training and development to assist irrigators to effectively plan, implement, and operate their infrastructure.</a:t>
            </a:r>
            <a:endParaRPr lang="en-AU" sz="1400" dirty="0"/>
          </a:p>
        </p:txBody>
      </p:sp>
    </p:spTree>
    <p:extLst>
      <p:ext uri="{BB962C8B-B14F-4D97-AF65-F5344CB8AC3E}">
        <p14:creationId xmlns:p14="http://schemas.microsoft.com/office/powerpoint/2010/main" val="1614620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5"/>
            <a:ext cx="9144000" cy="994172"/>
          </a:xfrm>
        </p:spPr>
        <p:txBody>
          <a:bodyPr>
            <a:normAutofit/>
          </a:bodyPr>
          <a:lstStyle/>
          <a:p>
            <a:r>
              <a:rPr lang="en-AU" sz="3600" dirty="0" smtClean="0"/>
              <a:t>Irrigated Farm Water Use Efficiency Assessment</a:t>
            </a:r>
            <a:endParaRPr lang="en-AU" sz="3600" dirty="0"/>
          </a:p>
        </p:txBody>
      </p:sp>
      <p:sp>
        <p:nvSpPr>
          <p:cNvPr id="3" name="Content Placeholder 2"/>
          <p:cNvSpPr>
            <a:spLocks noGrp="1"/>
          </p:cNvSpPr>
          <p:nvPr>
            <p:ph sz="half" idx="2"/>
          </p:nvPr>
        </p:nvSpPr>
        <p:spPr>
          <a:xfrm>
            <a:off x="4629150" y="1304544"/>
            <a:ext cx="4355362" cy="3328179"/>
          </a:xfrm>
        </p:spPr>
        <p:txBody>
          <a:bodyPr>
            <a:noAutofit/>
          </a:bodyPr>
          <a:lstStyle/>
          <a:p>
            <a:pPr marL="0" indent="0">
              <a:buNone/>
            </a:pPr>
            <a:r>
              <a:rPr lang="en-AU" sz="1400" dirty="0"/>
              <a:t>STBIFM financial support for </a:t>
            </a:r>
            <a:r>
              <a:rPr lang="en-AU" sz="1400" b="1" dirty="0"/>
              <a:t>IRRIGATED FARM WATER USE EFFICIENCY ASSESSMENT</a:t>
            </a:r>
            <a:r>
              <a:rPr lang="en-AU" sz="1400" dirty="0"/>
              <a:t> (IFWUEA) helped identify where water losses were occurring on farm and helped irrigators work out their best options for seeking project funding. </a:t>
            </a:r>
          </a:p>
          <a:p>
            <a:pPr marL="0" indent="0">
              <a:buNone/>
            </a:pPr>
            <a:r>
              <a:rPr lang="en-AU" sz="1400" dirty="0"/>
              <a:t>A total of $655,000 was invested in IFWUEA development including: $447,000 invested through DPI and $208,000 invested by irrigators. </a:t>
            </a:r>
          </a:p>
          <a:p>
            <a:pPr marL="0" indent="0">
              <a:buNone/>
            </a:pPr>
            <a:r>
              <a:rPr lang="en-AU" sz="1400" dirty="0"/>
              <a:t>Understanding where water is lost on farm is a critical step towards making an irrigation business more productive by assessing how much water allocation ends up on the crop, and how much is lost through evaporation and seepage</a:t>
            </a:r>
            <a:r>
              <a:rPr lang="en-AU" sz="1400" dirty="0" smtClean="0"/>
              <a:t>.</a:t>
            </a:r>
            <a:endParaRPr lang="en-AU"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079" y="1353893"/>
            <a:ext cx="4019910" cy="225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714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Overhead Irrigation</a:t>
            </a:r>
            <a:endParaRPr lang="en-AU"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8650" y="1652548"/>
            <a:ext cx="3886200" cy="2186857"/>
          </a:xfrm>
        </p:spPr>
      </p:pic>
      <p:sp>
        <p:nvSpPr>
          <p:cNvPr id="2" name="Content Placeholder 1"/>
          <p:cNvSpPr>
            <a:spLocks noGrp="1"/>
          </p:cNvSpPr>
          <p:nvPr>
            <p:ph sz="half" idx="2"/>
          </p:nvPr>
        </p:nvSpPr>
        <p:spPr>
          <a:xfrm>
            <a:off x="4629150" y="1624411"/>
            <a:ext cx="3886200" cy="3263504"/>
          </a:xfrm>
        </p:spPr>
        <p:txBody>
          <a:bodyPr>
            <a:normAutofit/>
          </a:bodyPr>
          <a:lstStyle/>
          <a:p>
            <a:pPr marL="0" indent="0">
              <a:buNone/>
            </a:pPr>
            <a:r>
              <a:rPr lang="en-AU" sz="1400" dirty="0"/>
              <a:t>Centre Pivot &amp; Lateral Move (CPLM) technology:  </a:t>
            </a:r>
          </a:p>
          <a:p>
            <a:r>
              <a:rPr lang="en-AU" sz="1400" dirty="0"/>
              <a:t>Conversion from surface to overhead irrigation, primarily through Centre Pivot and Lateral Move (CPLM) technology can improve water efficiency where crop type, climate, water availability and soils are suitable.  </a:t>
            </a:r>
          </a:p>
          <a:p>
            <a:r>
              <a:rPr lang="en-AU" sz="1400" dirty="0"/>
              <a:t>Overhead irrigation offers greater flexibility to switch between crops, helping to improve crop rotations and take advantage of cash crop opportunities that are difficult to achieve with surface irrigation systems.</a:t>
            </a:r>
            <a:endParaRPr lang="en-AU" sz="1400" dirty="0"/>
          </a:p>
        </p:txBody>
      </p:sp>
    </p:spTree>
    <p:extLst>
      <p:ext uri="{BB962C8B-B14F-4D97-AF65-F5344CB8AC3E}">
        <p14:creationId xmlns:p14="http://schemas.microsoft.com/office/powerpoint/2010/main" val="3149791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err="1" smtClean="0"/>
              <a:t>Bankless</a:t>
            </a:r>
            <a:r>
              <a:rPr lang="en-AU" dirty="0" smtClean="0"/>
              <a:t> Systems</a:t>
            </a:r>
            <a:endParaRPr lang="en-AU"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8650" y="1567309"/>
            <a:ext cx="3886200" cy="2187207"/>
          </a:xfrm>
        </p:spPr>
      </p:pic>
      <p:sp>
        <p:nvSpPr>
          <p:cNvPr id="2" name="Content Placeholder 1"/>
          <p:cNvSpPr>
            <a:spLocks noGrp="1"/>
          </p:cNvSpPr>
          <p:nvPr>
            <p:ph sz="half" idx="2"/>
          </p:nvPr>
        </p:nvSpPr>
        <p:spPr>
          <a:xfrm>
            <a:off x="4629150" y="1549980"/>
            <a:ext cx="3886200" cy="3263504"/>
          </a:xfrm>
        </p:spPr>
        <p:txBody>
          <a:bodyPr>
            <a:normAutofit/>
          </a:bodyPr>
          <a:lstStyle/>
          <a:p>
            <a:pPr marL="0" indent="0">
              <a:buNone/>
            </a:pPr>
            <a:r>
              <a:rPr lang="en-AU" sz="1400" dirty="0"/>
              <a:t>Bankless channel irrigation systems can assist in improving the management of surface irrigation and can lead to reduced water losses from evaporation and deep drainage. </a:t>
            </a:r>
          </a:p>
          <a:p>
            <a:pPr marL="0" indent="0">
              <a:buNone/>
            </a:pPr>
            <a:r>
              <a:rPr lang="en-AU" sz="1400" dirty="0"/>
              <a:t>These systems also provide considerable labour and operational efficiencies and allow for crops to be grown that are not suited to conventional siphon fed furrow systems.</a:t>
            </a:r>
            <a:endParaRPr lang="en-AU" sz="1400" dirty="0"/>
          </a:p>
        </p:txBody>
      </p:sp>
    </p:spTree>
    <p:extLst>
      <p:ext uri="{BB962C8B-B14F-4D97-AF65-F5344CB8AC3E}">
        <p14:creationId xmlns:p14="http://schemas.microsoft.com/office/powerpoint/2010/main" val="2125203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Pipes Through the Bank</a:t>
            </a:r>
            <a:endParaRPr lang="en-AU"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8650" y="1156139"/>
            <a:ext cx="3420000" cy="1925460"/>
          </a:xfrm>
        </p:spPr>
      </p:pic>
      <p:sp>
        <p:nvSpPr>
          <p:cNvPr id="2" name="Content Placeholder 1"/>
          <p:cNvSpPr>
            <a:spLocks noGrp="1"/>
          </p:cNvSpPr>
          <p:nvPr>
            <p:ph sz="half" idx="2"/>
          </p:nvPr>
        </p:nvSpPr>
        <p:spPr>
          <a:xfrm>
            <a:off x="4629150" y="1581879"/>
            <a:ext cx="3886200" cy="3263504"/>
          </a:xfrm>
        </p:spPr>
        <p:txBody>
          <a:bodyPr>
            <a:normAutofit/>
          </a:bodyPr>
          <a:lstStyle/>
          <a:p>
            <a:pPr marL="0" indent="0">
              <a:buNone/>
            </a:pPr>
            <a:r>
              <a:rPr lang="en-AU" sz="1400" dirty="0"/>
              <a:t>Pipes-through-the-bank (PTB) irrigation systems enable better control of water application across the field. </a:t>
            </a:r>
          </a:p>
          <a:p>
            <a:pPr marL="0" indent="0">
              <a:buNone/>
            </a:pPr>
            <a:r>
              <a:rPr lang="en-AU" sz="1400" dirty="0"/>
              <a:t>They reduce labour input, and can be automated to improve irrigation management.</a:t>
            </a:r>
            <a:endParaRPr lang="en-AU" sz="1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 y="3385749"/>
            <a:ext cx="3420000" cy="1316700"/>
          </a:xfrm>
          <a:prstGeom prst="rect">
            <a:avLst/>
          </a:prstGeom>
        </p:spPr>
      </p:pic>
    </p:spTree>
    <p:extLst>
      <p:ext uri="{BB962C8B-B14F-4D97-AF65-F5344CB8AC3E}">
        <p14:creationId xmlns:p14="http://schemas.microsoft.com/office/powerpoint/2010/main" val="1204130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Field Reconfiguration</a:t>
            </a:r>
            <a:endParaRPr lang="en-AU"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8650" y="1684272"/>
            <a:ext cx="3886200" cy="2187207"/>
          </a:xfrm>
        </p:spPr>
      </p:pic>
      <p:sp>
        <p:nvSpPr>
          <p:cNvPr id="2" name="Content Placeholder 1"/>
          <p:cNvSpPr>
            <a:spLocks noGrp="1"/>
          </p:cNvSpPr>
          <p:nvPr>
            <p:ph sz="half" idx="2"/>
          </p:nvPr>
        </p:nvSpPr>
        <p:spPr>
          <a:xfrm>
            <a:off x="4629150" y="1677576"/>
            <a:ext cx="3886200" cy="3263504"/>
          </a:xfrm>
        </p:spPr>
        <p:txBody>
          <a:bodyPr>
            <a:normAutofit/>
          </a:bodyPr>
          <a:lstStyle/>
          <a:p>
            <a:pPr marL="0" indent="0">
              <a:buNone/>
            </a:pPr>
            <a:r>
              <a:rPr lang="en-AU" sz="1400" dirty="0"/>
              <a:t>Field reconfiguration can create water savings and make the irrigation system easier to manage. </a:t>
            </a:r>
          </a:p>
          <a:p>
            <a:pPr marL="0" indent="0">
              <a:buNone/>
            </a:pPr>
            <a:r>
              <a:rPr lang="en-AU" sz="1400" dirty="0"/>
              <a:t>Squared, laser levelled fields can improve water infiltration uniformity, leading to increased crop yields and reduced deep drainage. </a:t>
            </a:r>
            <a:endParaRPr lang="en-AU" sz="1400" dirty="0"/>
          </a:p>
        </p:txBody>
      </p:sp>
    </p:spTree>
    <p:extLst>
      <p:ext uri="{BB962C8B-B14F-4D97-AF65-F5344CB8AC3E}">
        <p14:creationId xmlns:p14="http://schemas.microsoft.com/office/powerpoint/2010/main" val="2734797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ct:contentTypeSchema xmlns:ct="http://schemas.microsoft.com/office/2006/metadata/contentType" xmlns:ma="http://schemas.microsoft.com/office/2006/metadata/properties/metaAttributes" ct:_="" ma:_="" ma:contentTypeName="Document" ma:contentTypeID="0x0101007349E6E776999543B996D8733D2B0D14" ma:contentTypeVersion="7" ma:contentTypeDescription="Create a new document." ma:contentTypeScope="" ma:versionID="e6e78563fdaa847d5c9f7f3351868207">
  <xsd:schema xmlns:xsd="http://www.w3.org/2001/XMLSchema" xmlns:xs="http://www.w3.org/2001/XMLSchema" xmlns:p="http://schemas.microsoft.com/office/2006/metadata/properties" xmlns:ns2="cbf4a21a-cf3b-4b9d-aa0b-70faefbebe32" xmlns:ns3="f7489666-f3d7-4a42-a3d7-08599440cd77" targetNamespace="http://schemas.microsoft.com/office/2006/metadata/properties" ma:root="true" ma:fieldsID="ca61a1197228a71bab4e57e843378a1b" ns2:_="" ns3:_="">
    <xsd:import namespace="cbf4a21a-cf3b-4b9d-aa0b-70faefbebe32"/>
    <xsd:import namespace="f7489666-f3d7-4a42-a3d7-08599440cd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4a21a-cf3b-4b9d-aa0b-70faefbe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489666-f3d7-4a42-a3d7-08599440cd7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95F558-5752-48DA-9025-ACC95A61E927}">
  <ds:schemaRefs>
    <ds:schemaRef ds:uri="ESRI.ArcGIS.Mapping.OfficeIntegration.PowerPointInfo"/>
  </ds:schemaRefs>
</ds:datastoreItem>
</file>

<file path=customXml/itemProps2.xml><?xml version="1.0" encoding="utf-8"?>
<ds:datastoreItem xmlns:ds="http://schemas.openxmlformats.org/officeDocument/2006/customXml" ds:itemID="{10915A60-8661-4837-9523-C094662B78C3}">
  <ds:schemaRefs>
    <ds:schemaRef ds:uri="ESRI.ArcGIS.Mapping.OfficeIntegration.PowerPointInfo"/>
  </ds:schemaRefs>
</ds:datastoreItem>
</file>

<file path=customXml/itemProps3.xml><?xml version="1.0" encoding="utf-8"?>
<ds:datastoreItem xmlns:ds="http://schemas.openxmlformats.org/officeDocument/2006/customXml" ds:itemID="{2190CB50-D108-42BB-B392-BCF97E4C7EE9}">
  <ds:schemaRefs>
    <ds:schemaRef ds:uri="ESRI.ArcGIS.Mapping.OfficeIntegration.PowerPointInfo"/>
  </ds:schemaRefs>
</ds:datastoreItem>
</file>

<file path=customXml/itemProps4.xml><?xml version="1.0" encoding="utf-8"?>
<ds:datastoreItem xmlns:ds="http://schemas.openxmlformats.org/officeDocument/2006/customXml" ds:itemID="{768A858F-8C61-41BD-BCFF-9088CF9FC4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4a21a-cf3b-4b9d-aa0b-70faefbebe32"/>
    <ds:schemaRef ds:uri="f7489666-f3d7-4a42-a3d7-08599440cd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35A90C2-E888-4277-BD0B-B0853411716D}">
  <ds:schemaRefs>
    <ds:schemaRef ds:uri="ESRI.ArcGIS.Mapping.OfficeIntegration.PowerPointInfo"/>
  </ds:schemaRefs>
</ds:datastoreItem>
</file>

<file path=customXml/itemProps6.xml><?xml version="1.0" encoding="utf-8"?>
<ds:datastoreItem xmlns:ds="http://schemas.openxmlformats.org/officeDocument/2006/customXml" ds:itemID="{11DF452F-00A4-4F94-BB41-4CCD13A9BF8C}">
  <ds:schemaRefs>
    <ds:schemaRef ds:uri="ESRI.ArcGIS.Mapping.OfficeIntegration.PowerPointInfo"/>
  </ds:schemaRefs>
</ds:datastoreItem>
</file>

<file path=customXml/itemProps7.xml><?xml version="1.0" encoding="utf-8"?>
<ds:datastoreItem xmlns:ds="http://schemas.openxmlformats.org/officeDocument/2006/customXml" ds:itemID="{F6AAD475-17E9-4EB1-9674-5512BBACF2E0}">
  <ds:schemaRefs>
    <ds:schemaRef ds:uri="http://schemas.microsoft.com/sharepoint/v3/contenttype/forms"/>
  </ds:schemaRefs>
</ds:datastoreItem>
</file>

<file path=customXml/itemProps8.xml><?xml version="1.0" encoding="utf-8"?>
<ds:datastoreItem xmlns:ds="http://schemas.openxmlformats.org/officeDocument/2006/customXml" ds:itemID="{D2952CCA-0236-41D1-A051-FA01E572CD68}">
  <ds:schemaRefs>
    <ds:schemaRef ds:uri="http://schemas.microsoft.com/office/2006/documentManagement/types"/>
    <ds:schemaRef ds:uri="http://purl.org/dc/dcmitype/"/>
    <ds:schemaRef ds:uri="http://www.w3.org/XML/1998/namespace"/>
    <ds:schemaRef ds:uri="http://schemas.openxmlformats.org/package/2006/metadata/core-properties"/>
    <ds:schemaRef ds:uri="http://purl.org/dc/terms/"/>
    <ds:schemaRef ds:uri="f7489666-f3d7-4a42-a3d7-08599440cd77"/>
    <ds:schemaRef ds:uri="http://purl.org/dc/elements/1.1/"/>
    <ds:schemaRef ds:uri="http://schemas.microsoft.com/office/2006/metadata/properties"/>
    <ds:schemaRef ds:uri="http://schemas.microsoft.com/office/infopath/2007/PartnerControls"/>
    <ds:schemaRef ds:uri="cbf4a21a-cf3b-4b9d-aa0b-70faefbebe32"/>
  </ds:schemaRefs>
</ds:datastoreItem>
</file>

<file path=docProps/app.xml><?xml version="1.0" encoding="utf-8"?>
<Properties xmlns="http://schemas.openxmlformats.org/officeDocument/2006/extended-properties" xmlns:vt="http://schemas.openxmlformats.org/officeDocument/2006/docPropsVTypes">
  <Template>Office Theme</Template>
  <TotalTime>1655</TotalTime>
  <Words>974</Words>
  <Application>Microsoft Office PowerPoint</Application>
  <PresentationFormat>On-screen Show (16:9)</PresentationFormat>
  <Paragraphs>67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Embracing Innovation  Proves a Win-Win-Win for  Rivers, Irrigators, &amp; Communities</vt:lpstr>
      <vt:lpstr>Introduction</vt:lpstr>
      <vt:lpstr>Water Recovery Success</vt:lpstr>
      <vt:lpstr>Creating a win-win-win</vt:lpstr>
      <vt:lpstr>Irrigated Farm Water Use Efficiency Assessment</vt:lpstr>
      <vt:lpstr>Overhead Irrigation</vt:lpstr>
      <vt:lpstr>Bankless Systems</vt:lpstr>
      <vt:lpstr>Pipes Through the Bank</vt:lpstr>
      <vt:lpstr>Field Reconfiguration</vt:lpstr>
      <vt:lpstr>Storage Reconfiguration</vt:lpstr>
      <vt:lpstr>Automation</vt:lpstr>
      <vt:lpstr>Training</vt:lpstr>
      <vt:lpstr>What did it cost?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Peter Verwey</cp:lastModifiedBy>
  <cp:revision>84</cp:revision>
  <dcterms:created xsi:type="dcterms:W3CDTF">2016-07-18T05:53:10Z</dcterms:created>
  <dcterms:modified xsi:type="dcterms:W3CDTF">2018-10-11T05:11:23Z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0x0101007349E6E776999543B996D8733D2B0D14</vt:lpwstr>
  </property>
</Properties>
</file>