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6" r:id="rId5"/>
    <p:sldId id="257" r:id="rId6"/>
    <p:sldId id="258" r:id="rId7"/>
    <p:sldId id="260" r:id="rId8"/>
    <p:sldId id="261" r:id="rId9"/>
    <p:sldId id="269" r:id="rId10"/>
    <p:sldId id="262" r:id="rId11"/>
    <p:sldId id="263" r:id="rId12"/>
    <p:sldId id="264" r:id="rId13"/>
    <p:sldId id="265" r:id="rId14"/>
    <p:sldId id="266" r:id="rId15"/>
    <p:sldId id="267" r:id="rId16"/>
    <p:sldId id="268" r:id="rId17"/>
    <p:sldId id="270" r:id="rId18"/>
    <p:sldId id="271" r:id="rId19"/>
    <p:sldId id="272" r:id="rId20"/>
    <p:sldId id="279" r:id="rId21"/>
    <p:sldId id="273" r:id="rId22"/>
    <p:sldId id="280" r:id="rId23"/>
    <p:sldId id="281" r:id="rId24"/>
    <p:sldId id="282" r:id="rId25"/>
    <p:sldId id="283" r:id="rId26"/>
    <p:sldId id="284" r:id="rId27"/>
    <p:sldId id="285" r:id="rId28"/>
    <p:sldId id="286" r:id="rId29"/>
    <p:sldId id="274" r:id="rId30"/>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2880" userDrawn="1">
          <p15:clr>
            <a:srgbClr val="A4A3A4"/>
          </p15:clr>
        </p15:guide>
        <p15:guide id="3" orient="horz" pos="2160" userDrawn="1">
          <p15:clr>
            <a:srgbClr val="A4A3A4"/>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6992" autoAdjust="0"/>
    <p:restoredTop sz="81435" autoAdjust="0"/>
  </p:normalViewPr>
  <p:slideViewPr>
    <p:cSldViewPr snapToGrid="0" showGuides="1">
      <p:cViewPr varScale="1">
        <p:scale>
          <a:sx n="97" d="100"/>
          <a:sy n="97" d="100"/>
        </p:scale>
        <p:origin x="-1550" y="-72"/>
      </p:cViewPr>
      <p:guideLst>
        <p:guide orient="horz" pos="2160"/>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salt\Desktop\Offline%20Folder\National%20Stormwater%20Conference%202018\Stormwater%20Conference%20Paper%202018%20Data%20Analysis%20-%20BS%20(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bsalt\Desktop\Offline%20Folder\National%20Stormwater%20Conference%202018\Copy%20of%20All%20respondents%20survey%20monkey%20data%20(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bsalt\Desktop\Offline%20Folder\National%20Stormwater%20Conference%202018\Stormwater%20Conference%20Paper%202018%20Data%20Analysis%20-%20BS%20(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bsalt\Desktop\Offline%20Folder\National%20Stormwater%20Conference%202018\Stormwater%20Conference%20Paper%202018%20Data%20Analysis%20-%20BS%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CCFP\users\bsalt\My%20Documents\Conferences\National%20Stormwater%20Conference%202018\Stormwater%20Conference%20Paper%202018%20Data%20Analysis%20-%20BS%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CCFP\users\bsalt\My%20Documents\Conferences\National%20Stormwater%20Conference%202018\Stormwater%20Conference%20Paper%202018%20Data%20Analysis%20-%20BS%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CCFP\users\bsalt\My%20Documents\Conferences\National%20Stormwater%20Conference%202018\Stormwater%20Conference%20Paper%202018%20Data%20Analysis%20-%20BS%2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CCFP\users\bsalt\My%20Documents\Conferences\National%20Stormwater%20Conference%202018\Stormwater%20Conference%20Paper%202018%20Data%20Analysis%20-%20BS%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CCFP\users\bsalt\My%20Documents\Conferences\National%20Stormwater%20Conference%202018\Copy%20of%20All%20respondents%20survey%20monkey%20data%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CCFP\users\bsalt\My%20Documents\Conferences\National%20Stormwater%20Conference%202018\Copy%20of%20All%20respondents%20survey%20monkey%20data%20(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salt\Desktop\Offline%20Folder\National%20Stormwater%20Conference%202018\Copy%20of%20All%20respondents%20survey%20monkey%20data%20(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bsalt\Desktop\Offline%20Folder\National%20Stormwater%20Conference%202018\Copy%20of%20All%20respondents%20survey%20monkey%20data%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49948314024327E-2"/>
          <c:y val="6.6783274742959989E-2"/>
          <c:w val="0.86866697847063135"/>
          <c:h val="0.75768334081674249"/>
        </c:manualLayout>
      </c:layout>
      <c:barChart>
        <c:barDir val="col"/>
        <c:grouping val="stacked"/>
        <c:varyColors val="0"/>
        <c:ser>
          <c:idx val="0"/>
          <c:order val="0"/>
          <c:tx>
            <c:strRef>
              <c:f>Presentation!$B$1</c:f>
              <c:strCache>
                <c:ptCount val="1"/>
                <c:pt idx="0">
                  <c:v>Currency</c:v>
                </c:pt>
              </c:strCache>
            </c:strRef>
          </c:tx>
          <c:invertIfNegative val="0"/>
          <c:cat>
            <c:strRef>
              <c:f>Presentation!$A$2:$A$3</c:f>
              <c:strCache>
                <c:ptCount val="2"/>
                <c:pt idx="0">
                  <c:v>Council A</c:v>
                </c:pt>
                <c:pt idx="1">
                  <c:v>Council B</c:v>
                </c:pt>
              </c:strCache>
            </c:strRef>
          </c:cat>
          <c:val>
            <c:numRef>
              <c:f>Presentation!$B$2:$B$3</c:f>
              <c:numCache>
                <c:formatCode>General</c:formatCode>
                <c:ptCount val="2"/>
                <c:pt idx="0">
                  <c:v>1</c:v>
                </c:pt>
                <c:pt idx="1">
                  <c:v>0</c:v>
                </c:pt>
              </c:numCache>
            </c:numRef>
          </c:val>
        </c:ser>
        <c:ser>
          <c:idx val="1"/>
          <c:order val="1"/>
          <c:tx>
            <c:strRef>
              <c:f>Presentation!$C$1</c:f>
              <c:strCache>
                <c:ptCount val="1"/>
                <c:pt idx="0">
                  <c:v>Currency</c:v>
                </c:pt>
              </c:strCache>
            </c:strRef>
          </c:tx>
          <c:invertIfNegative val="0"/>
          <c:cat>
            <c:strRef>
              <c:f>Presentation!$A$2:$A$3</c:f>
              <c:strCache>
                <c:ptCount val="2"/>
                <c:pt idx="0">
                  <c:v>Council A</c:v>
                </c:pt>
                <c:pt idx="1">
                  <c:v>Council B</c:v>
                </c:pt>
              </c:strCache>
            </c:strRef>
          </c:cat>
          <c:val>
            <c:numRef>
              <c:f>Presentation!$C$2:$C$3</c:f>
              <c:numCache>
                <c:formatCode>General</c:formatCode>
                <c:ptCount val="2"/>
                <c:pt idx="0">
                  <c:v>0</c:v>
                </c:pt>
                <c:pt idx="1">
                  <c:v>5</c:v>
                </c:pt>
              </c:numCache>
            </c:numRef>
          </c:val>
        </c:ser>
        <c:dLbls>
          <c:showLegendKey val="0"/>
          <c:showVal val="0"/>
          <c:showCatName val="0"/>
          <c:showSerName val="0"/>
          <c:showPercent val="0"/>
          <c:showBubbleSize val="0"/>
        </c:dLbls>
        <c:gapWidth val="150"/>
        <c:overlap val="100"/>
        <c:axId val="170647552"/>
        <c:axId val="170649088"/>
      </c:barChart>
      <c:catAx>
        <c:axId val="170647552"/>
        <c:scaling>
          <c:orientation val="minMax"/>
        </c:scaling>
        <c:delete val="0"/>
        <c:axPos val="b"/>
        <c:majorTickMark val="out"/>
        <c:minorTickMark val="none"/>
        <c:tickLblPos val="nextTo"/>
        <c:txPr>
          <a:bodyPr/>
          <a:lstStyle/>
          <a:p>
            <a:pPr>
              <a:defRPr sz="1200"/>
            </a:pPr>
            <a:endParaRPr lang="en-US"/>
          </a:p>
        </c:txPr>
        <c:crossAx val="170649088"/>
        <c:crosses val="autoZero"/>
        <c:auto val="1"/>
        <c:lblAlgn val="ctr"/>
        <c:lblOffset val="100"/>
        <c:noMultiLvlLbl val="0"/>
      </c:catAx>
      <c:valAx>
        <c:axId val="170649088"/>
        <c:scaling>
          <c:orientation val="minMax"/>
          <c:max val="5"/>
        </c:scaling>
        <c:delete val="0"/>
        <c:axPos val="l"/>
        <c:majorGridlines/>
        <c:numFmt formatCode="General" sourceLinked="1"/>
        <c:majorTickMark val="out"/>
        <c:minorTickMark val="none"/>
        <c:tickLblPos val="nextTo"/>
        <c:txPr>
          <a:bodyPr/>
          <a:lstStyle/>
          <a:p>
            <a:pPr>
              <a:defRPr sz="1200"/>
            </a:pPr>
            <a:endParaRPr lang="en-US"/>
          </a:p>
        </c:txPr>
        <c:crossAx val="170647552"/>
        <c:crosses val="autoZero"/>
        <c:crossBetween val="between"/>
        <c:majorUnit val="1"/>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'graphs for preso'!$B$52</c:f>
              <c:strCache>
                <c:ptCount val="1"/>
                <c:pt idx="0">
                  <c:v>Not a role of Council</c:v>
                </c:pt>
              </c:strCache>
            </c:strRef>
          </c:tx>
          <c:invertIfNegative val="0"/>
          <c:cat>
            <c:strRef>
              <c:f>'graphs for preso'!$A$53:$A$63</c:f>
              <c:strCache>
                <c:ptCount val="11"/>
                <c:pt idx="0">
                  <c:v>Litter mgnt</c:v>
                </c:pt>
                <c:pt idx="1">
                  <c:v>Stormwater mgnt</c:v>
                </c:pt>
                <c:pt idx="2">
                  <c:v>Weed mgnt</c:v>
                </c:pt>
                <c:pt idx="3">
                  <c:v>Community volunteers (bushcare)</c:v>
                </c:pt>
                <c:pt idx="4">
                  <c:v>Planning controls</c:v>
                </c:pt>
                <c:pt idx="5">
                  <c:v>Enforcement activities</c:v>
                </c:pt>
                <c:pt idx="6">
                  <c:v>Community education</c:v>
                </c:pt>
                <c:pt idx="7">
                  <c:v>Catchment improvement initiatives</c:v>
                </c:pt>
                <c:pt idx="8">
                  <c:v>Internal Council Policy</c:v>
                </c:pt>
                <c:pt idx="9">
                  <c:v>Wastewater mgnt</c:v>
                </c:pt>
                <c:pt idx="10">
                  <c:v>Licensing of industry</c:v>
                </c:pt>
              </c:strCache>
            </c:strRef>
          </c:cat>
          <c:val>
            <c:numRef>
              <c:f>'graphs for preso'!$B$53:$B$63</c:f>
              <c:numCache>
                <c:formatCode>0%</c:formatCode>
                <c:ptCount val="11"/>
                <c:pt idx="0">
                  <c:v>9.4999999999999998E-3</c:v>
                </c:pt>
                <c:pt idx="1">
                  <c:v>2.86E-2</c:v>
                </c:pt>
                <c:pt idx="2">
                  <c:v>1.9E-2</c:v>
                </c:pt>
                <c:pt idx="3">
                  <c:v>9.4999999999999998E-3</c:v>
                </c:pt>
                <c:pt idx="4">
                  <c:v>1.9E-2</c:v>
                </c:pt>
                <c:pt idx="5">
                  <c:v>9.4999999999999998E-3</c:v>
                </c:pt>
                <c:pt idx="6">
                  <c:v>9.4999999999999998E-3</c:v>
                </c:pt>
                <c:pt idx="7">
                  <c:v>4.7600000000000003E-2</c:v>
                </c:pt>
                <c:pt idx="8">
                  <c:v>2.86E-2</c:v>
                </c:pt>
                <c:pt idx="9">
                  <c:v>0.1048</c:v>
                </c:pt>
                <c:pt idx="10">
                  <c:v>4.7600000000000003E-2</c:v>
                </c:pt>
              </c:numCache>
            </c:numRef>
          </c:val>
        </c:ser>
        <c:ser>
          <c:idx val="1"/>
          <c:order val="1"/>
          <c:tx>
            <c:strRef>
              <c:f>'graphs for preso'!$C$52</c:f>
              <c:strCache>
                <c:ptCount val="1"/>
                <c:pt idx="0">
                  <c:v>Not very important / only effective in a very limited way</c:v>
                </c:pt>
              </c:strCache>
            </c:strRef>
          </c:tx>
          <c:invertIfNegative val="0"/>
          <c:cat>
            <c:strRef>
              <c:f>'graphs for preso'!$A$53:$A$63</c:f>
              <c:strCache>
                <c:ptCount val="11"/>
                <c:pt idx="0">
                  <c:v>Litter mgnt</c:v>
                </c:pt>
                <c:pt idx="1">
                  <c:v>Stormwater mgnt</c:v>
                </c:pt>
                <c:pt idx="2">
                  <c:v>Weed mgnt</c:v>
                </c:pt>
                <c:pt idx="3">
                  <c:v>Community volunteers (bushcare)</c:v>
                </c:pt>
                <c:pt idx="4">
                  <c:v>Planning controls</c:v>
                </c:pt>
                <c:pt idx="5">
                  <c:v>Enforcement activities</c:v>
                </c:pt>
                <c:pt idx="6">
                  <c:v>Community education</c:v>
                </c:pt>
                <c:pt idx="7">
                  <c:v>Catchment improvement initiatives</c:v>
                </c:pt>
                <c:pt idx="8">
                  <c:v>Internal Council Policy</c:v>
                </c:pt>
                <c:pt idx="9">
                  <c:v>Wastewater mgnt</c:v>
                </c:pt>
                <c:pt idx="10">
                  <c:v>Licensing of industry</c:v>
                </c:pt>
              </c:strCache>
            </c:strRef>
          </c:cat>
          <c:val>
            <c:numRef>
              <c:f>'graphs for preso'!$C$53:$C$63</c:f>
              <c:numCache>
                <c:formatCode>0%</c:formatCode>
                <c:ptCount val="11"/>
                <c:pt idx="0">
                  <c:v>0</c:v>
                </c:pt>
                <c:pt idx="1">
                  <c:v>3.8100000000000002E-2</c:v>
                </c:pt>
                <c:pt idx="2">
                  <c:v>5.7099999999999998E-2</c:v>
                </c:pt>
                <c:pt idx="3">
                  <c:v>3.8100000000000002E-2</c:v>
                </c:pt>
                <c:pt idx="4">
                  <c:v>3.8100000000000002E-2</c:v>
                </c:pt>
                <c:pt idx="5">
                  <c:v>3.8100000000000002E-2</c:v>
                </c:pt>
                <c:pt idx="6">
                  <c:v>6.6699999999999995E-2</c:v>
                </c:pt>
                <c:pt idx="7">
                  <c:v>4.7600000000000003E-2</c:v>
                </c:pt>
                <c:pt idx="8">
                  <c:v>5.7099999999999998E-2</c:v>
                </c:pt>
                <c:pt idx="9">
                  <c:v>0.1048</c:v>
                </c:pt>
                <c:pt idx="10">
                  <c:v>5.7099999999999998E-2</c:v>
                </c:pt>
              </c:numCache>
            </c:numRef>
          </c:val>
        </c:ser>
        <c:ser>
          <c:idx val="2"/>
          <c:order val="2"/>
          <c:tx>
            <c:strRef>
              <c:f>'graphs for preso'!$D$52</c:f>
              <c:strCache>
                <c:ptCount val="1"/>
                <c:pt idx="0">
                  <c:v>Moderately important / effective in some areas</c:v>
                </c:pt>
              </c:strCache>
            </c:strRef>
          </c:tx>
          <c:invertIfNegative val="0"/>
          <c:cat>
            <c:strRef>
              <c:f>'graphs for preso'!$A$53:$A$63</c:f>
              <c:strCache>
                <c:ptCount val="11"/>
                <c:pt idx="0">
                  <c:v>Litter mgnt</c:v>
                </c:pt>
                <c:pt idx="1">
                  <c:v>Stormwater mgnt</c:v>
                </c:pt>
                <c:pt idx="2">
                  <c:v>Weed mgnt</c:v>
                </c:pt>
                <c:pt idx="3">
                  <c:v>Community volunteers (bushcare)</c:v>
                </c:pt>
                <c:pt idx="4">
                  <c:v>Planning controls</c:v>
                </c:pt>
                <c:pt idx="5">
                  <c:v>Enforcement activities</c:v>
                </c:pt>
                <c:pt idx="6">
                  <c:v>Community education</c:v>
                </c:pt>
                <c:pt idx="7">
                  <c:v>Catchment improvement initiatives</c:v>
                </c:pt>
                <c:pt idx="8">
                  <c:v>Internal Council Policy</c:v>
                </c:pt>
                <c:pt idx="9">
                  <c:v>Wastewater mgnt</c:v>
                </c:pt>
                <c:pt idx="10">
                  <c:v>Licensing of industry</c:v>
                </c:pt>
              </c:strCache>
            </c:strRef>
          </c:cat>
          <c:val>
            <c:numRef>
              <c:f>'graphs for preso'!$D$53:$D$63</c:f>
              <c:numCache>
                <c:formatCode>0%</c:formatCode>
                <c:ptCount val="11"/>
                <c:pt idx="0">
                  <c:v>0.1429</c:v>
                </c:pt>
                <c:pt idx="1">
                  <c:v>6.6699999999999995E-2</c:v>
                </c:pt>
                <c:pt idx="2">
                  <c:v>0.15240000000000001</c:v>
                </c:pt>
                <c:pt idx="3">
                  <c:v>0.1905</c:v>
                </c:pt>
                <c:pt idx="4">
                  <c:v>0.2</c:v>
                </c:pt>
                <c:pt idx="5">
                  <c:v>0.2</c:v>
                </c:pt>
                <c:pt idx="6">
                  <c:v>0.2</c:v>
                </c:pt>
                <c:pt idx="7">
                  <c:v>0.1905</c:v>
                </c:pt>
                <c:pt idx="8">
                  <c:v>0.24759999999999999</c:v>
                </c:pt>
                <c:pt idx="9">
                  <c:v>0.1333</c:v>
                </c:pt>
                <c:pt idx="10">
                  <c:v>0.2762</c:v>
                </c:pt>
              </c:numCache>
            </c:numRef>
          </c:val>
        </c:ser>
        <c:ser>
          <c:idx val="3"/>
          <c:order val="3"/>
          <c:tx>
            <c:strRef>
              <c:f>'graphs for preso'!$E$52</c:f>
              <c:strCache>
                <c:ptCount val="1"/>
                <c:pt idx="0">
                  <c:v>Very important / effective across large parts of the river</c:v>
                </c:pt>
              </c:strCache>
            </c:strRef>
          </c:tx>
          <c:invertIfNegative val="0"/>
          <c:cat>
            <c:strRef>
              <c:f>'graphs for preso'!$A$53:$A$63</c:f>
              <c:strCache>
                <c:ptCount val="11"/>
                <c:pt idx="0">
                  <c:v>Litter mgnt</c:v>
                </c:pt>
                <c:pt idx="1">
                  <c:v>Stormwater mgnt</c:v>
                </c:pt>
                <c:pt idx="2">
                  <c:v>Weed mgnt</c:v>
                </c:pt>
                <c:pt idx="3">
                  <c:v>Community volunteers (bushcare)</c:v>
                </c:pt>
                <c:pt idx="4">
                  <c:v>Planning controls</c:v>
                </c:pt>
                <c:pt idx="5">
                  <c:v>Enforcement activities</c:v>
                </c:pt>
                <c:pt idx="6">
                  <c:v>Community education</c:v>
                </c:pt>
                <c:pt idx="7">
                  <c:v>Catchment improvement initiatives</c:v>
                </c:pt>
                <c:pt idx="8">
                  <c:v>Internal Council Policy</c:v>
                </c:pt>
                <c:pt idx="9">
                  <c:v>Wastewater mgnt</c:v>
                </c:pt>
                <c:pt idx="10">
                  <c:v>Licensing of industry</c:v>
                </c:pt>
              </c:strCache>
            </c:strRef>
          </c:cat>
          <c:val>
            <c:numRef>
              <c:f>'graphs for preso'!$E$53:$E$63</c:f>
              <c:numCache>
                <c:formatCode>0%</c:formatCode>
                <c:ptCount val="11"/>
                <c:pt idx="0">
                  <c:v>0.2762</c:v>
                </c:pt>
                <c:pt idx="1">
                  <c:v>0.3619</c:v>
                </c:pt>
                <c:pt idx="2">
                  <c:v>0.37140000000000001</c:v>
                </c:pt>
                <c:pt idx="3">
                  <c:v>0.37140000000000001</c:v>
                </c:pt>
                <c:pt idx="4">
                  <c:v>0.33329999999999999</c:v>
                </c:pt>
                <c:pt idx="5">
                  <c:v>0.40949999999999998</c:v>
                </c:pt>
                <c:pt idx="6">
                  <c:v>0.34289999999999998</c:v>
                </c:pt>
                <c:pt idx="7">
                  <c:v>0.33329999999999999</c:v>
                </c:pt>
                <c:pt idx="8">
                  <c:v>0.34289999999999998</c:v>
                </c:pt>
                <c:pt idx="9">
                  <c:v>0.23810000000000001</c:v>
                </c:pt>
                <c:pt idx="10">
                  <c:v>0.33329999999999999</c:v>
                </c:pt>
              </c:numCache>
            </c:numRef>
          </c:val>
        </c:ser>
        <c:ser>
          <c:idx val="4"/>
          <c:order val="4"/>
          <c:tx>
            <c:strRef>
              <c:f>'graphs for preso'!$F$52</c:f>
              <c:strCache>
                <c:ptCount val="1"/>
                <c:pt idx="0">
                  <c:v>Extremely important / very effective across large parts of the river</c:v>
                </c:pt>
              </c:strCache>
            </c:strRef>
          </c:tx>
          <c:invertIfNegative val="0"/>
          <c:cat>
            <c:strRef>
              <c:f>'graphs for preso'!$A$53:$A$63</c:f>
              <c:strCache>
                <c:ptCount val="11"/>
                <c:pt idx="0">
                  <c:v>Litter mgnt</c:v>
                </c:pt>
                <c:pt idx="1">
                  <c:v>Stormwater mgnt</c:v>
                </c:pt>
                <c:pt idx="2">
                  <c:v>Weed mgnt</c:v>
                </c:pt>
                <c:pt idx="3">
                  <c:v>Community volunteers (bushcare)</c:v>
                </c:pt>
                <c:pt idx="4">
                  <c:v>Planning controls</c:v>
                </c:pt>
                <c:pt idx="5">
                  <c:v>Enforcement activities</c:v>
                </c:pt>
                <c:pt idx="6">
                  <c:v>Community education</c:v>
                </c:pt>
                <c:pt idx="7">
                  <c:v>Catchment improvement initiatives</c:v>
                </c:pt>
                <c:pt idx="8">
                  <c:v>Internal Council Policy</c:v>
                </c:pt>
                <c:pt idx="9">
                  <c:v>Wastewater mgnt</c:v>
                </c:pt>
                <c:pt idx="10">
                  <c:v>Licensing of industry</c:v>
                </c:pt>
              </c:strCache>
            </c:strRef>
          </c:cat>
          <c:val>
            <c:numRef>
              <c:f>'graphs for preso'!$F$53:$F$63</c:f>
              <c:numCache>
                <c:formatCode>0%</c:formatCode>
                <c:ptCount val="11"/>
                <c:pt idx="0">
                  <c:v>0.57140000000000002</c:v>
                </c:pt>
                <c:pt idx="1">
                  <c:v>0.50480000000000003</c:v>
                </c:pt>
                <c:pt idx="2">
                  <c:v>0.4</c:v>
                </c:pt>
                <c:pt idx="3">
                  <c:v>0.39050000000000001</c:v>
                </c:pt>
                <c:pt idx="4">
                  <c:v>0.40949999999999998</c:v>
                </c:pt>
                <c:pt idx="5">
                  <c:v>0.34289999999999998</c:v>
                </c:pt>
                <c:pt idx="6">
                  <c:v>0.38100000000000001</c:v>
                </c:pt>
                <c:pt idx="7">
                  <c:v>0.38100000000000001</c:v>
                </c:pt>
                <c:pt idx="8">
                  <c:v>0.32379999999999998</c:v>
                </c:pt>
                <c:pt idx="9">
                  <c:v>0.41899999999999998</c:v>
                </c:pt>
                <c:pt idx="10">
                  <c:v>0.28570000000000001</c:v>
                </c:pt>
              </c:numCache>
            </c:numRef>
          </c:val>
        </c:ser>
        <c:dLbls>
          <c:showLegendKey val="0"/>
          <c:showVal val="0"/>
          <c:showCatName val="0"/>
          <c:showSerName val="0"/>
          <c:showPercent val="0"/>
          <c:showBubbleSize val="0"/>
        </c:dLbls>
        <c:gapWidth val="150"/>
        <c:shape val="box"/>
        <c:axId val="171471232"/>
        <c:axId val="171472768"/>
        <c:axId val="0"/>
      </c:bar3DChart>
      <c:catAx>
        <c:axId val="171471232"/>
        <c:scaling>
          <c:orientation val="minMax"/>
        </c:scaling>
        <c:delete val="0"/>
        <c:axPos val="b"/>
        <c:majorTickMark val="out"/>
        <c:minorTickMark val="none"/>
        <c:tickLblPos val="nextTo"/>
        <c:txPr>
          <a:bodyPr/>
          <a:lstStyle/>
          <a:p>
            <a:pPr>
              <a:defRPr sz="1200"/>
            </a:pPr>
            <a:endParaRPr lang="en-US"/>
          </a:p>
        </c:txPr>
        <c:crossAx val="171472768"/>
        <c:crosses val="autoZero"/>
        <c:auto val="1"/>
        <c:lblAlgn val="ctr"/>
        <c:lblOffset val="100"/>
        <c:noMultiLvlLbl val="0"/>
      </c:catAx>
      <c:valAx>
        <c:axId val="171472768"/>
        <c:scaling>
          <c:orientation val="minMax"/>
          <c:max val="1"/>
        </c:scaling>
        <c:delete val="0"/>
        <c:axPos val="l"/>
        <c:majorGridlines/>
        <c:numFmt formatCode="0%" sourceLinked="1"/>
        <c:majorTickMark val="out"/>
        <c:minorTickMark val="none"/>
        <c:tickLblPos val="nextTo"/>
        <c:txPr>
          <a:bodyPr/>
          <a:lstStyle/>
          <a:p>
            <a:pPr>
              <a:defRPr sz="1200"/>
            </a:pPr>
            <a:endParaRPr lang="en-US"/>
          </a:p>
        </c:txPr>
        <c:crossAx val="171471232"/>
        <c:crosses val="autoZero"/>
        <c:crossBetween val="between"/>
        <c:majorUnit val="0.2"/>
      </c:valAx>
    </c:plotArea>
    <c:legend>
      <c:legendPos val="r"/>
      <c:layout/>
      <c:overlay val="0"/>
      <c:txPr>
        <a:bodyPr/>
        <a:lstStyle/>
        <a:p>
          <a:pPr>
            <a:defRPr sz="14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Presentation!$A$22</c:f>
              <c:strCache>
                <c:ptCount val="1"/>
                <c:pt idx="0">
                  <c:v>Knowledge about the rivers and catchments in the Council area</c:v>
                </c:pt>
              </c:strCache>
            </c:strRef>
          </c:tx>
          <c:invertIfNegative val="0"/>
          <c:cat>
            <c:strRef>
              <c:f>Presentation!$B$21:$I$21</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Presentation!$B$22:$I$22</c:f>
              <c:numCache>
                <c:formatCode>0.0</c:formatCode>
                <c:ptCount val="8"/>
                <c:pt idx="0">
                  <c:v>3.8333333333333335</c:v>
                </c:pt>
                <c:pt idx="1">
                  <c:v>4.166666666666667</c:v>
                </c:pt>
                <c:pt idx="2">
                  <c:v>4</c:v>
                </c:pt>
                <c:pt idx="3">
                  <c:v>3.8333333333333335</c:v>
                </c:pt>
                <c:pt idx="4">
                  <c:v>4.166666666666667</c:v>
                </c:pt>
                <c:pt idx="5">
                  <c:v>4.833333333333333</c:v>
                </c:pt>
                <c:pt idx="6">
                  <c:v>4.166666666666667</c:v>
                </c:pt>
                <c:pt idx="7">
                  <c:v>4</c:v>
                </c:pt>
              </c:numCache>
            </c:numRef>
          </c:val>
        </c:ser>
        <c:ser>
          <c:idx val="1"/>
          <c:order val="1"/>
          <c:tx>
            <c:strRef>
              <c:f>Presentation!$A$23</c:f>
              <c:strCache>
                <c:ptCount val="1"/>
                <c:pt idx="0">
                  <c:v>Available tools and supporting documents</c:v>
                </c:pt>
              </c:strCache>
            </c:strRef>
          </c:tx>
          <c:invertIfNegative val="0"/>
          <c:cat>
            <c:strRef>
              <c:f>Presentation!$B$21:$I$21</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Presentation!$B$23:$I$23</c:f>
              <c:numCache>
                <c:formatCode>0.0</c:formatCode>
                <c:ptCount val="8"/>
                <c:pt idx="0">
                  <c:v>2.75</c:v>
                </c:pt>
                <c:pt idx="1">
                  <c:v>2.375</c:v>
                </c:pt>
                <c:pt idx="2">
                  <c:v>2.1428571428571428</c:v>
                </c:pt>
                <c:pt idx="3">
                  <c:v>2.5714285714285716</c:v>
                </c:pt>
                <c:pt idx="4">
                  <c:v>2.5714285714285716</c:v>
                </c:pt>
                <c:pt idx="5">
                  <c:v>3</c:v>
                </c:pt>
                <c:pt idx="6">
                  <c:v>3.4285714285714284</c:v>
                </c:pt>
                <c:pt idx="7">
                  <c:v>3.125</c:v>
                </c:pt>
              </c:numCache>
            </c:numRef>
          </c:val>
        </c:ser>
        <c:ser>
          <c:idx val="2"/>
          <c:order val="2"/>
          <c:tx>
            <c:strRef>
              <c:f>Presentation!$A$24</c:f>
              <c:strCache>
                <c:ptCount val="1"/>
                <c:pt idx="0">
                  <c:v>Job specific focus</c:v>
                </c:pt>
              </c:strCache>
            </c:strRef>
          </c:tx>
          <c:invertIfNegative val="0"/>
          <c:cat>
            <c:strRef>
              <c:f>Presentation!$B$21:$I$21</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Presentation!$B$24:$I$24</c:f>
              <c:numCache>
                <c:formatCode>0.0</c:formatCode>
                <c:ptCount val="8"/>
                <c:pt idx="0">
                  <c:v>3</c:v>
                </c:pt>
                <c:pt idx="1">
                  <c:v>3</c:v>
                </c:pt>
                <c:pt idx="2">
                  <c:v>1</c:v>
                </c:pt>
                <c:pt idx="3">
                  <c:v>3</c:v>
                </c:pt>
                <c:pt idx="4">
                  <c:v>3</c:v>
                </c:pt>
                <c:pt idx="5">
                  <c:v>4</c:v>
                </c:pt>
                <c:pt idx="6">
                  <c:v>4</c:v>
                </c:pt>
                <c:pt idx="7">
                  <c:v>4</c:v>
                </c:pt>
              </c:numCache>
            </c:numRef>
          </c:val>
        </c:ser>
        <c:ser>
          <c:idx val="3"/>
          <c:order val="3"/>
          <c:tx>
            <c:strRef>
              <c:f>Presentation!$A$25</c:f>
              <c:strCache>
                <c:ptCount val="1"/>
                <c:pt idx="0">
                  <c:v>Communication and community awareness</c:v>
                </c:pt>
              </c:strCache>
            </c:strRef>
          </c:tx>
          <c:invertIfNegative val="0"/>
          <c:cat>
            <c:strRef>
              <c:f>Presentation!$B$21:$I$21</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Presentation!$B$25:$I$25</c:f>
              <c:numCache>
                <c:formatCode>0.0</c:formatCode>
                <c:ptCount val="8"/>
                <c:pt idx="0">
                  <c:v>2</c:v>
                </c:pt>
                <c:pt idx="1">
                  <c:v>2.3333333333333335</c:v>
                </c:pt>
                <c:pt idx="2">
                  <c:v>2.3333333333333335</c:v>
                </c:pt>
                <c:pt idx="3">
                  <c:v>2</c:v>
                </c:pt>
                <c:pt idx="4">
                  <c:v>2</c:v>
                </c:pt>
                <c:pt idx="5">
                  <c:v>4</c:v>
                </c:pt>
                <c:pt idx="6">
                  <c:v>4</c:v>
                </c:pt>
                <c:pt idx="7">
                  <c:v>2.3333333333333335</c:v>
                </c:pt>
              </c:numCache>
            </c:numRef>
          </c:val>
        </c:ser>
        <c:dLbls>
          <c:showLegendKey val="0"/>
          <c:showVal val="0"/>
          <c:showCatName val="0"/>
          <c:showSerName val="0"/>
          <c:showPercent val="0"/>
          <c:showBubbleSize val="0"/>
        </c:dLbls>
        <c:gapWidth val="150"/>
        <c:shape val="box"/>
        <c:axId val="171676032"/>
        <c:axId val="171677568"/>
        <c:axId val="0"/>
      </c:bar3DChart>
      <c:catAx>
        <c:axId val="171676032"/>
        <c:scaling>
          <c:orientation val="minMax"/>
        </c:scaling>
        <c:delete val="0"/>
        <c:axPos val="b"/>
        <c:majorTickMark val="out"/>
        <c:minorTickMark val="none"/>
        <c:tickLblPos val="nextTo"/>
        <c:txPr>
          <a:bodyPr/>
          <a:lstStyle/>
          <a:p>
            <a:pPr>
              <a:defRPr sz="1400"/>
            </a:pPr>
            <a:endParaRPr lang="en-US"/>
          </a:p>
        </c:txPr>
        <c:crossAx val="171677568"/>
        <c:crosses val="autoZero"/>
        <c:auto val="1"/>
        <c:lblAlgn val="ctr"/>
        <c:lblOffset val="100"/>
        <c:noMultiLvlLbl val="0"/>
      </c:catAx>
      <c:valAx>
        <c:axId val="171677568"/>
        <c:scaling>
          <c:orientation val="minMax"/>
          <c:max val="20"/>
        </c:scaling>
        <c:delete val="0"/>
        <c:axPos val="l"/>
        <c:majorGridlines/>
        <c:numFmt formatCode="0" sourceLinked="0"/>
        <c:majorTickMark val="out"/>
        <c:minorTickMark val="none"/>
        <c:tickLblPos val="nextTo"/>
        <c:txPr>
          <a:bodyPr/>
          <a:lstStyle/>
          <a:p>
            <a:pPr>
              <a:defRPr sz="1200"/>
            </a:pPr>
            <a:endParaRPr lang="en-US"/>
          </a:p>
        </c:txPr>
        <c:crossAx val="171676032"/>
        <c:crosses val="autoZero"/>
        <c:crossBetween val="between"/>
      </c:valAx>
    </c:plotArea>
    <c:legend>
      <c:legendPos val="r"/>
      <c:layout/>
      <c:overlay val="0"/>
      <c:txPr>
        <a:bodyPr/>
        <a:lstStyle/>
        <a:p>
          <a:pPr>
            <a:defRPr sz="12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Presentation!$A$35</c:f>
              <c:strCache>
                <c:ptCount val="1"/>
                <c:pt idx="0">
                  <c:v>Knowledge about the rivers and Catchments in the Council area</c:v>
                </c:pt>
              </c:strCache>
            </c:strRef>
          </c:tx>
          <c:invertIfNegative val="0"/>
          <c:cat>
            <c:strRef>
              <c:f>Presentation!$B$34:$I$34</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Presentation!$B$35:$I$35</c:f>
              <c:numCache>
                <c:formatCode>0.0</c:formatCode>
                <c:ptCount val="8"/>
                <c:pt idx="0">
                  <c:v>1.5</c:v>
                </c:pt>
                <c:pt idx="1">
                  <c:v>1.5</c:v>
                </c:pt>
                <c:pt idx="2">
                  <c:v>2</c:v>
                </c:pt>
                <c:pt idx="3">
                  <c:v>1</c:v>
                </c:pt>
                <c:pt idx="4">
                  <c:v>1.75</c:v>
                </c:pt>
                <c:pt idx="5">
                  <c:v>2.5</c:v>
                </c:pt>
                <c:pt idx="6">
                  <c:v>2.25</c:v>
                </c:pt>
                <c:pt idx="7">
                  <c:v>2</c:v>
                </c:pt>
              </c:numCache>
            </c:numRef>
          </c:val>
        </c:ser>
        <c:ser>
          <c:idx val="1"/>
          <c:order val="1"/>
          <c:tx>
            <c:strRef>
              <c:f>Presentation!$A$36</c:f>
              <c:strCache>
                <c:ptCount val="1"/>
                <c:pt idx="0">
                  <c:v>Available tools and supporting documents</c:v>
                </c:pt>
              </c:strCache>
            </c:strRef>
          </c:tx>
          <c:invertIfNegative val="0"/>
          <c:cat>
            <c:strRef>
              <c:f>Presentation!$B$34:$I$34</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Presentation!$B$36:$I$36</c:f>
              <c:numCache>
                <c:formatCode>0.0</c:formatCode>
                <c:ptCount val="8"/>
                <c:pt idx="0">
                  <c:v>1</c:v>
                </c:pt>
                <c:pt idx="1">
                  <c:v>1</c:v>
                </c:pt>
                <c:pt idx="2">
                  <c:v>2</c:v>
                </c:pt>
                <c:pt idx="3">
                  <c:v>2</c:v>
                </c:pt>
                <c:pt idx="4">
                  <c:v>1</c:v>
                </c:pt>
                <c:pt idx="5">
                  <c:v>1</c:v>
                </c:pt>
                <c:pt idx="6">
                  <c:v>2</c:v>
                </c:pt>
                <c:pt idx="7">
                  <c:v>2</c:v>
                </c:pt>
              </c:numCache>
            </c:numRef>
          </c:val>
        </c:ser>
        <c:ser>
          <c:idx val="2"/>
          <c:order val="2"/>
          <c:tx>
            <c:strRef>
              <c:f>Presentation!$A$37</c:f>
              <c:strCache>
                <c:ptCount val="1"/>
                <c:pt idx="0">
                  <c:v>Communication and community awareness</c:v>
                </c:pt>
              </c:strCache>
            </c:strRef>
          </c:tx>
          <c:spPr>
            <a:solidFill>
              <a:schemeClr val="accent4">
                <a:lumMod val="75000"/>
              </a:schemeClr>
            </a:solidFill>
          </c:spPr>
          <c:invertIfNegative val="0"/>
          <c:cat>
            <c:strRef>
              <c:f>Presentation!$B$34:$I$34</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Presentation!$B$37:$I$37</c:f>
              <c:numCache>
                <c:formatCode>0.0</c:formatCode>
                <c:ptCount val="8"/>
                <c:pt idx="0">
                  <c:v>1</c:v>
                </c:pt>
                <c:pt idx="1">
                  <c:v>1</c:v>
                </c:pt>
                <c:pt idx="2">
                  <c:v>1</c:v>
                </c:pt>
                <c:pt idx="3">
                  <c:v>1</c:v>
                </c:pt>
                <c:pt idx="4">
                  <c:v>1</c:v>
                </c:pt>
                <c:pt idx="5">
                  <c:v>3</c:v>
                </c:pt>
                <c:pt idx="6">
                  <c:v>3</c:v>
                </c:pt>
                <c:pt idx="7">
                  <c:v>1</c:v>
                </c:pt>
              </c:numCache>
            </c:numRef>
          </c:val>
        </c:ser>
        <c:dLbls>
          <c:showLegendKey val="0"/>
          <c:showVal val="0"/>
          <c:showCatName val="0"/>
          <c:showSerName val="0"/>
          <c:showPercent val="0"/>
          <c:showBubbleSize val="0"/>
        </c:dLbls>
        <c:gapWidth val="150"/>
        <c:shape val="box"/>
        <c:axId val="170310656"/>
        <c:axId val="170312448"/>
        <c:axId val="0"/>
      </c:bar3DChart>
      <c:catAx>
        <c:axId val="170310656"/>
        <c:scaling>
          <c:orientation val="minMax"/>
        </c:scaling>
        <c:delete val="0"/>
        <c:axPos val="b"/>
        <c:majorTickMark val="out"/>
        <c:minorTickMark val="none"/>
        <c:tickLblPos val="nextTo"/>
        <c:txPr>
          <a:bodyPr/>
          <a:lstStyle/>
          <a:p>
            <a:pPr>
              <a:defRPr sz="1400"/>
            </a:pPr>
            <a:endParaRPr lang="en-US"/>
          </a:p>
        </c:txPr>
        <c:crossAx val="170312448"/>
        <c:crosses val="autoZero"/>
        <c:auto val="1"/>
        <c:lblAlgn val="ctr"/>
        <c:lblOffset val="100"/>
        <c:noMultiLvlLbl val="0"/>
      </c:catAx>
      <c:valAx>
        <c:axId val="170312448"/>
        <c:scaling>
          <c:orientation val="minMax"/>
          <c:max val="15"/>
          <c:min val="0"/>
        </c:scaling>
        <c:delete val="0"/>
        <c:axPos val="l"/>
        <c:majorGridlines/>
        <c:numFmt formatCode="0" sourceLinked="0"/>
        <c:majorTickMark val="out"/>
        <c:minorTickMark val="none"/>
        <c:tickLblPos val="nextTo"/>
        <c:txPr>
          <a:bodyPr/>
          <a:lstStyle/>
          <a:p>
            <a:pPr>
              <a:defRPr sz="1400"/>
            </a:pPr>
            <a:endParaRPr lang="en-US"/>
          </a:p>
        </c:txPr>
        <c:crossAx val="170310656"/>
        <c:crosses val="autoZero"/>
        <c:crossBetween val="between"/>
      </c:valAx>
    </c:plotArea>
    <c:legend>
      <c:legendPos val="r"/>
      <c:layout/>
      <c:overlay val="0"/>
      <c:txPr>
        <a:bodyPr/>
        <a:lstStyle/>
        <a:p>
          <a:pPr>
            <a:defRPr sz="16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447016187427492E-2"/>
          <c:y val="3.8677649134510723E-2"/>
          <c:w val="0.63915684253858229"/>
          <c:h val="0.74256579091702157"/>
        </c:manualLayout>
      </c:layout>
      <c:barChart>
        <c:barDir val="col"/>
        <c:grouping val="stacked"/>
        <c:varyColors val="0"/>
        <c:ser>
          <c:idx val="0"/>
          <c:order val="0"/>
          <c:tx>
            <c:strRef>
              <c:f>'3.1 DocR'!$B$3</c:f>
              <c:strCache>
                <c:ptCount val="1"/>
                <c:pt idx="0">
                  <c:v>Currency</c:v>
                </c:pt>
              </c:strCache>
            </c:strRef>
          </c:tx>
          <c:invertIfNegative val="0"/>
          <c:cat>
            <c:strRef>
              <c:f>'3.1 DocR'!$A$4:$A$11</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DocR'!$B$4:$B$11</c:f>
              <c:numCache>
                <c:formatCode>General</c:formatCode>
                <c:ptCount val="8"/>
                <c:pt idx="0">
                  <c:v>5</c:v>
                </c:pt>
                <c:pt idx="1">
                  <c:v>5</c:v>
                </c:pt>
                <c:pt idx="2">
                  <c:v>5</c:v>
                </c:pt>
                <c:pt idx="3">
                  <c:v>5</c:v>
                </c:pt>
                <c:pt idx="4">
                  <c:v>5</c:v>
                </c:pt>
                <c:pt idx="5">
                  <c:v>5</c:v>
                </c:pt>
                <c:pt idx="6">
                  <c:v>5</c:v>
                </c:pt>
                <c:pt idx="7">
                  <c:v>5</c:v>
                </c:pt>
              </c:numCache>
            </c:numRef>
          </c:val>
        </c:ser>
        <c:ser>
          <c:idx val="1"/>
          <c:order val="1"/>
          <c:tx>
            <c:strRef>
              <c:f>'3.1 DocR'!$C$3</c:f>
              <c:strCache>
                <c:ptCount val="1"/>
                <c:pt idx="0">
                  <c:v>Completeness / comprehensive-ness</c:v>
                </c:pt>
              </c:strCache>
            </c:strRef>
          </c:tx>
          <c:invertIfNegative val="0"/>
          <c:cat>
            <c:strRef>
              <c:f>'3.1 DocR'!$A$4:$A$11</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DocR'!$C$4:$C$11</c:f>
              <c:numCache>
                <c:formatCode>General</c:formatCode>
                <c:ptCount val="8"/>
                <c:pt idx="0">
                  <c:v>2</c:v>
                </c:pt>
                <c:pt idx="1">
                  <c:v>5</c:v>
                </c:pt>
                <c:pt idx="2">
                  <c:v>3</c:v>
                </c:pt>
                <c:pt idx="3">
                  <c:v>3</c:v>
                </c:pt>
                <c:pt idx="4">
                  <c:v>4</c:v>
                </c:pt>
                <c:pt idx="5">
                  <c:v>3</c:v>
                </c:pt>
                <c:pt idx="6">
                  <c:v>3</c:v>
                </c:pt>
                <c:pt idx="7">
                  <c:v>3</c:v>
                </c:pt>
              </c:numCache>
            </c:numRef>
          </c:val>
        </c:ser>
        <c:ser>
          <c:idx val="2"/>
          <c:order val="2"/>
          <c:tx>
            <c:strRef>
              <c:f>'3.1 DocR'!$D$3</c:f>
              <c:strCache>
                <c:ptCount val="1"/>
                <c:pt idx="0">
                  <c:v>Quality</c:v>
                </c:pt>
              </c:strCache>
            </c:strRef>
          </c:tx>
          <c:invertIfNegative val="0"/>
          <c:cat>
            <c:strRef>
              <c:f>'3.1 DocR'!$A$4:$A$11</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DocR'!$D$4:$D$11</c:f>
              <c:numCache>
                <c:formatCode>General</c:formatCode>
                <c:ptCount val="8"/>
                <c:pt idx="0">
                  <c:v>3</c:v>
                </c:pt>
                <c:pt idx="1">
                  <c:v>4</c:v>
                </c:pt>
                <c:pt idx="2">
                  <c:v>4</c:v>
                </c:pt>
                <c:pt idx="3">
                  <c:v>4</c:v>
                </c:pt>
                <c:pt idx="4">
                  <c:v>4</c:v>
                </c:pt>
                <c:pt idx="5">
                  <c:v>4</c:v>
                </c:pt>
                <c:pt idx="6">
                  <c:v>3</c:v>
                </c:pt>
                <c:pt idx="7">
                  <c:v>3</c:v>
                </c:pt>
              </c:numCache>
            </c:numRef>
          </c:val>
        </c:ser>
        <c:ser>
          <c:idx val="3"/>
          <c:order val="3"/>
          <c:tx>
            <c:strRef>
              <c:f>'3.1 DocR'!$E$3</c:f>
              <c:strCache>
                <c:ptCount val="1"/>
                <c:pt idx="0">
                  <c:v>Staff Knowledge</c:v>
                </c:pt>
              </c:strCache>
            </c:strRef>
          </c:tx>
          <c:invertIfNegative val="0"/>
          <c:cat>
            <c:strRef>
              <c:f>'3.1 DocR'!$A$4:$A$11</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DocR'!$E$4:$E$11</c:f>
              <c:numCache>
                <c:formatCode>General</c:formatCode>
                <c:ptCount val="8"/>
                <c:pt idx="0">
                  <c:v>3</c:v>
                </c:pt>
                <c:pt idx="1">
                  <c:v>4</c:v>
                </c:pt>
                <c:pt idx="2">
                  <c:v>3</c:v>
                </c:pt>
                <c:pt idx="3">
                  <c:v>2</c:v>
                </c:pt>
                <c:pt idx="4">
                  <c:v>2</c:v>
                </c:pt>
                <c:pt idx="5">
                  <c:v>2</c:v>
                </c:pt>
                <c:pt idx="6">
                  <c:v>4</c:v>
                </c:pt>
                <c:pt idx="7">
                  <c:v>4</c:v>
                </c:pt>
              </c:numCache>
            </c:numRef>
          </c:val>
        </c:ser>
        <c:ser>
          <c:idx val="4"/>
          <c:order val="4"/>
          <c:tx>
            <c:strRef>
              <c:f>'3.1 DocR'!$F$3</c:f>
              <c:strCache>
                <c:ptCount val="1"/>
                <c:pt idx="0">
                  <c:v>Usefulness to staff </c:v>
                </c:pt>
              </c:strCache>
            </c:strRef>
          </c:tx>
          <c:invertIfNegative val="0"/>
          <c:cat>
            <c:strRef>
              <c:f>'3.1 DocR'!$A$4:$A$11</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DocR'!$F$4:$F$11</c:f>
              <c:numCache>
                <c:formatCode>General</c:formatCode>
                <c:ptCount val="8"/>
                <c:pt idx="0">
                  <c:v>2</c:v>
                </c:pt>
                <c:pt idx="1">
                  <c:v>2</c:v>
                </c:pt>
                <c:pt idx="2">
                  <c:v>1</c:v>
                </c:pt>
                <c:pt idx="3">
                  <c:v>1</c:v>
                </c:pt>
                <c:pt idx="4">
                  <c:v>2</c:v>
                </c:pt>
                <c:pt idx="5">
                  <c:v>2</c:v>
                </c:pt>
                <c:pt idx="6">
                  <c:v>2</c:v>
                </c:pt>
                <c:pt idx="7">
                  <c:v>2</c:v>
                </c:pt>
              </c:numCache>
            </c:numRef>
          </c:val>
        </c:ser>
        <c:dLbls>
          <c:showLegendKey val="0"/>
          <c:showVal val="0"/>
          <c:showCatName val="0"/>
          <c:showSerName val="0"/>
          <c:showPercent val="0"/>
          <c:showBubbleSize val="0"/>
        </c:dLbls>
        <c:gapWidth val="150"/>
        <c:overlap val="100"/>
        <c:axId val="170976384"/>
        <c:axId val="170977920"/>
      </c:barChart>
      <c:catAx>
        <c:axId val="170976384"/>
        <c:scaling>
          <c:orientation val="minMax"/>
        </c:scaling>
        <c:delete val="0"/>
        <c:axPos val="b"/>
        <c:majorTickMark val="out"/>
        <c:minorTickMark val="none"/>
        <c:tickLblPos val="nextTo"/>
        <c:txPr>
          <a:bodyPr rot="-2400000"/>
          <a:lstStyle/>
          <a:p>
            <a:pPr>
              <a:defRPr sz="1600"/>
            </a:pPr>
            <a:endParaRPr lang="en-US"/>
          </a:p>
        </c:txPr>
        <c:crossAx val="170977920"/>
        <c:crosses val="autoZero"/>
        <c:auto val="1"/>
        <c:lblAlgn val="ctr"/>
        <c:lblOffset val="100"/>
        <c:noMultiLvlLbl val="0"/>
      </c:catAx>
      <c:valAx>
        <c:axId val="170977920"/>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170976384"/>
        <c:crosses val="autoZero"/>
        <c:crossBetween val="between"/>
      </c:valAx>
    </c:plotArea>
    <c:legend>
      <c:legendPos val="r"/>
      <c:layout>
        <c:manualLayout>
          <c:xMode val="edge"/>
          <c:yMode val="edge"/>
          <c:x val="0.70828792909916449"/>
          <c:y val="0.11115885044024126"/>
          <c:w val="0.28155733646912956"/>
          <c:h val="0.83403278434748185"/>
        </c:manualLayout>
      </c:layout>
      <c:overlay val="0"/>
      <c:txPr>
        <a:bodyPr/>
        <a:lstStyle/>
        <a:p>
          <a:pPr>
            <a:defRPr sz="16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'3.1 DocR'!$B$39</c:f>
              <c:strCache>
                <c:ptCount val="1"/>
                <c:pt idx="0">
                  <c:v>Currency</c:v>
                </c:pt>
              </c:strCache>
            </c:strRef>
          </c:tx>
          <c:invertIfNegative val="0"/>
          <c:cat>
            <c:strRef>
              <c:f>'3.1 DocR'!$A$40:$A$47</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DocR'!$B$40:$B$47</c:f>
              <c:numCache>
                <c:formatCode>General</c:formatCode>
                <c:ptCount val="8"/>
                <c:pt idx="0">
                  <c:v>2</c:v>
                </c:pt>
                <c:pt idx="1">
                  <c:v>3</c:v>
                </c:pt>
                <c:pt idx="2">
                  <c:v>3</c:v>
                </c:pt>
                <c:pt idx="3">
                  <c:v>3</c:v>
                </c:pt>
                <c:pt idx="4">
                  <c:v>3</c:v>
                </c:pt>
                <c:pt idx="5">
                  <c:v>3</c:v>
                </c:pt>
                <c:pt idx="6">
                  <c:v>4</c:v>
                </c:pt>
                <c:pt idx="7">
                  <c:v>3</c:v>
                </c:pt>
              </c:numCache>
            </c:numRef>
          </c:val>
        </c:ser>
        <c:ser>
          <c:idx val="1"/>
          <c:order val="1"/>
          <c:tx>
            <c:strRef>
              <c:f>'3.1 DocR'!$C$39</c:f>
              <c:strCache>
                <c:ptCount val="1"/>
                <c:pt idx="0">
                  <c:v>Completeness / comprehensive-ness</c:v>
                </c:pt>
              </c:strCache>
            </c:strRef>
          </c:tx>
          <c:invertIfNegative val="0"/>
          <c:cat>
            <c:strRef>
              <c:f>'3.1 DocR'!$A$40:$A$47</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DocR'!$C$40:$C$47</c:f>
              <c:numCache>
                <c:formatCode>General</c:formatCode>
                <c:ptCount val="8"/>
                <c:pt idx="0">
                  <c:v>1</c:v>
                </c:pt>
                <c:pt idx="1">
                  <c:v>2</c:v>
                </c:pt>
                <c:pt idx="2">
                  <c:v>2</c:v>
                </c:pt>
                <c:pt idx="3">
                  <c:v>2</c:v>
                </c:pt>
                <c:pt idx="4">
                  <c:v>2</c:v>
                </c:pt>
                <c:pt idx="5">
                  <c:v>3</c:v>
                </c:pt>
                <c:pt idx="6">
                  <c:v>4</c:v>
                </c:pt>
                <c:pt idx="7">
                  <c:v>3</c:v>
                </c:pt>
              </c:numCache>
            </c:numRef>
          </c:val>
        </c:ser>
        <c:ser>
          <c:idx val="2"/>
          <c:order val="2"/>
          <c:tx>
            <c:strRef>
              <c:f>'3.1 DocR'!$D$39</c:f>
              <c:strCache>
                <c:ptCount val="1"/>
                <c:pt idx="0">
                  <c:v>Quality</c:v>
                </c:pt>
              </c:strCache>
            </c:strRef>
          </c:tx>
          <c:invertIfNegative val="0"/>
          <c:cat>
            <c:strRef>
              <c:f>'3.1 DocR'!$A$40:$A$47</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DocR'!$D$40:$D$47</c:f>
              <c:numCache>
                <c:formatCode>General</c:formatCode>
                <c:ptCount val="8"/>
                <c:pt idx="0">
                  <c:v>1</c:v>
                </c:pt>
                <c:pt idx="1">
                  <c:v>3</c:v>
                </c:pt>
                <c:pt idx="2">
                  <c:v>2</c:v>
                </c:pt>
                <c:pt idx="3">
                  <c:v>2</c:v>
                </c:pt>
                <c:pt idx="4">
                  <c:v>3</c:v>
                </c:pt>
                <c:pt idx="5">
                  <c:v>3</c:v>
                </c:pt>
                <c:pt idx="6">
                  <c:v>4</c:v>
                </c:pt>
                <c:pt idx="7">
                  <c:v>3</c:v>
                </c:pt>
              </c:numCache>
            </c:numRef>
          </c:val>
        </c:ser>
        <c:ser>
          <c:idx val="3"/>
          <c:order val="3"/>
          <c:tx>
            <c:strRef>
              <c:f>'3.1 DocR'!$E$39</c:f>
              <c:strCache>
                <c:ptCount val="1"/>
                <c:pt idx="0">
                  <c:v>Staff Knowledge</c:v>
                </c:pt>
              </c:strCache>
            </c:strRef>
          </c:tx>
          <c:invertIfNegative val="0"/>
          <c:cat>
            <c:strRef>
              <c:f>'3.1 DocR'!$A$40:$A$47</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DocR'!$E$40:$E$47</c:f>
              <c:numCache>
                <c:formatCode>General</c:formatCode>
                <c:ptCount val="8"/>
                <c:pt idx="0">
                  <c:v>2</c:v>
                </c:pt>
                <c:pt idx="1">
                  <c:v>3</c:v>
                </c:pt>
                <c:pt idx="2">
                  <c:v>2</c:v>
                </c:pt>
                <c:pt idx="3">
                  <c:v>2</c:v>
                </c:pt>
                <c:pt idx="4">
                  <c:v>3</c:v>
                </c:pt>
                <c:pt idx="5">
                  <c:v>3</c:v>
                </c:pt>
                <c:pt idx="6">
                  <c:v>4</c:v>
                </c:pt>
                <c:pt idx="7">
                  <c:v>3</c:v>
                </c:pt>
              </c:numCache>
            </c:numRef>
          </c:val>
        </c:ser>
        <c:ser>
          <c:idx val="4"/>
          <c:order val="4"/>
          <c:tx>
            <c:strRef>
              <c:f>'3.1 DocR'!$F$39</c:f>
              <c:strCache>
                <c:ptCount val="1"/>
                <c:pt idx="0">
                  <c:v>Degree of Implementation</c:v>
                </c:pt>
              </c:strCache>
            </c:strRef>
          </c:tx>
          <c:invertIfNegative val="0"/>
          <c:cat>
            <c:strRef>
              <c:f>'3.1 DocR'!$A$40:$A$47</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DocR'!$F$40:$F$47</c:f>
              <c:numCache>
                <c:formatCode>General</c:formatCode>
                <c:ptCount val="8"/>
                <c:pt idx="0">
                  <c:v>2</c:v>
                </c:pt>
                <c:pt idx="1">
                  <c:v>3</c:v>
                </c:pt>
                <c:pt idx="2">
                  <c:v>2</c:v>
                </c:pt>
                <c:pt idx="3">
                  <c:v>3</c:v>
                </c:pt>
                <c:pt idx="4">
                  <c:v>3</c:v>
                </c:pt>
                <c:pt idx="5">
                  <c:v>3</c:v>
                </c:pt>
                <c:pt idx="6">
                  <c:v>4</c:v>
                </c:pt>
                <c:pt idx="7">
                  <c:v>3</c:v>
                </c:pt>
              </c:numCache>
            </c:numRef>
          </c:val>
        </c:ser>
        <c:dLbls>
          <c:showLegendKey val="0"/>
          <c:showVal val="0"/>
          <c:showCatName val="0"/>
          <c:showSerName val="0"/>
          <c:showPercent val="0"/>
          <c:showBubbleSize val="0"/>
        </c:dLbls>
        <c:gapWidth val="150"/>
        <c:overlap val="100"/>
        <c:axId val="171029248"/>
        <c:axId val="171030784"/>
      </c:barChart>
      <c:catAx>
        <c:axId val="171029248"/>
        <c:scaling>
          <c:orientation val="minMax"/>
        </c:scaling>
        <c:delete val="1"/>
        <c:axPos val="b"/>
        <c:majorTickMark val="out"/>
        <c:minorTickMark val="none"/>
        <c:tickLblPos val="nextTo"/>
        <c:crossAx val="171030784"/>
        <c:crosses val="autoZero"/>
        <c:auto val="1"/>
        <c:lblAlgn val="ctr"/>
        <c:lblOffset val="100"/>
        <c:noMultiLvlLbl val="0"/>
      </c:catAx>
      <c:valAx>
        <c:axId val="171030784"/>
        <c:scaling>
          <c:orientation val="minMax"/>
          <c:max val="25"/>
        </c:scaling>
        <c:delete val="0"/>
        <c:axPos val="l"/>
        <c:majorGridlines/>
        <c:numFmt formatCode="General" sourceLinked="1"/>
        <c:majorTickMark val="out"/>
        <c:minorTickMark val="none"/>
        <c:tickLblPos val="nextTo"/>
        <c:txPr>
          <a:bodyPr/>
          <a:lstStyle/>
          <a:p>
            <a:pPr>
              <a:defRPr sz="1400"/>
            </a:pPr>
            <a:endParaRPr lang="en-US"/>
          </a:p>
        </c:txPr>
        <c:crossAx val="171029248"/>
        <c:crosses val="autoZero"/>
        <c:crossBetween val="between"/>
      </c:valAx>
      <c:spPr>
        <a:noFill/>
        <a:ln w="25400">
          <a:noFill/>
        </a:ln>
      </c:spPr>
    </c:plotArea>
    <c:legend>
      <c:legendPos val="b"/>
      <c:layout>
        <c:manualLayout>
          <c:xMode val="edge"/>
          <c:yMode val="edge"/>
          <c:x val="0"/>
          <c:y val="0.32826209462761508"/>
          <c:w val="0.93557866055831884"/>
          <c:h val="0.67173790537238487"/>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'3.1 DocR'!$B$26</c:f>
              <c:strCache>
                <c:ptCount val="1"/>
                <c:pt idx="0">
                  <c:v>Currency</c:v>
                </c:pt>
              </c:strCache>
            </c:strRef>
          </c:tx>
          <c:invertIfNegative val="0"/>
          <c:cat>
            <c:strRef>
              <c:f>'3.1 DocR'!$A$27:$A$34</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DocR'!$B$27:$B$34</c:f>
              <c:numCache>
                <c:formatCode>General</c:formatCode>
                <c:ptCount val="8"/>
                <c:pt idx="0">
                  <c:v>1</c:v>
                </c:pt>
                <c:pt idx="1">
                  <c:v>4</c:v>
                </c:pt>
                <c:pt idx="2">
                  <c:v>1</c:v>
                </c:pt>
                <c:pt idx="3">
                  <c:v>1</c:v>
                </c:pt>
                <c:pt idx="4">
                  <c:v>2</c:v>
                </c:pt>
                <c:pt idx="5">
                  <c:v>1</c:v>
                </c:pt>
                <c:pt idx="6">
                  <c:v>2</c:v>
                </c:pt>
                <c:pt idx="7">
                  <c:v>2</c:v>
                </c:pt>
              </c:numCache>
            </c:numRef>
          </c:val>
        </c:ser>
        <c:ser>
          <c:idx val="1"/>
          <c:order val="1"/>
          <c:tx>
            <c:strRef>
              <c:f>'3.1 DocR'!$C$26</c:f>
              <c:strCache>
                <c:ptCount val="1"/>
                <c:pt idx="0">
                  <c:v>Completeness / comprehensive-ness</c:v>
                </c:pt>
              </c:strCache>
            </c:strRef>
          </c:tx>
          <c:invertIfNegative val="0"/>
          <c:cat>
            <c:strRef>
              <c:f>'3.1 DocR'!$A$27:$A$34</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DocR'!$C$27:$C$34</c:f>
              <c:numCache>
                <c:formatCode>General</c:formatCode>
                <c:ptCount val="8"/>
                <c:pt idx="0">
                  <c:v>1</c:v>
                </c:pt>
                <c:pt idx="1">
                  <c:v>3</c:v>
                </c:pt>
                <c:pt idx="2">
                  <c:v>1</c:v>
                </c:pt>
                <c:pt idx="3">
                  <c:v>1</c:v>
                </c:pt>
                <c:pt idx="4">
                  <c:v>2</c:v>
                </c:pt>
                <c:pt idx="5">
                  <c:v>1</c:v>
                </c:pt>
                <c:pt idx="6">
                  <c:v>3</c:v>
                </c:pt>
                <c:pt idx="7">
                  <c:v>2</c:v>
                </c:pt>
              </c:numCache>
            </c:numRef>
          </c:val>
        </c:ser>
        <c:ser>
          <c:idx val="2"/>
          <c:order val="2"/>
          <c:tx>
            <c:strRef>
              <c:f>'3.1 DocR'!$D$26</c:f>
              <c:strCache>
                <c:ptCount val="1"/>
                <c:pt idx="0">
                  <c:v>Quality</c:v>
                </c:pt>
              </c:strCache>
            </c:strRef>
          </c:tx>
          <c:invertIfNegative val="0"/>
          <c:cat>
            <c:strRef>
              <c:f>'3.1 DocR'!$A$27:$A$34</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DocR'!$D$27:$D$34</c:f>
              <c:numCache>
                <c:formatCode>General</c:formatCode>
                <c:ptCount val="8"/>
                <c:pt idx="0">
                  <c:v>1</c:v>
                </c:pt>
                <c:pt idx="1">
                  <c:v>3</c:v>
                </c:pt>
                <c:pt idx="2">
                  <c:v>1</c:v>
                </c:pt>
                <c:pt idx="3">
                  <c:v>1</c:v>
                </c:pt>
                <c:pt idx="4">
                  <c:v>2</c:v>
                </c:pt>
                <c:pt idx="5">
                  <c:v>1</c:v>
                </c:pt>
                <c:pt idx="6">
                  <c:v>3</c:v>
                </c:pt>
                <c:pt idx="7">
                  <c:v>2</c:v>
                </c:pt>
              </c:numCache>
            </c:numRef>
          </c:val>
        </c:ser>
        <c:ser>
          <c:idx val="3"/>
          <c:order val="3"/>
          <c:tx>
            <c:strRef>
              <c:f>'3.1 DocR'!$E$26</c:f>
              <c:strCache>
                <c:ptCount val="1"/>
                <c:pt idx="0">
                  <c:v>Staff Knowledge</c:v>
                </c:pt>
              </c:strCache>
            </c:strRef>
          </c:tx>
          <c:invertIfNegative val="0"/>
          <c:cat>
            <c:strRef>
              <c:f>'3.1 DocR'!$A$27:$A$34</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DocR'!$E$27:$E$34</c:f>
              <c:numCache>
                <c:formatCode>General</c:formatCode>
                <c:ptCount val="8"/>
                <c:pt idx="0">
                  <c:v>1</c:v>
                </c:pt>
                <c:pt idx="1">
                  <c:v>3</c:v>
                </c:pt>
                <c:pt idx="2">
                  <c:v>1</c:v>
                </c:pt>
                <c:pt idx="3">
                  <c:v>1</c:v>
                </c:pt>
                <c:pt idx="4">
                  <c:v>2</c:v>
                </c:pt>
                <c:pt idx="5">
                  <c:v>1</c:v>
                </c:pt>
                <c:pt idx="6">
                  <c:v>3</c:v>
                </c:pt>
                <c:pt idx="7">
                  <c:v>1</c:v>
                </c:pt>
              </c:numCache>
            </c:numRef>
          </c:val>
        </c:ser>
        <c:ser>
          <c:idx val="4"/>
          <c:order val="4"/>
          <c:tx>
            <c:strRef>
              <c:f>'3.1 DocR'!$F$26</c:f>
              <c:strCache>
                <c:ptCount val="1"/>
                <c:pt idx="0">
                  <c:v>Degree of Implementation</c:v>
                </c:pt>
              </c:strCache>
            </c:strRef>
          </c:tx>
          <c:invertIfNegative val="0"/>
          <c:cat>
            <c:strRef>
              <c:f>'3.1 DocR'!$A$27:$A$34</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DocR'!$F$27:$F$34</c:f>
              <c:numCache>
                <c:formatCode>General</c:formatCode>
                <c:ptCount val="8"/>
                <c:pt idx="0">
                  <c:v>1</c:v>
                </c:pt>
                <c:pt idx="1">
                  <c:v>3</c:v>
                </c:pt>
                <c:pt idx="2">
                  <c:v>1</c:v>
                </c:pt>
                <c:pt idx="3">
                  <c:v>1</c:v>
                </c:pt>
                <c:pt idx="4">
                  <c:v>2</c:v>
                </c:pt>
                <c:pt idx="5">
                  <c:v>1</c:v>
                </c:pt>
                <c:pt idx="6">
                  <c:v>2</c:v>
                </c:pt>
                <c:pt idx="7">
                  <c:v>2</c:v>
                </c:pt>
              </c:numCache>
            </c:numRef>
          </c:val>
        </c:ser>
        <c:dLbls>
          <c:showLegendKey val="0"/>
          <c:showVal val="0"/>
          <c:showCatName val="0"/>
          <c:showSerName val="0"/>
          <c:showPercent val="0"/>
          <c:showBubbleSize val="0"/>
        </c:dLbls>
        <c:gapWidth val="150"/>
        <c:overlap val="100"/>
        <c:axId val="171082880"/>
        <c:axId val="171084416"/>
      </c:barChart>
      <c:catAx>
        <c:axId val="171082880"/>
        <c:scaling>
          <c:orientation val="minMax"/>
        </c:scaling>
        <c:delete val="0"/>
        <c:axPos val="b"/>
        <c:majorTickMark val="out"/>
        <c:minorTickMark val="none"/>
        <c:tickLblPos val="nextTo"/>
        <c:txPr>
          <a:bodyPr rot="-2400000"/>
          <a:lstStyle/>
          <a:p>
            <a:pPr>
              <a:defRPr sz="1400"/>
            </a:pPr>
            <a:endParaRPr lang="en-US"/>
          </a:p>
        </c:txPr>
        <c:crossAx val="171084416"/>
        <c:crosses val="autoZero"/>
        <c:auto val="1"/>
        <c:lblAlgn val="ctr"/>
        <c:lblOffset val="100"/>
        <c:noMultiLvlLbl val="0"/>
      </c:catAx>
      <c:valAx>
        <c:axId val="171084416"/>
        <c:scaling>
          <c:orientation val="minMax"/>
          <c:max val="25"/>
        </c:scaling>
        <c:delete val="0"/>
        <c:axPos val="l"/>
        <c:majorGridlines/>
        <c:numFmt formatCode="General" sourceLinked="1"/>
        <c:majorTickMark val="out"/>
        <c:minorTickMark val="none"/>
        <c:tickLblPos val="nextTo"/>
        <c:crossAx val="171082880"/>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'3.1 DocR'!$B$39</c:f>
              <c:strCache>
                <c:ptCount val="1"/>
                <c:pt idx="0">
                  <c:v>Currency</c:v>
                </c:pt>
              </c:strCache>
            </c:strRef>
          </c:tx>
          <c:invertIfNegative val="0"/>
          <c:cat>
            <c:strRef>
              <c:f>'3.1 DocR'!$A$40:$A$47</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DocR'!$B$40:$B$47</c:f>
              <c:numCache>
                <c:formatCode>General</c:formatCode>
                <c:ptCount val="8"/>
                <c:pt idx="0">
                  <c:v>2</c:v>
                </c:pt>
                <c:pt idx="1">
                  <c:v>3</c:v>
                </c:pt>
                <c:pt idx="2">
                  <c:v>3</c:v>
                </c:pt>
                <c:pt idx="3">
                  <c:v>3</c:v>
                </c:pt>
                <c:pt idx="4">
                  <c:v>3</c:v>
                </c:pt>
                <c:pt idx="5">
                  <c:v>3</c:v>
                </c:pt>
                <c:pt idx="6">
                  <c:v>4</c:v>
                </c:pt>
                <c:pt idx="7">
                  <c:v>3</c:v>
                </c:pt>
              </c:numCache>
            </c:numRef>
          </c:val>
        </c:ser>
        <c:ser>
          <c:idx val="1"/>
          <c:order val="1"/>
          <c:tx>
            <c:strRef>
              <c:f>'3.1 DocR'!$C$39</c:f>
              <c:strCache>
                <c:ptCount val="1"/>
                <c:pt idx="0">
                  <c:v>Completeness / comprehensive-ness</c:v>
                </c:pt>
              </c:strCache>
            </c:strRef>
          </c:tx>
          <c:invertIfNegative val="0"/>
          <c:cat>
            <c:strRef>
              <c:f>'3.1 DocR'!$A$40:$A$47</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DocR'!$C$40:$C$47</c:f>
              <c:numCache>
                <c:formatCode>General</c:formatCode>
                <c:ptCount val="8"/>
                <c:pt idx="0">
                  <c:v>1</c:v>
                </c:pt>
                <c:pt idx="1">
                  <c:v>2</c:v>
                </c:pt>
                <c:pt idx="2">
                  <c:v>2</c:v>
                </c:pt>
                <c:pt idx="3">
                  <c:v>2</c:v>
                </c:pt>
                <c:pt idx="4">
                  <c:v>2</c:v>
                </c:pt>
                <c:pt idx="5">
                  <c:v>3</c:v>
                </c:pt>
                <c:pt idx="6">
                  <c:v>4</c:v>
                </c:pt>
                <c:pt idx="7">
                  <c:v>3</c:v>
                </c:pt>
              </c:numCache>
            </c:numRef>
          </c:val>
        </c:ser>
        <c:ser>
          <c:idx val="2"/>
          <c:order val="2"/>
          <c:tx>
            <c:strRef>
              <c:f>'3.1 DocR'!$D$39</c:f>
              <c:strCache>
                <c:ptCount val="1"/>
                <c:pt idx="0">
                  <c:v>Quality</c:v>
                </c:pt>
              </c:strCache>
            </c:strRef>
          </c:tx>
          <c:invertIfNegative val="0"/>
          <c:cat>
            <c:strRef>
              <c:f>'3.1 DocR'!$A$40:$A$47</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DocR'!$D$40:$D$47</c:f>
              <c:numCache>
                <c:formatCode>General</c:formatCode>
                <c:ptCount val="8"/>
                <c:pt idx="0">
                  <c:v>1</c:v>
                </c:pt>
                <c:pt idx="1">
                  <c:v>3</c:v>
                </c:pt>
                <c:pt idx="2">
                  <c:v>2</c:v>
                </c:pt>
                <c:pt idx="3">
                  <c:v>2</c:v>
                </c:pt>
                <c:pt idx="4">
                  <c:v>3</c:v>
                </c:pt>
                <c:pt idx="5">
                  <c:v>3</c:v>
                </c:pt>
                <c:pt idx="6">
                  <c:v>4</c:v>
                </c:pt>
                <c:pt idx="7">
                  <c:v>3</c:v>
                </c:pt>
              </c:numCache>
            </c:numRef>
          </c:val>
        </c:ser>
        <c:ser>
          <c:idx val="3"/>
          <c:order val="3"/>
          <c:tx>
            <c:strRef>
              <c:f>'3.1 DocR'!$E$39</c:f>
              <c:strCache>
                <c:ptCount val="1"/>
                <c:pt idx="0">
                  <c:v>Staff Knowledge</c:v>
                </c:pt>
              </c:strCache>
            </c:strRef>
          </c:tx>
          <c:invertIfNegative val="0"/>
          <c:cat>
            <c:strRef>
              <c:f>'3.1 DocR'!$A$40:$A$47</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DocR'!$E$40:$E$47</c:f>
              <c:numCache>
                <c:formatCode>General</c:formatCode>
                <c:ptCount val="8"/>
                <c:pt idx="0">
                  <c:v>2</c:v>
                </c:pt>
                <c:pt idx="1">
                  <c:v>3</c:v>
                </c:pt>
                <c:pt idx="2">
                  <c:v>2</c:v>
                </c:pt>
                <c:pt idx="3">
                  <c:v>2</c:v>
                </c:pt>
                <c:pt idx="4">
                  <c:v>3</c:v>
                </c:pt>
                <c:pt idx="5">
                  <c:v>3</c:v>
                </c:pt>
                <c:pt idx="6">
                  <c:v>4</c:v>
                </c:pt>
                <c:pt idx="7">
                  <c:v>3</c:v>
                </c:pt>
              </c:numCache>
            </c:numRef>
          </c:val>
        </c:ser>
        <c:ser>
          <c:idx val="4"/>
          <c:order val="4"/>
          <c:tx>
            <c:strRef>
              <c:f>'3.1 DocR'!$F$39</c:f>
              <c:strCache>
                <c:ptCount val="1"/>
                <c:pt idx="0">
                  <c:v>Degree of Implementation</c:v>
                </c:pt>
              </c:strCache>
            </c:strRef>
          </c:tx>
          <c:invertIfNegative val="0"/>
          <c:cat>
            <c:strRef>
              <c:f>'3.1 DocR'!$A$40:$A$47</c:f>
              <c:strCache>
                <c:ptCount val="8"/>
                <c:pt idx="0">
                  <c:v>Council A</c:v>
                </c:pt>
                <c:pt idx="1">
                  <c:v>Council B</c:v>
                </c:pt>
                <c:pt idx="2">
                  <c:v>Council C</c:v>
                </c:pt>
                <c:pt idx="3">
                  <c:v>Council D</c:v>
                </c:pt>
                <c:pt idx="4">
                  <c:v>Council E</c:v>
                </c:pt>
                <c:pt idx="5">
                  <c:v>Council F</c:v>
                </c:pt>
                <c:pt idx="6">
                  <c:v>Council G</c:v>
                </c:pt>
                <c:pt idx="7">
                  <c:v>Council H</c:v>
                </c:pt>
              </c:strCache>
            </c:strRef>
          </c:cat>
          <c:val>
            <c:numRef>
              <c:f>'3.1 DocR'!$F$40:$F$47</c:f>
              <c:numCache>
                <c:formatCode>General</c:formatCode>
                <c:ptCount val="8"/>
                <c:pt idx="0">
                  <c:v>2</c:v>
                </c:pt>
                <c:pt idx="1">
                  <c:v>3</c:v>
                </c:pt>
                <c:pt idx="2">
                  <c:v>2</c:v>
                </c:pt>
                <c:pt idx="3">
                  <c:v>3</c:v>
                </c:pt>
                <c:pt idx="4">
                  <c:v>3</c:v>
                </c:pt>
                <c:pt idx="5">
                  <c:v>3</c:v>
                </c:pt>
                <c:pt idx="6">
                  <c:v>4</c:v>
                </c:pt>
                <c:pt idx="7">
                  <c:v>3</c:v>
                </c:pt>
              </c:numCache>
            </c:numRef>
          </c:val>
        </c:ser>
        <c:dLbls>
          <c:showLegendKey val="0"/>
          <c:showVal val="0"/>
          <c:showCatName val="0"/>
          <c:showSerName val="0"/>
          <c:showPercent val="0"/>
          <c:showBubbleSize val="0"/>
        </c:dLbls>
        <c:gapWidth val="150"/>
        <c:overlap val="100"/>
        <c:axId val="171123840"/>
        <c:axId val="171125376"/>
      </c:barChart>
      <c:catAx>
        <c:axId val="171123840"/>
        <c:scaling>
          <c:orientation val="minMax"/>
        </c:scaling>
        <c:delete val="0"/>
        <c:axPos val="b"/>
        <c:majorTickMark val="out"/>
        <c:minorTickMark val="none"/>
        <c:tickLblPos val="nextTo"/>
        <c:txPr>
          <a:bodyPr rot="-2400000" vert="horz"/>
          <a:lstStyle/>
          <a:p>
            <a:pPr algn="ctr">
              <a:defRPr sz="1400"/>
            </a:pPr>
            <a:endParaRPr lang="en-US"/>
          </a:p>
        </c:txPr>
        <c:crossAx val="171125376"/>
        <c:crosses val="autoZero"/>
        <c:auto val="1"/>
        <c:lblAlgn val="ctr"/>
        <c:lblOffset val="100"/>
        <c:noMultiLvlLbl val="0"/>
      </c:catAx>
      <c:valAx>
        <c:axId val="171125376"/>
        <c:scaling>
          <c:orientation val="minMax"/>
          <c:max val="25"/>
        </c:scaling>
        <c:delete val="0"/>
        <c:axPos val="l"/>
        <c:majorGridlines/>
        <c:numFmt formatCode="General" sourceLinked="1"/>
        <c:majorTickMark val="out"/>
        <c:minorTickMark val="none"/>
        <c:tickLblPos val="nextTo"/>
        <c:txPr>
          <a:bodyPr/>
          <a:lstStyle/>
          <a:p>
            <a:pPr>
              <a:defRPr sz="1200"/>
            </a:pPr>
            <a:endParaRPr lang="en-US"/>
          </a:p>
        </c:txPr>
        <c:crossAx val="171123840"/>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069058555052"/>
          <c:y val="3.8901873985539327E-2"/>
          <c:w val="0.8443737827349509"/>
          <c:h val="0.66794085697857219"/>
        </c:manualLayout>
      </c:layout>
      <c:barChart>
        <c:barDir val="col"/>
        <c:grouping val="clustered"/>
        <c:varyColors val="0"/>
        <c:ser>
          <c:idx val="0"/>
          <c:order val="0"/>
          <c:spPr>
            <a:solidFill>
              <a:schemeClr val="accent1"/>
            </a:solidFill>
            <a:ln>
              <a:noFill/>
            </a:ln>
            <a:effectLst/>
          </c:spPr>
          <c:invertIfNegative val="0"/>
          <c:cat>
            <c:strRef>
              <c:f>Sheet1!$B$4:$B$14</c:f>
              <c:strCache>
                <c:ptCount val="11"/>
                <c:pt idx="0">
                  <c:v>Bunbury Curran Creek</c:v>
                </c:pt>
                <c:pt idx="1">
                  <c:v>Cabramatta Creek</c:v>
                </c:pt>
                <c:pt idx="2">
                  <c:v>Cooks River</c:v>
                </c:pt>
                <c:pt idx="3">
                  <c:v>Duck Creek</c:v>
                </c:pt>
                <c:pt idx="4">
                  <c:v>Georges River</c:v>
                </c:pt>
                <c:pt idx="5">
                  <c:v>Hacking River</c:v>
                </c:pt>
                <c:pt idx="6">
                  <c:v>Nepean River</c:v>
                </c:pt>
                <c:pt idx="7">
                  <c:v>Parramatta River</c:v>
                </c:pt>
                <c:pt idx="8">
                  <c:v>Prospect Creek</c:v>
                </c:pt>
                <c:pt idx="9">
                  <c:v>South Creek</c:v>
                </c:pt>
                <c:pt idx="10">
                  <c:v>Woronora River</c:v>
                </c:pt>
              </c:strCache>
            </c:strRef>
          </c:cat>
          <c:val>
            <c:numRef>
              <c:f>Sheet1!$C$4:$C$14</c:f>
              <c:numCache>
                <c:formatCode>General</c:formatCode>
                <c:ptCount val="11"/>
                <c:pt idx="0">
                  <c:v>0</c:v>
                </c:pt>
                <c:pt idx="1">
                  <c:v>3.8</c:v>
                </c:pt>
                <c:pt idx="2">
                  <c:v>20.95</c:v>
                </c:pt>
                <c:pt idx="3">
                  <c:v>4.76</c:v>
                </c:pt>
                <c:pt idx="4">
                  <c:v>59.05</c:v>
                </c:pt>
                <c:pt idx="5">
                  <c:v>27.62</c:v>
                </c:pt>
                <c:pt idx="6">
                  <c:v>16.190000000000001</c:v>
                </c:pt>
                <c:pt idx="7">
                  <c:v>20.95</c:v>
                </c:pt>
                <c:pt idx="8">
                  <c:v>3.81</c:v>
                </c:pt>
                <c:pt idx="9">
                  <c:v>1.9</c:v>
                </c:pt>
                <c:pt idx="10">
                  <c:v>28.57</c:v>
                </c:pt>
              </c:numCache>
            </c:numRef>
          </c:val>
          <c:extLst xmlns:c16r2="http://schemas.microsoft.com/office/drawing/2015/06/chart">
            <c:ext xmlns:c16="http://schemas.microsoft.com/office/drawing/2014/chart" uri="{C3380CC4-5D6E-409C-BE32-E72D297353CC}">
              <c16:uniqueId val="{00000000-306E-457D-8B60-AB757034F653}"/>
            </c:ext>
          </c:extLst>
        </c:ser>
        <c:dLbls>
          <c:showLegendKey val="0"/>
          <c:showVal val="0"/>
          <c:showCatName val="0"/>
          <c:showSerName val="0"/>
          <c:showPercent val="0"/>
          <c:showBubbleSize val="0"/>
        </c:dLbls>
        <c:gapWidth val="219"/>
        <c:overlap val="-27"/>
        <c:axId val="171174912"/>
        <c:axId val="171180800"/>
      </c:barChart>
      <c:catAx>
        <c:axId val="17117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71180800"/>
        <c:crosses val="autoZero"/>
        <c:auto val="1"/>
        <c:lblAlgn val="ctr"/>
        <c:lblOffset val="100"/>
        <c:noMultiLvlLbl val="0"/>
      </c:catAx>
      <c:valAx>
        <c:axId val="1711808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en-AU" b="0"/>
                  <a:t>%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sz="1200"/>
            </a:pPr>
            <a:endParaRPr lang="en-US"/>
          </a:p>
        </c:txPr>
        <c:crossAx val="1711749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25400" cap="flat" cmpd="sng" algn="ctr">
      <a:solidFill>
        <a:schemeClr val="dk1"/>
      </a:solidFill>
      <a:prstDash val="solid"/>
    </a:ln>
    <a:effectLst/>
  </c:spPr>
  <c:txPr>
    <a:bodyPr/>
    <a:lstStyle/>
    <a:p>
      <a:pPr>
        <a:defRPr sz="1100">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Sheet1!$B$23:$B$33</c:f>
              <c:strCache>
                <c:ptCount val="11"/>
                <c:pt idx="0">
                  <c:v>Nothing</c:v>
                </c:pt>
                <c:pt idx="1">
                  <c:v>Walking alongside</c:v>
                </c:pt>
                <c:pt idx="2">
                  <c:v>Cycling alongside</c:v>
                </c:pt>
                <c:pt idx="3">
                  <c:v>Barbecuing or picnicking</c:v>
                </c:pt>
                <c:pt idx="4">
                  <c:v>Kayaking</c:v>
                </c:pt>
                <c:pt idx="5">
                  <c:v>Stand-up Paddle Boarding</c:v>
                </c:pt>
                <c:pt idx="6">
                  <c:v>Boating</c:v>
                </c:pt>
                <c:pt idx="7">
                  <c:v>Swimming</c:v>
                </c:pt>
                <c:pt idx="8">
                  <c:v>Environmental</c:v>
                </c:pt>
                <c:pt idx="9">
                  <c:v>Fishing</c:v>
                </c:pt>
                <c:pt idx="10">
                  <c:v>Other </c:v>
                </c:pt>
              </c:strCache>
            </c:strRef>
          </c:cat>
          <c:val>
            <c:numRef>
              <c:f>Sheet1!$C$23:$C$33</c:f>
              <c:numCache>
                <c:formatCode>General</c:formatCode>
                <c:ptCount val="11"/>
                <c:pt idx="0">
                  <c:v>16.5</c:v>
                </c:pt>
                <c:pt idx="1">
                  <c:v>63.11</c:v>
                </c:pt>
                <c:pt idx="2">
                  <c:v>21.36</c:v>
                </c:pt>
                <c:pt idx="3">
                  <c:v>28.16</c:v>
                </c:pt>
                <c:pt idx="4">
                  <c:v>13.59</c:v>
                </c:pt>
                <c:pt idx="5">
                  <c:v>2.91</c:v>
                </c:pt>
                <c:pt idx="6">
                  <c:v>21.36</c:v>
                </c:pt>
                <c:pt idx="7">
                  <c:v>10.68</c:v>
                </c:pt>
                <c:pt idx="8">
                  <c:v>21.36</c:v>
                </c:pt>
                <c:pt idx="9">
                  <c:v>22.33</c:v>
                </c:pt>
                <c:pt idx="10">
                  <c:v>22.33</c:v>
                </c:pt>
              </c:numCache>
            </c:numRef>
          </c:val>
          <c:extLst xmlns:c16r2="http://schemas.microsoft.com/office/drawing/2015/06/chart">
            <c:ext xmlns:c16="http://schemas.microsoft.com/office/drawing/2014/chart" uri="{C3380CC4-5D6E-409C-BE32-E72D297353CC}">
              <c16:uniqueId val="{00000000-46EC-40B9-BF46-53932493AC86}"/>
            </c:ext>
          </c:extLst>
        </c:ser>
        <c:dLbls>
          <c:showLegendKey val="0"/>
          <c:showVal val="0"/>
          <c:showCatName val="0"/>
          <c:showSerName val="0"/>
          <c:showPercent val="0"/>
          <c:showBubbleSize val="0"/>
        </c:dLbls>
        <c:gapWidth val="219"/>
        <c:overlap val="-27"/>
        <c:axId val="171709568"/>
        <c:axId val="171711104"/>
      </c:barChart>
      <c:catAx>
        <c:axId val="17170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71711104"/>
        <c:crosses val="autoZero"/>
        <c:auto val="1"/>
        <c:lblAlgn val="ctr"/>
        <c:lblOffset val="100"/>
        <c:noMultiLvlLbl val="0"/>
      </c:catAx>
      <c:valAx>
        <c:axId val="17171110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100" b="0"/>
                </a:pPr>
                <a:r>
                  <a:rPr lang="en-AU" sz="1100" b="0"/>
                  <a:t>%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sz="1200"/>
            </a:pPr>
            <a:endParaRPr lang="en-US"/>
          </a:p>
        </c:txPr>
        <c:crossAx val="1717095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'graphs for preso'!$B$13</c:f>
              <c:strCache>
                <c:ptCount val="1"/>
                <c:pt idx="0">
                  <c:v>Nil - 1%</c:v>
                </c:pt>
              </c:strCache>
            </c:strRef>
          </c:tx>
          <c:invertIfNegative val="0"/>
          <c:cat>
            <c:strRef>
              <c:f>'graphs for preso'!$A$14:$A$21</c:f>
              <c:strCache>
                <c:ptCount val="8"/>
                <c:pt idx="0">
                  <c:v>Walk alongside</c:v>
                </c:pt>
                <c:pt idx="1">
                  <c:v>Barbecuing / picnicking</c:v>
                </c:pt>
                <c:pt idx="2">
                  <c:v>Boating</c:v>
                </c:pt>
                <c:pt idx="3">
                  <c:v>Cycle alongside</c:v>
                </c:pt>
                <c:pt idx="4">
                  <c:v>Fishing</c:v>
                </c:pt>
                <c:pt idx="5">
                  <c:v>Enviromental</c:v>
                </c:pt>
                <c:pt idx="6">
                  <c:v>Swimming</c:v>
                </c:pt>
                <c:pt idx="7">
                  <c:v>Stand-Up Pboarding</c:v>
                </c:pt>
              </c:strCache>
            </c:strRef>
          </c:cat>
          <c:val>
            <c:numRef>
              <c:f>'graphs for preso'!$B$14:$B$21</c:f>
              <c:numCache>
                <c:formatCode>0.00%</c:formatCode>
                <c:ptCount val="8"/>
                <c:pt idx="0">
                  <c:v>3.8100000000000002E-2</c:v>
                </c:pt>
                <c:pt idx="1">
                  <c:v>4.7600000000000003E-2</c:v>
                </c:pt>
                <c:pt idx="2">
                  <c:v>0.17149999999999999</c:v>
                </c:pt>
                <c:pt idx="3">
                  <c:v>0.12380000000000001</c:v>
                </c:pt>
                <c:pt idx="4">
                  <c:v>0.15240000000000001</c:v>
                </c:pt>
                <c:pt idx="5">
                  <c:v>0.24759999999999999</c:v>
                </c:pt>
                <c:pt idx="6">
                  <c:v>0.42860000000000004</c:v>
                </c:pt>
                <c:pt idx="7">
                  <c:v>0.59050000000000002</c:v>
                </c:pt>
              </c:numCache>
            </c:numRef>
          </c:val>
        </c:ser>
        <c:ser>
          <c:idx val="1"/>
          <c:order val="1"/>
          <c:tx>
            <c:strRef>
              <c:f>'graphs for preso'!$C$13</c:f>
              <c:strCache>
                <c:ptCount val="1"/>
                <c:pt idx="0">
                  <c:v>1-10%</c:v>
                </c:pt>
              </c:strCache>
            </c:strRef>
          </c:tx>
          <c:invertIfNegative val="0"/>
          <c:cat>
            <c:strRef>
              <c:f>'graphs for preso'!$A$14:$A$21</c:f>
              <c:strCache>
                <c:ptCount val="8"/>
                <c:pt idx="0">
                  <c:v>Walk alongside</c:v>
                </c:pt>
                <c:pt idx="1">
                  <c:v>Barbecuing / picnicking</c:v>
                </c:pt>
                <c:pt idx="2">
                  <c:v>Boating</c:v>
                </c:pt>
                <c:pt idx="3">
                  <c:v>Cycle alongside</c:v>
                </c:pt>
                <c:pt idx="4">
                  <c:v>Fishing</c:v>
                </c:pt>
                <c:pt idx="5">
                  <c:v>Enviromental</c:v>
                </c:pt>
                <c:pt idx="6">
                  <c:v>Swimming</c:v>
                </c:pt>
                <c:pt idx="7">
                  <c:v>Stand-Up Pboarding</c:v>
                </c:pt>
              </c:strCache>
            </c:strRef>
          </c:cat>
          <c:val>
            <c:numRef>
              <c:f>'graphs for preso'!$C$14:$C$21</c:f>
              <c:numCache>
                <c:formatCode>0.00%</c:formatCode>
                <c:ptCount val="8"/>
                <c:pt idx="0">
                  <c:v>9.5200000000000007E-2</c:v>
                </c:pt>
                <c:pt idx="1">
                  <c:v>0.1714</c:v>
                </c:pt>
                <c:pt idx="2">
                  <c:v>0.32379999999999998</c:v>
                </c:pt>
                <c:pt idx="3">
                  <c:v>0.40949999999999998</c:v>
                </c:pt>
                <c:pt idx="4">
                  <c:v>0.40949999999999998</c:v>
                </c:pt>
                <c:pt idx="5">
                  <c:v>0.37140000000000001</c:v>
                </c:pt>
                <c:pt idx="6">
                  <c:v>0.30480000000000002</c:v>
                </c:pt>
                <c:pt idx="7">
                  <c:v>0.31430000000000002</c:v>
                </c:pt>
              </c:numCache>
            </c:numRef>
          </c:val>
        </c:ser>
        <c:ser>
          <c:idx val="2"/>
          <c:order val="2"/>
          <c:tx>
            <c:strRef>
              <c:f>'graphs for preso'!$D$13</c:f>
              <c:strCache>
                <c:ptCount val="1"/>
                <c:pt idx="0">
                  <c:v>10-50%</c:v>
                </c:pt>
              </c:strCache>
            </c:strRef>
          </c:tx>
          <c:invertIfNegative val="0"/>
          <c:cat>
            <c:strRef>
              <c:f>'graphs for preso'!$A$14:$A$21</c:f>
              <c:strCache>
                <c:ptCount val="8"/>
                <c:pt idx="0">
                  <c:v>Walk alongside</c:v>
                </c:pt>
                <c:pt idx="1">
                  <c:v>Barbecuing / picnicking</c:v>
                </c:pt>
                <c:pt idx="2">
                  <c:v>Boating</c:v>
                </c:pt>
                <c:pt idx="3">
                  <c:v>Cycle alongside</c:v>
                </c:pt>
                <c:pt idx="4">
                  <c:v>Fishing</c:v>
                </c:pt>
                <c:pt idx="5">
                  <c:v>Enviromental</c:v>
                </c:pt>
                <c:pt idx="6">
                  <c:v>Swimming</c:v>
                </c:pt>
                <c:pt idx="7">
                  <c:v>Stand-Up Pboarding</c:v>
                </c:pt>
              </c:strCache>
            </c:strRef>
          </c:cat>
          <c:val>
            <c:numRef>
              <c:f>'graphs for preso'!$D$14:$D$21</c:f>
              <c:numCache>
                <c:formatCode>0.00%</c:formatCode>
                <c:ptCount val="8"/>
                <c:pt idx="0">
                  <c:v>0.47620000000000001</c:v>
                </c:pt>
                <c:pt idx="1">
                  <c:v>0.4667</c:v>
                </c:pt>
                <c:pt idx="2">
                  <c:v>0.31430000000000002</c:v>
                </c:pt>
                <c:pt idx="3">
                  <c:v>0.31430000000000002</c:v>
                </c:pt>
                <c:pt idx="4">
                  <c:v>0.31430000000000002</c:v>
                </c:pt>
                <c:pt idx="5">
                  <c:v>0.24759999999999999</c:v>
                </c:pt>
                <c:pt idx="6">
                  <c:v>0.1714</c:v>
                </c:pt>
                <c:pt idx="7">
                  <c:v>2.86E-2</c:v>
                </c:pt>
              </c:numCache>
            </c:numRef>
          </c:val>
        </c:ser>
        <c:ser>
          <c:idx val="3"/>
          <c:order val="3"/>
          <c:tx>
            <c:strRef>
              <c:f>'graphs for preso'!$E$13</c:f>
              <c:strCache>
                <c:ptCount val="1"/>
                <c:pt idx="0">
                  <c:v>50%+</c:v>
                </c:pt>
              </c:strCache>
            </c:strRef>
          </c:tx>
          <c:invertIfNegative val="0"/>
          <c:cat>
            <c:strRef>
              <c:f>'graphs for preso'!$A$14:$A$21</c:f>
              <c:strCache>
                <c:ptCount val="8"/>
                <c:pt idx="0">
                  <c:v>Walk alongside</c:v>
                </c:pt>
                <c:pt idx="1">
                  <c:v>Barbecuing / picnicking</c:v>
                </c:pt>
                <c:pt idx="2">
                  <c:v>Boating</c:v>
                </c:pt>
                <c:pt idx="3">
                  <c:v>Cycle alongside</c:v>
                </c:pt>
                <c:pt idx="4">
                  <c:v>Fishing</c:v>
                </c:pt>
                <c:pt idx="5">
                  <c:v>Enviromental</c:v>
                </c:pt>
                <c:pt idx="6">
                  <c:v>Swimming</c:v>
                </c:pt>
                <c:pt idx="7">
                  <c:v>Stand-Up Pboarding</c:v>
                </c:pt>
              </c:strCache>
            </c:strRef>
          </c:cat>
          <c:val>
            <c:numRef>
              <c:f>'graphs for preso'!$E$14:$E$21</c:f>
              <c:numCache>
                <c:formatCode>0.00%</c:formatCode>
                <c:ptCount val="8"/>
                <c:pt idx="0">
                  <c:v>0.39050000000000001</c:v>
                </c:pt>
                <c:pt idx="1">
                  <c:v>0.31430000000000002</c:v>
                </c:pt>
                <c:pt idx="2">
                  <c:v>0.1905</c:v>
                </c:pt>
                <c:pt idx="3">
                  <c:v>0.15240000000000001</c:v>
                </c:pt>
                <c:pt idx="4">
                  <c:v>0.12379999999999999</c:v>
                </c:pt>
                <c:pt idx="5">
                  <c:v>0.1333</c:v>
                </c:pt>
                <c:pt idx="6">
                  <c:v>9.5200000000000007E-2</c:v>
                </c:pt>
                <c:pt idx="7">
                  <c:v>6.6699999999999995E-2</c:v>
                </c:pt>
              </c:numCache>
            </c:numRef>
          </c:val>
        </c:ser>
        <c:dLbls>
          <c:showLegendKey val="0"/>
          <c:showVal val="0"/>
          <c:showCatName val="0"/>
          <c:showSerName val="0"/>
          <c:showPercent val="0"/>
          <c:showBubbleSize val="0"/>
        </c:dLbls>
        <c:gapWidth val="150"/>
        <c:shape val="box"/>
        <c:axId val="171528576"/>
        <c:axId val="171530112"/>
        <c:axId val="0"/>
      </c:bar3DChart>
      <c:catAx>
        <c:axId val="171528576"/>
        <c:scaling>
          <c:orientation val="minMax"/>
        </c:scaling>
        <c:delete val="0"/>
        <c:axPos val="b"/>
        <c:majorTickMark val="out"/>
        <c:minorTickMark val="none"/>
        <c:tickLblPos val="nextTo"/>
        <c:txPr>
          <a:bodyPr/>
          <a:lstStyle/>
          <a:p>
            <a:pPr>
              <a:defRPr sz="1200"/>
            </a:pPr>
            <a:endParaRPr lang="en-US"/>
          </a:p>
        </c:txPr>
        <c:crossAx val="171530112"/>
        <c:crosses val="autoZero"/>
        <c:auto val="1"/>
        <c:lblAlgn val="ctr"/>
        <c:lblOffset val="100"/>
        <c:noMultiLvlLbl val="0"/>
      </c:catAx>
      <c:valAx>
        <c:axId val="171530112"/>
        <c:scaling>
          <c:orientation val="minMax"/>
          <c:max val="1"/>
        </c:scaling>
        <c:delete val="0"/>
        <c:axPos val="l"/>
        <c:majorGridlines/>
        <c:numFmt formatCode="0%" sourceLinked="0"/>
        <c:majorTickMark val="out"/>
        <c:minorTickMark val="none"/>
        <c:tickLblPos val="nextTo"/>
        <c:txPr>
          <a:bodyPr/>
          <a:lstStyle/>
          <a:p>
            <a:pPr>
              <a:defRPr sz="1200"/>
            </a:pPr>
            <a:endParaRPr lang="en-US"/>
          </a:p>
        </c:txPr>
        <c:crossAx val="171528576"/>
        <c:crosses val="autoZero"/>
        <c:crossBetween val="between"/>
        <c:majorUnit val="0.2"/>
      </c:valAx>
    </c:plotArea>
    <c:legend>
      <c:legendPos val="r"/>
      <c:layout/>
      <c:overlay val="0"/>
      <c:txPr>
        <a:bodyPr/>
        <a:lstStyle/>
        <a:p>
          <a:pPr>
            <a:defRPr sz="14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'graphs for preso'!$B$32</c:f>
              <c:strCache>
                <c:ptCount val="1"/>
                <c:pt idx="0">
                  <c:v>No risk</c:v>
                </c:pt>
              </c:strCache>
            </c:strRef>
          </c:tx>
          <c:invertIfNegative val="0"/>
          <c:cat>
            <c:strRef>
              <c:f>'graphs for preso'!$A$33:$A$41</c:f>
              <c:strCache>
                <c:ptCount val="9"/>
                <c:pt idx="0">
                  <c:v>Stormwater</c:v>
                </c:pt>
                <c:pt idx="1">
                  <c:v>Litter</c:v>
                </c:pt>
                <c:pt idx="2">
                  <c:v>Industrial cont.</c:v>
                </c:pt>
                <c:pt idx="3">
                  <c:v>Urbanisation - incr.</c:v>
                </c:pt>
                <c:pt idx="4">
                  <c:v>Historic cont.</c:v>
                </c:pt>
                <c:pt idx="5">
                  <c:v>Biological risks</c:v>
                </c:pt>
                <c:pt idx="6">
                  <c:v>Climate Change </c:v>
                </c:pt>
                <c:pt idx="7">
                  <c:v>Overuse by boats</c:v>
                </c:pt>
                <c:pt idx="8">
                  <c:v>Over fishing</c:v>
                </c:pt>
              </c:strCache>
            </c:strRef>
          </c:cat>
          <c:val>
            <c:numRef>
              <c:f>'graphs for preso'!$B$33:$B$41</c:f>
              <c:numCache>
                <c:formatCode>General</c:formatCode>
                <c:ptCount val="9"/>
                <c:pt idx="0">
                  <c:v>0</c:v>
                </c:pt>
                <c:pt idx="1">
                  <c:v>0</c:v>
                </c:pt>
                <c:pt idx="2">
                  <c:v>0</c:v>
                </c:pt>
                <c:pt idx="3">
                  <c:v>0</c:v>
                </c:pt>
                <c:pt idx="4">
                  <c:v>0</c:v>
                </c:pt>
                <c:pt idx="5">
                  <c:v>2.86</c:v>
                </c:pt>
                <c:pt idx="6">
                  <c:v>10.48</c:v>
                </c:pt>
                <c:pt idx="7">
                  <c:v>5.71</c:v>
                </c:pt>
                <c:pt idx="8">
                  <c:v>5.71</c:v>
                </c:pt>
              </c:numCache>
            </c:numRef>
          </c:val>
        </c:ser>
        <c:ser>
          <c:idx val="1"/>
          <c:order val="1"/>
          <c:tx>
            <c:strRef>
              <c:f>'graphs for preso'!$C$32</c:f>
              <c:strCache>
                <c:ptCount val="1"/>
                <c:pt idx="0">
                  <c:v>Moderate risk to small parts of the river</c:v>
                </c:pt>
              </c:strCache>
            </c:strRef>
          </c:tx>
          <c:invertIfNegative val="0"/>
          <c:cat>
            <c:strRef>
              <c:f>'graphs for preso'!$A$33:$A$41</c:f>
              <c:strCache>
                <c:ptCount val="9"/>
                <c:pt idx="0">
                  <c:v>Stormwater</c:v>
                </c:pt>
                <c:pt idx="1">
                  <c:v>Litter</c:v>
                </c:pt>
                <c:pt idx="2">
                  <c:v>Industrial cont.</c:v>
                </c:pt>
                <c:pt idx="3">
                  <c:v>Urbanisation - incr.</c:v>
                </c:pt>
                <c:pt idx="4">
                  <c:v>Historic cont.</c:v>
                </c:pt>
                <c:pt idx="5">
                  <c:v>Biological risks</c:v>
                </c:pt>
                <c:pt idx="6">
                  <c:v>Climate Change </c:v>
                </c:pt>
                <c:pt idx="7">
                  <c:v>Overuse by boats</c:v>
                </c:pt>
                <c:pt idx="8">
                  <c:v>Over fishing</c:v>
                </c:pt>
              </c:strCache>
            </c:strRef>
          </c:cat>
          <c:val>
            <c:numRef>
              <c:f>'graphs for preso'!$C$33:$C$41</c:f>
              <c:numCache>
                <c:formatCode>General</c:formatCode>
                <c:ptCount val="9"/>
                <c:pt idx="0">
                  <c:v>1.9</c:v>
                </c:pt>
                <c:pt idx="1">
                  <c:v>1.9</c:v>
                </c:pt>
                <c:pt idx="2">
                  <c:v>7.62</c:v>
                </c:pt>
                <c:pt idx="3">
                  <c:v>5.71</c:v>
                </c:pt>
                <c:pt idx="4">
                  <c:v>12.38</c:v>
                </c:pt>
                <c:pt idx="5">
                  <c:v>7.62</c:v>
                </c:pt>
                <c:pt idx="6">
                  <c:v>13.33</c:v>
                </c:pt>
                <c:pt idx="7">
                  <c:v>20.95</c:v>
                </c:pt>
                <c:pt idx="8">
                  <c:v>26.67</c:v>
                </c:pt>
              </c:numCache>
            </c:numRef>
          </c:val>
        </c:ser>
        <c:ser>
          <c:idx val="2"/>
          <c:order val="2"/>
          <c:tx>
            <c:strRef>
              <c:f>'graphs for preso'!$D$32</c:f>
              <c:strCache>
                <c:ptCount val="1"/>
                <c:pt idx="0">
                  <c:v>Moderate risk to a large portion of the river</c:v>
                </c:pt>
              </c:strCache>
            </c:strRef>
          </c:tx>
          <c:invertIfNegative val="0"/>
          <c:cat>
            <c:strRef>
              <c:f>'graphs for preso'!$A$33:$A$41</c:f>
              <c:strCache>
                <c:ptCount val="9"/>
                <c:pt idx="0">
                  <c:v>Stormwater</c:v>
                </c:pt>
                <c:pt idx="1">
                  <c:v>Litter</c:v>
                </c:pt>
                <c:pt idx="2">
                  <c:v>Industrial cont.</c:v>
                </c:pt>
                <c:pt idx="3">
                  <c:v>Urbanisation - incr.</c:v>
                </c:pt>
                <c:pt idx="4">
                  <c:v>Historic cont.</c:v>
                </c:pt>
                <c:pt idx="5">
                  <c:v>Biological risks</c:v>
                </c:pt>
                <c:pt idx="6">
                  <c:v>Climate Change </c:v>
                </c:pt>
                <c:pt idx="7">
                  <c:v>Overuse by boats</c:v>
                </c:pt>
                <c:pt idx="8">
                  <c:v>Over fishing</c:v>
                </c:pt>
              </c:strCache>
            </c:strRef>
          </c:cat>
          <c:val>
            <c:numRef>
              <c:f>'graphs for preso'!$D$33:$D$41</c:f>
              <c:numCache>
                <c:formatCode>General</c:formatCode>
                <c:ptCount val="9"/>
                <c:pt idx="0">
                  <c:v>8.57</c:v>
                </c:pt>
                <c:pt idx="1">
                  <c:v>11.43</c:v>
                </c:pt>
                <c:pt idx="2">
                  <c:v>18.100000000000001</c:v>
                </c:pt>
                <c:pt idx="3">
                  <c:v>21.9</c:v>
                </c:pt>
                <c:pt idx="4">
                  <c:v>22.86</c:v>
                </c:pt>
                <c:pt idx="5">
                  <c:v>28.57</c:v>
                </c:pt>
                <c:pt idx="6">
                  <c:v>30.48</c:v>
                </c:pt>
                <c:pt idx="7">
                  <c:v>41.9</c:v>
                </c:pt>
                <c:pt idx="8">
                  <c:v>37.14</c:v>
                </c:pt>
              </c:numCache>
            </c:numRef>
          </c:val>
        </c:ser>
        <c:ser>
          <c:idx val="3"/>
          <c:order val="3"/>
          <c:tx>
            <c:strRef>
              <c:f>'graphs for preso'!$E$32</c:f>
              <c:strCache>
                <c:ptCount val="1"/>
                <c:pt idx="0">
                  <c:v>High risk  to a large portion of the river</c:v>
                </c:pt>
              </c:strCache>
            </c:strRef>
          </c:tx>
          <c:invertIfNegative val="0"/>
          <c:cat>
            <c:strRef>
              <c:f>'graphs for preso'!$A$33:$A$41</c:f>
              <c:strCache>
                <c:ptCount val="9"/>
                <c:pt idx="0">
                  <c:v>Stormwater</c:v>
                </c:pt>
                <c:pt idx="1">
                  <c:v>Litter</c:v>
                </c:pt>
                <c:pt idx="2">
                  <c:v>Industrial cont.</c:v>
                </c:pt>
                <c:pt idx="3">
                  <c:v>Urbanisation - incr.</c:v>
                </c:pt>
                <c:pt idx="4">
                  <c:v>Historic cont.</c:v>
                </c:pt>
                <c:pt idx="5">
                  <c:v>Biological risks</c:v>
                </c:pt>
                <c:pt idx="6">
                  <c:v>Climate Change </c:v>
                </c:pt>
                <c:pt idx="7">
                  <c:v>Overuse by boats</c:v>
                </c:pt>
                <c:pt idx="8">
                  <c:v>Over fishing</c:v>
                </c:pt>
              </c:strCache>
            </c:strRef>
          </c:cat>
          <c:val>
            <c:numRef>
              <c:f>'graphs for preso'!$E$33:$E$41</c:f>
              <c:numCache>
                <c:formatCode>General</c:formatCode>
                <c:ptCount val="9"/>
                <c:pt idx="0">
                  <c:v>42.86</c:v>
                </c:pt>
                <c:pt idx="1">
                  <c:v>36.19</c:v>
                </c:pt>
                <c:pt idx="2">
                  <c:v>33.33</c:v>
                </c:pt>
                <c:pt idx="3">
                  <c:v>35.24</c:v>
                </c:pt>
                <c:pt idx="4">
                  <c:v>37.14</c:v>
                </c:pt>
                <c:pt idx="5">
                  <c:v>44.76</c:v>
                </c:pt>
                <c:pt idx="6">
                  <c:v>30.48</c:v>
                </c:pt>
                <c:pt idx="7">
                  <c:v>23.18</c:v>
                </c:pt>
                <c:pt idx="8">
                  <c:v>23.81</c:v>
                </c:pt>
              </c:numCache>
            </c:numRef>
          </c:val>
        </c:ser>
        <c:ser>
          <c:idx val="4"/>
          <c:order val="4"/>
          <c:tx>
            <c:strRef>
              <c:f>'graphs for preso'!$F$32</c:f>
              <c:strCache>
                <c:ptCount val="1"/>
                <c:pt idx="0">
                  <c:v>Extreme risk to the river system as a whole</c:v>
                </c:pt>
              </c:strCache>
            </c:strRef>
          </c:tx>
          <c:invertIfNegative val="0"/>
          <c:cat>
            <c:strRef>
              <c:f>'graphs for preso'!$A$33:$A$41</c:f>
              <c:strCache>
                <c:ptCount val="9"/>
                <c:pt idx="0">
                  <c:v>Stormwater</c:v>
                </c:pt>
                <c:pt idx="1">
                  <c:v>Litter</c:v>
                </c:pt>
                <c:pt idx="2">
                  <c:v>Industrial cont.</c:v>
                </c:pt>
                <c:pt idx="3">
                  <c:v>Urbanisation - incr.</c:v>
                </c:pt>
                <c:pt idx="4">
                  <c:v>Historic cont.</c:v>
                </c:pt>
                <c:pt idx="5">
                  <c:v>Biological risks</c:v>
                </c:pt>
                <c:pt idx="6">
                  <c:v>Climate Change </c:v>
                </c:pt>
                <c:pt idx="7">
                  <c:v>Overuse by boats</c:v>
                </c:pt>
                <c:pt idx="8">
                  <c:v>Over fishing</c:v>
                </c:pt>
              </c:strCache>
            </c:strRef>
          </c:cat>
          <c:val>
            <c:numRef>
              <c:f>'graphs for preso'!$F$33:$F$41</c:f>
              <c:numCache>
                <c:formatCode>General</c:formatCode>
                <c:ptCount val="9"/>
                <c:pt idx="0">
                  <c:v>46.67</c:v>
                </c:pt>
                <c:pt idx="1">
                  <c:v>50.48</c:v>
                </c:pt>
                <c:pt idx="2">
                  <c:v>40.950000000000003</c:v>
                </c:pt>
                <c:pt idx="3">
                  <c:v>37.14</c:v>
                </c:pt>
                <c:pt idx="4">
                  <c:v>27.62</c:v>
                </c:pt>
                <c:pt idx="5">
                  <c:v>16.190000000000001</c:v>
                </c:pt>
                <c:pt idx="6">
                  <c:v>15.24</c:v>
                </c:pt>
                <c:pt idx="7">
                  <c:v>7.62</c:v>
                </c:pt>
                <c:pt idx="8">
                  <c:v>6.67</c:v>
                </c:pt>
              </c:numCache>
            </c:numRef>
          </c:val>
        </c:ser>
        <c:dLbls>
          <c:showLegendKey val="0"/>
          <c:showVal val="0"/>
          <c:showCatName val="0"/>
          <c:showSerName val="0"/>
          <c:showPercent val="0"/>
          <c:showBubbleSize val="0"/>
        </c:dLbls>
        <c:gapWidth val="150"/>
        <c:shape val="box"/>
        <c:axId val="171607168"/>
        <c:axId val="171608704"/>
        <c:axId val="0"/>
      </c:bar3DChart>
      <c:catAx>
        <c:axId val="171607168"/>
        <c:scaling>
          <c:orientation val="minMax"/>
        </c:scaling>
        <c:delete val="0"/>
        <c:axPos val="b"/>
        <c:majorTickMark val="out"/>
        <c:minorTickMark val="none"/>
        <c:tickLblPos val="nextTo"/>
        <c:txPr>
          <a:bodyPr/>
          <a:lstStyle/>
          <a:p>
            <a:pPr>
              <a:defRPr sz="1200"/>
            </a:pPr>
            <a:endParaRPr lang="en-US"/>
          </a:p>
        </c:txPr>
        <c:crossAx val="171608704"/>
        <c:crosses val="autoZero"/>
        <c:auto val="1"/>
        <c:lblAlgn val="ctr"/>
        <c:lblOffset val="100"/>
        <c:noMultiLvlLbl val="0"/>
      </c:catAx>
      <c:valAx>
        <c:axId val="171608704"/>
        <c:scaling>
          <c:orientation val="minMax"/>
          <c:max val="100"/>
        </c:scaling>
        <c:delete val="0"/>
        <c:axPos val="l"/>
        <c:majorGridlines/>
        <c:numFmt formatCode="#,##0" sourceLinked="0"/>
        <c:majorTickMark val="out"/>
        <c:minorTickMark val="none"/>
        <c:tickLblPos val="nextTo"/>
        <c:txPr>
          <a:bodyPr/>
          <a:lstStyle/>
          <a:p>
            <a:pPr>
              <a:defRPr sz="1400"/>
            </a:pPr>
            <a:endParaRPr lang="en-US"/>
          </a:p>
        </c:txPr>
        <c:crossAx val="171607168"/>
        <c:crosses val="autoZero"/>
        <c:crossBetween val="between"/>
        <c:majorUnit val="20"/>
      </c:valAx>
    </c:plotArea>
    <c:legend>
      <c:legendPos val="r"/>
      <c:layout/>
      <c:overlay val="0"/>
      <c:txPr>
        <a:bodyPr/>
        <a:lstStyle/>
        <a:p>
          <a:pPr>
            <a:defRPr sz="14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20D0D9A-7C0D-4670-B034-C7E4B52A6AB0}" type="datetimeFigureOut">
              <a:rPr lang="en-AU" smtClean="0"/>
              <a:t>25/09/2018</a:t>
            </a:fld>
            <a:endParaRPr lang="en-AU"/>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B2FB83B-23AD-46E5-8DDA-BDC7D9AC0817}" type="slidenum">
              <a:rPr lang="en-AU" smtClean="0"/>
              <a:t>‹#›</a:t>
            </a:fld>
            <a:endParaRPr lang="en-AU"/>
          </a:p>
        </p:txBody>
      </p:sp>
    </p:spTree>
    <p:extLst>
      <p:ext uri="{BB962C8B-B14F-4D97-AF65-F5344CB8AC3E}">
        <p14:creationId xmlns:p14="http://schemas.microsoft.com/office/powerpoint/2010/main" val="53125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sz="1200" baseline="0" dirty="0" smtClean="0"/>
              <a:t>The Georges River is nearly 100 km long in a catchment that is 960 square kilometres in the south and south west of Sydney NSW.</a:t>
            </a:r>
          </a:p>
          <a:p>
            <a:pPr marL="285750" indent="-285750">
              <a:buFont typeface="Arial" panose="020B0604020202020204" pitchFamily="34" charset="0"/>
              <a:buChar char="•"/>
            </a:pPr>
            <a:r>
              <a:rPr lang="en-AU" sz="1200" baseline="0" dirty="0" smtClean="0"/>
              <a:t>The main river channel flows through national parks </a:t>
            </a:r>
            <a:r>
              <a:rPr lang="en-US" sz="1200" kern="1200" dirty="0" smtClean="0">
                <a:solidFill>
                  <a:schemeClr val="tx1"/>
                </a:solidFill>
                <a:effectLst/>
                <a:latin typeface="+mn-lt"/>
                <a:ea typeface="+mn-ea"/>
                <a:cs typeface="+mn-cs"/>
              </a:rPr>
              <a:t>in the upper catchment, through the Chipping Norton Lakes and down to Botany Bay</a:t>
            </a:r>
          </a:p>
          <a:p>
            <a:pPr marL="285750" indent="-285750">
              <a:buFont typeface="Arial" panose="020B0604020202020204" pitchFamily="34" charset="0"/>
              <a:buChar char="•"/>
            </a:pPr>
            <a:r>
              <a:rPr lang="en-US" sz="1200" kern="1200" dirty="0" smtClean="0">
                <a:solidFill>
                  <a:schemeClr val="tx1"/>
                </a:solidFill>
                <a:effectLst/>
                <a:latin typeface="+mn-lt"/>
                <a:ea typeface="+mn-ea"/>
                <a:cs typeface="+mn-cs"/>
              </a:rPr>
              <a:t>Multiple land uses – forests</a:t>
            </a:r>
            <a:r>
              <a:rPr lang="en-US" sz="1200" kern="1200" baseline="0" dirty="0" smtClean="0">
                <a:solidFill>
                  <a:schemeClr val="tx1"/>
                </a:solidFill>
                <a:effectLst/>
                <a:latin typeface="+mn-lt"/>
                <a:ea typeface="+mn-ea"/>
                <a:cs typeface="+mn-cs"/>
              </a:rPr>
              <a:t> to highly urbanised areas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dirty="0" smtClean="0"/>
              <a:t>Also home to 1.4 million</a:t>
            </a:r>
            <a:r>
              <a:rPr lang="en-AU" baseline="0" dirty="0" smtClean="0"/>
              <a:t> people</a:t>
            </a:r>
            <a:endParaRPr lang="en-AU" dirty="0" smtClean="0"/>
          </a:p>
          <a:p>
            <a:endParaRPr lang="en-AU" dirty="0" smtClean="0"/>
          </a:p>
          <a:p>
            <a:pPr marL="171450" indent="-171450">
              <a:buFont typeface="Arial" panose="020B0604020202020204" pitchFamily="34" charset="0"/>
              <a:buChar char="•"/>
            </a:pPr>
            <a:r>
              <a:rPr lang="en-AU" sz="1200" baseline="0" dirty="0" smtClean="0"/>
              <a:t>The Georges River is valued by the community for picnicking, swimming, fishing, boating and bushwalking.</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At the mouth of the Georges River in Botany Bay are the RAMSAR listed Towra Point wetlands.</a:t>
            </a:r>
            <a:endParaRPr lang="en-US"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3</a:t>
            </a:fld>
            <a:endParaRPr lang="en-AU"/>
          </a:p>
        </p:txBody>
      </p:sp>
    </p:spTree>
    <p:extLst>
      <p:ext uri="{BB962C8B-B14F-4D97-AF65-F5344CB8AC3E}">
        <p14:creationId xmlns:p14="http://schemas.microsoft.com/office/powerpoint/2010/main" val="390262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smtClean="0"/>
              <a:t>Walking alongside the river was the most popular use of the river, followed by </a:t>
            </a:r>
            <a:r>
              <a:rPr lang="en-AU" baseline="0" dirty="0" err="1" smtClean="0"/>
              <a:t>BBQing</a:t>
            </a:r>
            <a:r>
              <a:rPr lang="en-AU" baseline="0" dirty="0" smtClean="0"/>
              <a:t> or picnicking and fishing or other.</a:t>
            </a:r>
          </a:p>
          <a:p>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17</a:t>
            </a:fld>
            <a:endParaRPr lang="en-AU"/>
          </a:p>
        </p:txBody>
      </p:sp>
    </p:spTree>
    <p:extLst>
      <p:ext uri="{BB962C8B-B14F-4D97-AF65-F5344CB8AC3E}">
        <p14:creationId xmlns:p14="http://schemas.microsoft.com/office/powerpoint/2010/main" val="3970549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smtClean="0"/>
              <a:t>The respondents also ranked what they thought was the most important activities to the local community were, which included walking alongside the river and </a:t>
            </a:r>
            <a:r>
              <a:rPr lang="en-AU" baseline="0" dirty="0" err="1" smtClean="0"/>
              <a:t>BBQing</a:t>
            </a:r>
            <a:r>
              <a:rPr lang="en-AU" baseline="0" dirty="0" smtClean="0"/>
              <a:t>/picnicking beside the river followed by boating and  cycling alongside.</a:t>
            </a:r>
          </a:p>
          <a:p>
            <a:pPr marL="171450" indent="-171450">
              <a:buFont typeface="Arial" panose="020B0604020202020204" pitchFamily="34" charset="0"/>
              <a:buChar char="•"/>
            </a:pPr>
            <a:r>
              <a:rPr lang="en-AU" baseline="0" dirty="0" smtClean="0"/>
              <a:t>Given that the majority of the respondents of the survey are at officer level, they probably have quite a bit of interaction with their constituents and were comfortable with their understanding of wants of their community.</a:t>
            </a:r>
          </a:p>
          <a:p>
            <a:pPr marL="171450" indent="-171450">
              <a:buFont typeface="Arial" panose="020B0604020202020204" pitchFamily="34" charset="0"/>
              <a:buChar char="•"/>
            </a:pPr>
            <a:r>
              <a:rPr lang="en-AU" baseline="0" dirty="0" smtClean="0"/>
              <a:t>The respondents ranked that the least important activities to the local community were environmental purposes, swimming and stand up paddle boarding.</a:t>
            </a:r>
          </a:p>
          <a:p>
            <a:pPr marL="171450" indent="-171450">
              <a:buFont typeface="Arial" panose="020B0604020202020204" pitchFamily="34" charset="0"/>
              <a:buChar char="•"/>
            </a:pPr>
            <a:r>
              <a:rPr lang="en-AU" baseline="0" dirty="0" smtClean="0"/>
              <a:t>Overall the respondents thought that 80% of the local community felt that the Georges River was very to extremely important to many people within the community.</a:t>
            </a:r>
          </a:p>
          <a:p>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18</a:t>
            </a:fld>
            <a:endParaRPr lang="en-AU"/>
          </a:p>
        </p:txBody>
      </p:sp>
    </p:spTree>
    <p:extLst>
      <p:ext uri="{BB962C8B-B14F-4D97-AF65-F5344CB8AC3E}">
        <p14:creationId xmlns:p14="http://schemas.microsoft.com/office/powerpoint/2010/main" val="2129125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respondents were asked to rank what they considered to be the greatest treats to the Georges</a:t>
            </a:r>
            <a:r>
              <a:rPr lang="en-AU" baseline="0" dirty="0" smtClean="0"/>
              <a:t> River.</a:t>
            </a:r>
          </a:p>
          <a:p>
            <a:pPr marL="171450" indent="-171450">
              <a:buFont typeface="Arial" panose="020B0604020202020204" pitchFamily="34" charset="0"/>
              <a:buChar char="•"/>
            </a:pPr>
            <a:r>
              <a:rPr lang="en-AU" baseline="0" dirty="0" smtClean="0"/>
              <a:t>The respondents considered both stormwater contamination and litter to be the greatest threats to the Georges River, followed by increased urbanisation and industrial contamination.</a:t>
            </a:r>
          </a:p>
          <a:p>
            <a:pPr marL="171450" indent="-171450">
              <a:buFont typeface="Arial" panose="020B0604020202020204" pitchFamily="34" charset="0"/>
              <a:buChar char="•"/>
            </a:pPr>
            <a:r>
              <a:rPr lang="en-AU" baseline="0" dirty="0" smtClean="0"/>
              <a:t>overuse by boats and over fishing were considered to be a moderate risk.</a:t>
            </a:r>
          </a:p>
          <a:p>
            <a:pPr marL="171450" indent="-171450">
              <a:buFont typeface="Arial" panose="020B0604020202020204" pitchFamily="34" charset="0"/>
              <a:buChar char="•"/>
            </a:pPr>
            <a:r>
              <a:rPr lang="en-AU" baseline="0" dirty="0" smtClean="0"/>
              <a:t>Interestingly biological risks were ranked quite low as a threat to the river, despite the fact that the tidal Georges River flows into Botany Bay where there is a high </a:t>
            </a:r>
            <a:r>
              <a:rPr lang="en-AU" baseline="0" dirty="0" err="1" smtClean="0"/>
              <a:t>cahnge</a:t>
            </a:r>
            <a:r>
              <a:rPr lang="en-AU" baseline="0" dirty="0" smtClean="0"/>
              <a:t> of the introduction of biological risks since there is a working port within the Bay that accepts vessels from all over the world. As councils tend to be focused on their LGAs, perhaps they neglected to think about the impacts downstream when the Bay wasn’t part of their LGA.</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More than 40% of the respondents considered the overall risk to the Georges River as high risk to a large portion of the river.</a:t>
            </a:r>
          </a:p>
          <a:p>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19</a:t>
            </a:fld>
            <a:endParaRPr lang="en-AU"/>
          </a:p>
        </p:txBody>
      </p:sp>
    </p:spTree>
    <p:extLst>
      <p:ext uri="{BB962C8B-B14F-4D97-AF65-F5344CB8AC3E}">
        <p14:creationId xmlns:p14="http://schemas.microsoft.com/office/powerpoint/2010/main" val="212912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smtClean="0"/>
              <a:t>When asked to rank the importance of the role that council plays in these threats to waterways the respondents thought that Council’s role in litter management and stormwater management were the most important, followed by weed management, community volunteers (bushcare) and enforcement activities.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It is notable that all activities</a:t>
            </a:r>
            <a:r>
              <a:rPr lang="en-AU" baseline="0" dirty="0" smtClean="0"/>
              <a:t> scored highly, which reflects Councils multi-role aspect of the work they do.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Surprising that planning controls were not ranked higher as Councils have a huge role to play in developing and implementing planning controls. Potentially the survey respondents were not from the planning departments of council leading to the role of planning being undervalued in the survey. </a:t>
            </a:r>
            <a:endParaRPr lang="en-AU" dirty="0" smtClean="0"/>
          </a:p>
          <a:p>
            <a:pPr marL="171450" indent="-171450">
              <a:buFont typeface="Arial" panose="020B0604020202020204" pitchFamily="34" charset="0"/>
              <a:buChar char="•"/>
            </a:pPr>
            <a:r>
              <a:rPr lang="en-AU" baseline="0" dirty="0" smtClean="0"/>
              <a:t>The role of Council in wastewater (sewage) management was the least important, although it was interesting that was rated of any importance, considering that wastewater management and licensing of industry are not generally the responsibility of urban Council. but some councils would still have a number of on-site sewage systems that they would be inspecting and issuing ATO certificates for.</a:t>
            </a:r>
            <a:endParaRPr lang="en-AU" dirty="0" smtClean="0"/>
          </a:p>
          <a:p>
            <a:pPr marL="171450" indent="-171450">
              <a:buFont typeface="Arial" panose="020B0604020202020204" pitchFamily="34" charset="0"/>
              <a:buChar char="•"/>
            </a:pPr>
            <a:endParaRPr lang="en-AU" dirty="0" smtClean="0"/>
          </a:p>
          <a:p>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20</a:t>
            </a:fld>
            <a:endParaRPr lang="en-AU"/>
          </a:p>
        </p:txBody>
      </p:sp>
    </p:spTree>
    <p:extLst>
      <p:ext uri="{BB962C8B-B14F-4D97-AF65-F5344CB8AC3E}">
        <p14:creationId xmlns:p14="http://schemas.microsoft.com/office/powerpoint/2010/main" val="2129125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In</a:t>
            </a:r>
            <a:r>
              <a:rPr lang="en-AU" baseline="0" dirty="0" smtClean="0"/>
              <a:t> the face-to-face workshops, knowledge about the rivers and catchments in the council area was the highest rated category except in Council H.</a:t>
            </a:r>
          </a:p>
          <a:p>
            <a:pPr marL="171450" indent="-171450">
              <a:buFont typeface="Arial" panose="020B0604020202020204" pitchFamily="34" charset="0"/>
              <a:buChar char="•"/>
            </a:pPr>
            <a:r>
              <a:rPr lang="en-AU" baseline="0" dirty="0" smtClean="0"/>
              <a:t>Most Councils scored well in this category, between 3.8 and 4.8.</a:t>
            </a:r>
          </a:p>
          <a:p>
            <a:pPr marL="0" indent="0">
              <a:buFont typeface="Arial" panose="020B0604020202020204" pitchFamily="34" charset="0"/>
              <a:buNone/>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rating for available tools and supporting documents category was lower overall than the knowledge category. All councils except council B and C rated between 2.5 and 4. Council staff were all well aware of Council policies relating to the river/catchment management and considered that their Operational Plan was supportive of good river/catchment management. Council staff thought there was room for improvement in: summarising good river/catchment management in the Annual Reports, the appropriateness of the policies could be improved and that the available tools were not being used effectively to support good management of the river/catchment.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This was generally because staff felt like they had to ‘re-invent the wheel’ as there were a limited number of existing procedures or templates available and were constantly having to develop these themselves.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All councils thought that having the river/catchment management as a job specific focus was good, which is not surprising considering that was the people who were in the room. Except for Council C thought there wasn’t enough river/catchment management as a specific focus on jobs within the Council.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For the majority of councils, the effectiveness of how river/catchment management initiatives were communicated internally and to the local community was lacking  and also thought that external communication does not significantly contribute to better management of the river/catchments.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Most participants felt that their council didn’t do enough to let the community know about what was happening with Council and the LGA.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22</a:t>
            </a:fld>
            <a:endParaRPr lang="en-AU"/>
          </a:p>
        </p:txBody>
      </p:sp>
    </p:spTree>
    <p:extLst>
      <p:ext uri="{BB962C8B-B14F-4D97-AF65-F5344CB8AC3E}">
        <p14:creationId xmlns:p14="http://schemas.microsoft.com/office/powerpoint/2010/main" val="2129125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The Council</a:t>
            </a:r>
            <a:r>
              <a:rPr lang="en-AU" baseline="0" dirty="0" smtClean="0"/>
              <a:t> staff in the face-to-face workshops were asked if they could peer inside the minds of their colleagues, the council staff not at the workshop whose job probably didn’t have anything to do with the river or catchment. The same categories were ranked except for job specific focus.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Overall the scores here are lower, which you would expect.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Knowledge about the rivers and catchment in the council area was rated below half at all councils, except Council F who rated it as exactly half.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workshop participants believed that the council staff had a bit of knowledge about the GR and its catchments and threats to these systems but thought that the options to manage the threats to the river/catchment was lower.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Workshop Participants thought that generally staff were unaware of Council policies relating to the river/catchment management or more generally environmental management and that there was nothing internal to support the broader staff being more aware. Which is not unexpected as many roles within council don’t require any knowledge of waterways to be completed successfully like finance, human resources, 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23</a:t>
            </a:fld>
            <a:endParaRPr lang="en-AU"/>
          </a:p>
        </p:txBody>
      </p:sp>
    </p:spTree>
    <p:extLst>
      <p:ext uri="{BB962C8B-B14F-4D97-AF65-F5344CB8AC3E}">
        <p14:creationId xmlns:p14="http://schemas.microsoft.com/office/powerpoint/2010/main" val="212912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Madden’s Creek in the Upper Catchment</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Brennan’s Creek also in the Upper</a:t>
            </a:r>
            <a:r>
              <a:rPr lang="en-AU" baseline="0" dirty="0" smtClean="0"/>
              <a:t> Catchment</a:t>
            </a:r>
            <a:endParaRPr lang="en-AU" dirty="0" smtClean="0"/>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H1 wetlands in </a:t>
            </a:r>
            <a:r>
              <a:rPr lang="en-AU" dirty="0" err="1" smtClean="0"/>
              <a:t>Kernell</a:t>
            </a:r>
            <a:endParaRPr lang="en-AU" dirty="0" smtClean="0"/>
          </a:p>
          <a:p>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4</a:t>
            </a:fld>
            <a:endParaRPr lang="en-AU"/>
          </a:p>
        </p:txBody>
      </p:sp>
    </p:spTree>
    <p:extLst>
      <p:ext uri="{BB962C8B-B14F-4D97-AF65-F5344CB8AC3E}">
        <p14:creationId xmlns:p14="http://schemas.microsoft.com/office/powerpoint/2010/main" val="64521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5</a:t>
            </a:fld>
            <a:endParaRPr lang="en-AU"/>
          </a:p>
        </p:txBody>
      </p:sp>
    </p:spTree>
    <p:extLst>
      <p:ext uri="{BB962C8B-B14F-4D97-AF65-F5344CB8AC3E}">
        <p14:creationId xmlns:p14="http://schemas.microsoft.com/office/powerpoint/2010/main" val="196512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Determination of the existence of specific documents (</a:t>
            </a:r>
            <a:r>
              <a:rPr lang="en-AU" sz="1200" b="1" kern="1200" dirty="0" smtClean="0">
                <a:solidFill>
                  <a:schemeClr val="tx1"/>
                </a:solidFill>
                <a:effectLst/>
                <a:latin typeface="+mn-lt"/>
                <a:ea typeface="+mn-ea"/>
                <a:cs typeface="+mn-cs"/>
              </a:rPr>
              <a:t>to allow a matrix of key documents across the eight member councils to be developed</a:t>
            </a:r>
            <a:r>
              <a:rPr lang="en-AU"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Identification of the currency of the documents – </a:t>
            </a:r>
            <a:r>
              <a:rPr lang="en-AU" sz="1200" b="1" kern="1200" dirty="0" smtClean="0">
                <a:solidFill>
                  <a:schemeClr val="tx1"/>
                </a:solidFill>
                <a:effectLst/>
                <a:latin typeface="+mn-lt"/>
                <a:ea typeface="+mn-ea"/>
                <a:cs typeface="+mn-cs"/>
              </a:rPr>
              <a:t>when they were developed, whether review timeframes were met, whether they are relevant to the current Council’s structure, so they meet relevant standards where applicable (based on the age of the document and when it was last reviewed).</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completeness of the documents in terms of how the document relates to river management (</a:t>
            </a:r>
            <a:r>
              <a:rPr lang="en-AU" sz="1200" b="1" kern="1200" dirty="0" smtClean="0">
                <a:solidFill>
                  <a:schemeClr val="tx1"/>
                </a:solidFill>
                <a:effectLst/>
                <a:latin typeface="+mn-lt"/>
                <a:ea typeface="+mn-ea"/>
                <a:cs typeface="+mn-cs"/>
              </a:rPr>
              <a:t>based on a five-point rating scale, where one is no content and five is comprehensive coverage).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quality of the documents in terms of how the document related to river management (</a:t>
            </a:r>
            <a:r>
              <a:rPr lang="en-AU" sz="1200" b="1" kern="1200" dirty="0" smtClean="0">
                <a:solidFill>
                  <a:schemeClr val="tx1"/>
                </a:solidFill>
                <a:effectLst/>
                <a:latin typeface="+mn-lt"/>
                <a:ea typeface="+mn-ea"/>
                <a:cs typeface="+mn-cs"/>
              </a:rPr>
              <a:t>based on a five-point rating scale, where one is very poor quality and five is excellent quality).</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level of knowledge of the document content, which feeds in from the stakeholder engagement process outlined below (</a:t>
            </a:r>
            <a:r>
              <a:rPr lang="en-AU" sz="1200" b="1" kern="1200" dirty="0" smtClean="0">
                <a:solidFill>
                  <a:schemeClr val="tx1"/>
                </a:solidFill>
                <a:effectLst/>
                <a:latin typeface="+mn-lt"/>
                <a:ea typeface="+mn-ea"/>
                <a:cs typeface="+mn-cs"/>
              </a:rPr>
              <a:t>based on a five-point rating scale, where one is where the council staff have no knowledge of the documentation to five where the council staff have an excellent knowledge of the documentation).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level of the ‘real-life’ implementation of the document content, which feeds in from the stakeholder engagement process outlined below (</a:t>
            </a:r>
            <a:r>
              <a:rPr lang="en-AU" sz="1200" b="1" kern="1200" dirty="0" smtClean="0">
                <a:solidFill>
                  <a:schemeClr val="tx1"/>
                </a:solidFill>
                <a:effectLst/>
                <a:latin typeface="+mn-lt"/>
                <a:ea typeface="+mn-ea"/>
                <a:cs typeface="+mn-cs"/>
              </a:rPr>
              <a:t>based on a five-point rating scale, where one is no implementation of the documentation to five where there is implementation of all document content/direction).</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9</a:t>
            </a:fld>
            <a:endParaRPr lang="en-AU"/>
          </a:p>
        </p:txBody>
      </p:sp>
    </p:spTree>
    <p:extLst>
      <p:ext uri="{BB962C8B-B14F-4D97-AF65-F5344CB8AC3E}">
        <p14:creationId xmlns:p14="http://schemas.microsoft.com/office/powerpoint/2010/main" val="1850953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All</a:t>
            </a:r>
            <a:r>
              <a:rPr lang="en-AU" baseline="0" dirty="0" smtClean="0"/>
              <a:t> Annual reports were current and the quality was reasonably consistent across all councils</a:t>
            </a:r>
          </a:p>
          <a:p>
            <a:pPr marL="171450" indent="-171450">
              <a:buFont typeface="Arial" panose="020B0604020202020204" pitchFamily="34" charset="0"/>
              <a:buChar char="•"/>
            </a:pPr>
            <a:r>
              <a:rPr lang="en-AU" baseline="0" dirty="0" smtClean="0"/>
              <a:t>The completeness/comprehensiveness and the knowledge of the reports by staff was variable across all councils and the usefulness of the documents was very low for councils staff, which is to be expected as the primary purpose of the annual reports is a summary of council activities for those not working in council.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Amalgamated councils - large differences in the types of documentation and the content within the documents varied greatly</a:t>
            </a:r>
            <a:endParaRPr lang="en-AU" dirty="0" smtClean="0"/>
          </a:p>
          <a:p>
            <a:pPr marL="171450" indent="-171450">
              <a:buFont typeface="Arial" panose="020B0604020202020204" pitchFamily="34" charset="0"/>
              <a:buChar char="•"/>
            </a:pPr>
            <a:r>
              <a:rPr lang="en-AU" baseline="0" dirty="0" smtClean="0"/>
              <a:t>Councils scored between 15 and 20 points for their annual reports.</a:t>
            </a:r>
          </a:p>
          <a:p>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11</a:t>
            </a:fld>
            <a:endParaRPr lang="en-AU"/>
          </a:p>
        </p:txBody>
      </p:sp>
    </p:spTree>
    <p:extLst>
      <p:ext uri="{BB962C8B-B14F-4D97-AF65-F5344CB8AC3E}">
        <p14:creationId xmlns:p14="http://schemas.microsoft.com/office/powerpoint/2010/main" val="2240733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Across all councils, the ratings for an internal environmental</a:t>
            </a:r>
            <a:r>
              <a:rPr lang="en-AU" baseline="0" dirty="0" smtClean="0"/>
              <a:t> incident and hazard reporting procedures was poor.</a:t>
            </a:r>
          </a:p>
          <a:p>
            <a:pPr marL="171450" indent="-171450">
              <a:buFont typeface="Arial" panose="020B0604020202020204" pitchFamily="34" charset="0"/>
              <a:buChar char="•"/>
            </a:pPr>
            <a:r>
              <a:rPr lang="en-AU" baseline="0" dirty="0" smtClean="0"/>
              <a:t>There was quite a of room for improvement in the councils internal and hazard reporting documentation across most of the councils. </a:t>
            </a:r>
          </a:p>
          <a:p>
            <a:pPr marL="171450" indent="-171450">
              <a:buFont typeface="Arial" panose="020B0604020202020204" pitchFamily="34" charset="0"/>
              <a:buChar char="•"/>
            </a:pPr>
            <a:r>
              <a:rPr lang="en-AU" baseline="0" dirty="0" smtClean="0"/>
              <a:t>Councils A, C, D and F received a total of 5 out of 25 when all criteria was considered which is the lowest possible score meaning there is no recognised 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3 other councils tended to have an ad-hoc system and in the face-to-face workshops it was revealed that staff were generally unaware of and didn’t use any policies or procedures relating to incident or hazard reporting.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Council B scored the highest on internal incident reporting procedures with a score of 16 out of 25. Council staff indicated that it had a good system that was used to respond and report on incidents and hazards that reported up to Councillor level.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Despite the lack of formalised systems the Council discussions indicated that responses to internal incidents did generally work although there was doubt that they were robust enough to deal with a major issue and failed to provide information that might preclude future occurrences.</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External environmental incident and hazards reporting and response procedures were as a whole better than the internal reporting and procedures. This is thought to be because of the customer services staff that are a central point of contact for anyone external.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customer service staff have a process for contacting the relevant council staff or relevant external organisation regarding an incident or hazard reported by the public. Councils are under pressure to respond to community requests within set timeframes for responding to and resolving customer requests, which drives this process.</a:t>
            </a:r>
          </a:p>
          <a:p>
            <a:pPr marL="171450" indent="-171450">
              <a:buFont typeface="Arial" panose="020B0604020202020204" pitchFamily="34" charset="0"/>
              <a:buChar char="•"/>
            </a:pPr>
            <a:r>
              <a:rPr lang="en-AU" baseline="0" dirty="0" smtClean="0"/>
              <a:t>Council G scored 20 out of 25, with the majority of councils scoring between 10 and 15 out of 25.</a:t>
            </a:r>
          </a:p>
          <a:p>
            <a:pPr marL="171450" indent="-171450">
              <a:buFont typeface="Arial" panose="020B0604020202020204" pitchFamily="34" charset="0"/>
              <a:buChar char="•"/>
            </a:pPr>
            <a:r>
              <a:rPr lang="en-AU" baseline="0" dirty="0" smtClean="0"/>
              <a:t>All staff identified that the pressure to resolve the external </a:t>
            </a:r>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12</a:t>
            </a:fld>
            <a:endParaRPr lang="en-AU"/>
          </a:p>
        </p:txBody>
      </p:sp>
    </p:spTree>
    <p:extLst>
      <p:ext uri="{BB962C8B-B14F-4D97-AF65-F5344CB8AC3E}">
        <p14:creationId xmlns:p14="http://schemas.microsoft.com/office/powerpoint/2010/main" val="358618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In the event there were</a:t>
            </a:r>
            <a:r>
              <a:rPr lang="en-AU" baseline="0" dirty="0" smtClean="0"/>
              <a:t> different distribution approaches by each council</a:t>
            </a:r>
          </a:p>
          <a:p>
            <a:pPr marL="171450" indent="-171450">
              <a:buFont typeface="Arial" panose="020B0604020202020204" pitchFamily="34" charset="0"/>
              <a:buChar char="•"/>
            </a:pPr>
            <a:r>
              <a:rPr lang="en-AU" baseline="0" dirty="0" smtClean="0"/>
              <a:t>Led to a self-selecting relatively small group of staff completing the surveys across all councils which resulted in an implied bias in this cohort, as the staff who took the time to complete the survey were probably more likely to know quite a bit about waterways and used them in personal life and/or their position at council.</a:t>
            </a:r>
          </a:p>
          <a:p>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14</a:t>
            </a:fld>
            <a:endParaRPr lang="en-AU"/>
          </a:p>
        </p:txBody>
      </p:sp>
    </p:spTree>
    <p:extLst>
      <p:ext uri="{BB962C8B-B14F-4D97-AF65-F5344CB8AC3E}">
        <p14:creationId xmlns:p14="http://schemas.microsoft.com/office/powerpoint/2010/main" val="601230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Approximately 60% of the respondents</a:t>
            </a:r>
            <a:r>
              <a:rPr lang="en-AU" baseline="0" dirty="0" smtClean="0"/>
              <a:t> had been working at council in their current position for more than three years</a:t>
            </a:r>
          </a:p>
          <a:p>
            <a:pPr marL="171450" indent="-171450">
              <a:buFont typeface="Arial" panose="020B0604020202020204" pitchFamily="34" charset="0"/>
              <a:buChar char="•"/>
            </a:pPr>
            <a:r>
              <a:rPr lang="en-AU" baseline="0" dirty="0" smtClean="0"/>
              <a:t>Approximately 60% did not manage any staff, therefore were at officer level.</a:t>
            </a:r>
          </a:p>
          <a:p>
            <a:pPr marL="171450" indent="-171450">
              <a:buFont typeface="Arial" panose="020B0604020202020204" pitchFamily="34" charset="0"/>
              <a:buChar char="•"/>
            </a:pPr>
            <a:r>
              <a:rPr lang="en-AU" baseline="0" dirty="0" smtClean="0"/>
              <a:t>Therefore while interpreting the results it was important to keep this in mind.</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Given the types of people who responded to the survey it is not unexpected that:</a:t>
            </a:r>
          </a:p>
          <a:p>
            <a:pPr marL="171450" indent="-171450">
              <a:buFont typeface="Arial" panose="020B0604020202020204" pitchFamily="34" charset="0"/>
              <a:buChar char="•"/>
            </a:pPr>
            <a:r>
              <a:rPr lang="en-AU" baseline="0" dirty="0" smtClean="0"/>
              <a:t>79% could name 1-3 waterways within their LGA</a:t>
            </a:r>
          </a:p>
          <a:p>
            <a:pPr marL="171450" indent="-171450">
              <a:buFont typeface="Arial" panose="020B0604020202020204" pitchFamily="34" charset="0"/>
              <a:buChar char="•"/>
            </a:pPr>
            <a:r>
              <a:rPr lang="en-AU" baseline="0" dirty="0" smtClean="0"/>
              <a:t>15% could name 4-9 waterways</a:t>
            </a:r>
          </a:p>
          <a:p>
            <a:pPr marL="171450" indent="-171450">
              <a:buFont typeface="Arial" panose="020B0604020202020204" pitchFamily="34" charset="0"/>
              <a:buChar char="•"/>
            </a:pPr>
            <a:r>
              <a:rPr lang="en-AU" baseline="0" dirty="0" smtClean="0"/>
              <a:t>3% could only name one</a:t>
            </a:r>
          </a:p>
          <a:p>
            <a:pPr marL="171450" indent="-171450">
              <a:buFont typeface="Arial" panose="020B0604020202020204" pitchFamily="34" charset="0"/>
              <a:buChar char="•"/>
            </a:pPr>
            <a:r>
              <a:rPr lang="en-AU" baseline="0" dirty="0" smtClean="0"/>
              <a:t>3% could name 12 waterways.</a:t>
            </a:r>
          </a:p>
          <a:p>
            <a:pPr marL="171450" indent="-171450">
              <a:buFont typeface="Arial" panose="020B0604020202020204" pitchFamily="34" charset="0"/>
              <a:buChar char="•"/>
            </a:pPr>
            <a:endParaRPr lang="en-AU" dirty="0" smtClean="0"/>
          </a:p>
          <a:p>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15</a:t>
            </a:fld>
            <a:endParaRPr lang="en-AU"/>
          </a:p>
        </p:txBody>
      </p:sp>
    </p:spTree>
    <p:extLst>
      <p:ext uri="{BB962C8B-B14F-4D97-AF65-F5344CB8AC3E}">
        <p14:creationId xmlns:p14="http://schemas.microsoft.com/office/powerpoint/2010/main" val="98714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most popular</a:t>
            </a:r>
            <a:r>
              <a:rPr lang="en-AU" baseline="0" dirty="0" smtClean="0"/>
              <a:t> waterways utilised by the respondents in their personal life was the Georges River (almost 60%) followed up the Woronora River (29%) and the Hacking River (28%).</a:t>
            </a:r>
          </a:p>
          <a:p>
            <a:endParaRPr lang="en-AU" dirty="0"/>
          </a:p>
        </p:txBody>
      </p:sp>
      <p:sp>
        <p:nvSpPr>
          <p:cNvPr id="4" name="Slide Number Placeholder 3"/>
          <p:cNvSpPr>
            <a:spLocks noGrp="1"/>
          </p:cNvSpPr>
          <p:nvPr>
            <p:ph type="sldNum" sz="quarter" idx="10"/>
          </p:nvPr>
        </p:nvSpPr>
        <p:spPr/>
        <p:txBody>
          <a:bodyPr/>
          <a:lstStyle/>
          <a:p>
            <a:fld id="{8B2FB83B-23AD-46E5-8DDA-BDC7D9AC0817}" type="slidenum">
              <a:rPr lang="en-AU" smtClean="0"/>
              <a:t>16</a:t>
            </a:fld>
            <a:endParaRPr lang="en-AU"/>
          </a:p>
        </p:txBody>
      </p:sp>
    </p:spTree>
    <p:extLst>
      <p:ext uri="{BB962C8B-B14F-4D97-AF65-F5344CB8AC3E}">
        <p14:creationId xmlns:p14="http://schemas.microsoft.com/office/powerpoint/2010/main" val="397054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25/09/2018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25/09/2018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6"/>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3" y="273846"/>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25/09/2018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25/09/2018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25/09/2018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25/09/2018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5"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5"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25/09/2018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25/09/2018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25/09/2018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25/09/2018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25/09/2018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25/09/2018</a:t>
            </a:fld>
            <a:endParaRPr lang="en-AU"/>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3.xml"/><Relationship Id="rId7"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jp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3.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png"/><Relationship Id="rId7" Type="http://schemas.openxmlformats.org/officeDocument/2006/relationships/image" Target="../media/image18.JPG"/><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G"/><Relationship Id="rId5" Type="http://schemas.openxmlformats.org/officeDocument/2006/relationships/image" Target="../media/image3.jpeg"/><Relationship Id="rId10" Type="http://schemas.openxmlformats.org/officeDocument/2006/relationships/image" Target="../media/image21.JPG"/><Relationship Id="rId4" Type="http://schemas.openxmlformats.org/officeDocument/2006/relationships/image" Target="../media/image2.png"/><Relationship Id="rId9" Type="http://schemas.openxmlformats.org/officeDocument/2006/relationships/image" Target="../media/image20.jpeg"/><Relationship Id="rId1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jp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3.jpe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sp>
        <p:nvSpPr>
          <p:cNvPr id="12" name="Title 1"/>
          <p:cNvSpPr>
            <a:spLocks noGrp="1"/>
          </p:cNvSpPr>
          <p:nvPr>
            <p:ph type="ctrTitle"/>
          </p:nvPr>
        </p:nvSpPr>
        <p:spPr>
          <a:xfrm>
            <a:off x="767439" y="1120084"/>
            <a:ext cx="7772400" cy="1602668"/>
          </a:xfrm>
        </p:spPr>
        <p:txBody>
          <a:bodyPr>
            <a:noAutofit/>
          </a:bodyPr>
          <a:lstStyle/>
          <a:p>
            <a:r>
              <a:rPr lang="en-US" sz="3600" b="1" dirty="0" smtClean="0">
                <a:solidFill>
                  <a:srgbClr val="244798"/>
                </a:solidFill>
                <a:latin typeface="95 Helvetica Black 2"/>
                <a:cs typeface="95 Helvetica Black 2"/>
              </a:rPr>
              <a:t>Constraints and Opportunities for Management of Urban Waterways to Achieve Multiple Benefits</a:t>
            </a:r>
            <a:endParaRPr lang="en-US" sz="3600" b="1" dirty="0">
              <a:solidFill>
                <a:srgbClr val="244798"/>
              </a:solidFill>
              <a:latin typeface="95 Helvetica Black 2"/>
              <a:cs typeface="95 Helvetica Black 2"/>
            </a:endParaRPr>
          </a:p>
        </p:txBody>
      </p:sp>
      <p:sp>
        <p:nvSpPr>
          <p:cNvPr id="13" name="Subtitle 2"/>
          <p:cNvSpPr>
            <a:spLocks noGrp="1"/>
          </p:cNvSpPr>
          <p:nvPr>
            <p:ph type="subTitle" idx="1"/>
          </p:nvPr>
        </p:nvSpPr>
        <p:spPr>
          <a:xfrm>
            <a:off x="566614" y="2881409"/>
            <a:ext cx="8146423" cy="1194909"/>
          </a:xfrm>
        </p:spPr>
        <p:txBody>
          <a:bodyPr>
            <a:normAutofit/>
          </a:bodyPr>
          <a:lstStyle/>
          <a:p>
            <a:r>
              <a:rPr lang="en-US" dirty="0" smtClean="0">
                <a:solidFill>
                  <a:srgbClr val="249ED4"/>
                </a:solidFill>
                <a:latin typeface="45 Helvetica Light 2 2"/>
                <a:cs typeface="45 Helvetica Light 2 2"/>
              </a:rPr>
              <a:t>Beth Salt</a:t>
            </a:r>
          </a:p>
          <a:p>
            <a:r>
              <a:rPr lang="en-US" dirty="0" smtClean="0">
                <a:solidFill>
                  <a:srgbClr val="249ED4"/>
                </a:solidFill>
                <a:latin typeface="45 Helvetica Light 2 2"/>
                <a:cs typeface="45 Helvetica Light 2 2"/>
              </a:rPr>
              <a:t>Program Manager, Georges Riverkeeper</a:t>
            </a:r>
            <a:endParaRPr lang="en-US" sz="2400" dirty="0">
              <a:solidFill>
                <a:schemeClr val="tx1">
                  <a:lumMod val="50000"/>
                  <a:lumOff val="50000"/>
                </a:schemeClr>
              </a:solidFill>
              <a:latin typeface="45 Helvetica Light 2 2"/>
              <a:cs typeface="45 Helvetica Light 2 2"/>
            </a:endParaRPr>
          </a:p>
          <a:p>
            <a:endParaRPr lang="en-US" sz="2400" dirty="0" smtClean="0">
              <a:solidFill>
                <a:schemeClr val="tx1">
                  <a:lumMod val="50000"/>
                  <a:lumOff val="50000"/>
                </a:schemeClr>
              </a:solidFill>
              <a:latin typeface="45 Helvetica Light 2 2"/>
              <a:cs typeface="45 Helvetica Light 2 2"/>
            </a:endParaRPr>
          </a:p>
          <a:p>
            <a:endParaRPr lang="en-US" b="1" dirty="0">
              <a:solidFill>
                <a:schemeClr val="tx1">
                  <a:lumMod val="50000"/>
                  <a:lumOff val="50000"/>
                </a:schemeClr>
              </a:solidFill>
              <a:latin typeface="Helvetica"/>
              <a:cs typeface="Helvetica"/>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Tree>
    <p:extLst>
      <p:ext uri="{BB962C8B-B14F-4D97-AF65-F5344CB8AC3E}">
        <p14:creationId xmlns:p14="http://schemas.microsoft.com/office/powerpoint/2010/main"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77434" y="708758"/>
            <a:ext cx="7772400" cy="822652"/>
          </a:xfrm>
        </p:spPr>
        <p:txBody>
          <a:bodyPr>
            <a:normAutofit/>
          </a:bodyPr>
          <a:lstStyle/>
          <a:p>
            <a:r>
              <a:rPr lang="en-US" sz="2800" b="1" dirty="0" smtClean="0">
                <a:solidFill>
                  <a:srgbClr val="244798"/>
                </a:solidFill>
                <a:latin typeface="95 Helvetica Black 2"/>
                <a:cs typeface="95 Helvetica Black 2"/>
              </a:rPr>
              <a:t>Types of Documentation</a:t>
            </a:r>
            <a:endParaRPr lang="en-US" sz="2800" b="1" dirty="0">
              <a:solidFill>
                <a:srgbClr val="244798"/>
              </a:solidFill>
              <a:latin typeface="95 Helvetica Black 2"/>
              <a:cs typeface="95 Helvetica Black 2"/>
            </a:endParaRPr>
          </a:p>
        </p:txBody>
      </p:sp>
      <p:sp>
        <p:nvSpPr>
          <p:cNvPr id="13" name="Subtitle 2"/>
          <p:cNvSpPr>
            <a:spLocks noGrp="1"/>
          </p:cNvSpPr>
          <p:nvPr>
            <p:ph type="subTitle" idx="1"/>
          </p:nvPr>
        </p:nvSpPr>
        <p:spPr>
          <a:xfrm>
            <a:off x="561667" y="1491917"/>
            <a:ext cx="8146423" cy="3950139"/>
          </a:xfrm>
        </p:spPr>
        <p:txBody>
          <a:bodyPr>
            <a:noAutofit/>
          </a:bodyPr>
          <a:lstStyle/>
          <a:p>
            <a:pPr marL="457200" indent="-457200" algn="l">
              <a:buFont typeface="Arial" panose="020B0604020202020204" pitchFamily="34" charset="0"/>
              <a:buChar char="•"/>
            </a:pPr>
            <a:r>
              <a:rPr lang="en-US" sz="1100" dirty="0" smtClean="0">
                <a:solidFill>
                  <a:srgbClr val="249ED4"/>
                </a:solidFill>
                <a:latin typeface="Helvetica"/>
                <a:cs typeface="Helvetica"/>
              </a:rPr>
              <a:t>Annual Report (most recent)</a:t>
            </a:r>
          </a:p>
          <a:p>
            <a:pPr marL="457200" indent="-457200" algn="l">
              <a:buFont typeface="Arial" panose="020B0604020202020204" pitchFamily="34" charset="0"/>
              <a:buChar char="•"/>
            </a:pPr>
            <a:r>
              <a:rPr lang="en-US" sz="1100" dirty="0" smtClean="0">
                <a:solidFill>
                  <a:srgbClr val="249ED4"/>
                </a:solidFill>
                <a:latin typeface="Helvetica"/>
                <a:cs typeface="Helvetica"/>
              </a:rPr>
              <a:t>Delivery and Operational plans (current)</a:t>
            </a:r>
          </a:p>
          <a:p>
            <a:pPr marL="457200" indent="-457200" algn="l">
              <a:buFont typeface="Arial" panose="020B0604020202020204" pitchFamily="34" charset="0"/>
              <a:buChar char="•"/>
            </a:pPr>
            <a:r>
              <a:rPr lang="en-US" sz="1100" dirty="0" smtClean="0">
                <a:solidFill>
                  <a:srgbClr val="249ED4"/>
                </a:solidFill>
                <a:latin typeface="Helvetica"/>
                <a:cs typeface="Helvetica"/>
              </a:rPr>
              <a:t>Environmental policies</a:t>
            </a:r>
          </a:p>
          <a:p>
            <a:pPr marL="457200" indent="-457200" algn="l">
              <a:buFont typeface="Arial" panose="020B0604020202020204" pitchFamily="34" charset="0"/>
              <a:buChar char="•"/>
            </a:pPr>
            <a:r>
              <a:rPr lang="en-US" sz="1100" dirty="0" smtClean="0">
                <a:solidFill>
                  <a:srgbClr val="249ED4"/>
                </a:solidFill>
                <a:latin typeface="Helvetica"/>
                <a:cs typeface="Helvetica"/>
              </a:rPr>
              <a:t>Environmental plans</a:t>
            </a:r>
          </a:p>
          <a:p>
            <a:pPr marL="457200" indent="-457200" algn="l">
              <a:buFont typeface="Arial" panose="020B0604020202020204" pitchFamily="34" charset="0"/>
              <a:buChar char="•"/>
            </a:pPr>
            <a:r>
              <a:rPr lang="en-US" sz="1100" dirty="0" smtClean="0">
                <a:solidFill>
                  <a:srgbClr val="249ED4"/>
                </a:solidFill>
                <a:latin typeface="Helvetica"/>
                <a:cs typeface="Helvetica"/>
              </a:rPr>
              <a:t>Environmental management systems</a:t>
            </a:r>
          </a:p>
          <a:p>
            <a:pPr marL="457200" indent="-457200" algn="l">
              <a:buFont typeface="Arial" panose="020B0604020202020204" pitchFamily="34" charset="0"/>
              <a:buChar char="•"/>
            </a:pPr>
            <a:r>
              <a:rPr lang="en-US" sz="1100" dirty="0" smtClean="0">
                <a:solidFill>
                  <a:srgbClr val="249ED4"/>
                </a:solidFill>
                <a:latin typeface="Helvetica"/>
                <a:cs typeface="Helvetica"/>
              </a:rPr>
              <a:t>Environmental incident reporting procedures</a:t>
            </a:r>
          </a:p>
          <a:p>
            <a:pPr marL="457200" indent="-457200" algn="l">
              <a:buFont typeface="Arial" panose="020B0604020202020204" pitchFamily="34" charset="0"/>
              <a:buChar char="•"/>
            </a:pPr>
            <a:r>
              <a:rPr lang="en-US" sz="1100" dirty="0" smtClean="0">
                <a:solidFill>
                  <a:srgbClr val="249ED4"/>
                </a:solidFill>
                <a:latin typeface="Helvetica"/>
                <a:cs typeface="Helvetica"/>
              </a:rPr>
              <a:t>Water quality monitoring plans / </a:t>
            </a:r>
            <a:r>
              <a:rPr lang="en-US" sz="1100" dirty="0" err="1" smtClean="0">
                <a:solidFill>
                  <a:srgbClr val="249ED4"/>
                </a:solidFill>
                <a:latin typeface="Helvetica"/>
                <a:cs typeface="Helvetica"/>
              </a:rPr>
              <a:t>summarised</a:t>
            </a:r>
            <a:r>
              <a:rPr lang="en-US" sz="1100" dirty="0" smtClean="0">
                <a:solidFill>
                  <a:srgbClr val="249ED4"/>
                </a:solidFill>
                <a:latin typeface="Helvetica"/>
                <a:cs typeface="Helvetica"/>
              </a:rPr>
              <a:t> results</a:t>
            </a:r>
          </a:p>
          <a:p>
            <a:pPr marL="457200" indent="-457200" algn="l">
              <a:buFont typeface="Arial" panose="020B0604020202020204" pitchFamily="34" charset="0"/>
              <a:buChar char="•"/>
            </a:pPr>
            <a:r>
              <a:rPr lang="en-US" sz="1100" dirty="0" smtClean="0">
                <a:solidFill>
                  <a:srgbClr val="249ED4"/>
                </a:solidFill>
                <a:latin typeface="Helvetica"/>
                <a:cs typeface="Helvetica"/>
              </a:rPr>
              <a:t>Georges River management specific documents</a:t>
            </a:r>
          </a:p>
          <a:p>
            <a:pPr marL="457200" indent="-457200" algn="l">
              <a:buFont typeface="Arial" panose="020B0604020202020204" pitchFamily="34" charset="0"/>
              <a:buChar char="•"/>
            </a:pPr>
            <a:r>
              <a:rPr lang="en-US" sz="1100" dirty="0" smtClean="0">
                <a:solidFill>
                  <a:srgbClr val="249ED4"/>
                </a:solidFill>
                <a:latin typeface="Helvetica"/>
                <a:cs typeface="Helvetica"/>
              </a:rPr>
              <a:t>External education/promotional materials relating to the Georges River</a:t>
            </a:r>
          </a:p>
          <a:p>
            <a:pPr marL="457200" indent="-457200" algn="l">
              <a:buFont typeface="Arial" panose="020B0604020202020204" pitchFamily="34" charset="0"/>
              <a:buChar char="•"/>
            </a:pPr>
            <a:r>
              <a:rPr lang="en-US" sz="1100" dirty="0" smtClean="0">
                <a:solidFill>
                  <a:srgbClr val="249ED4"/>
                </a:solidFill>
                <a:latin typeface="Helvetica"/>
                <a:cs typeface="Helvetica"/>
              </a:rPr>
              <a:t>Internal staff training or educational materials relating to the river and stormwater management</a:t>
            </a:r>
          </a:p>
          <a:p>
            <a:pPr marL="457200" indent="-457200" algn="l">
              <a:buFont typeface="Arial" panose="020B0604020202020204" pitchFamily="34" charset="0"/>
              <a:buChar char="•"/>
            </a:pPr>
            <a:r>
              <a:rPr lang="en-US" sz="1100" dirty="0" smtClean="0">
                <a:solidFill>
                  <a:srgbClr val="249ED4"/>
                </a:solidFill>
                <a:latin typeface="Helvetica"/>
                <a:cs typeface="Helvetica"/>
              </a:rPr>
              <a:t>Council and Senior Management meeting minutes relating to the river and stormwater management</a:t>
            </a:r>
          </a:p>
          <a:p>
            <a:pPr marL="457200" indent="-457200" algn="l">
              <a:buFont typeface="Arial" panose="020B0604020202020204" pitchFamily="34" charset="0"/>
              <a:buChar char="•"/>
            </a:pPr>
            <a:r>
              <a:rPr lang="en-US" sz="1100" dirty="0" smtClean="0">
                <a:solidFill>
                  <a:srgbClr val="249ED4"/>
                </a:solidFill>
                <a:latin typeface="Helvetica"/>
                <a:cs typeface="Helvetica"/>
              </a:rPr>
              <a:t>Any other documents relevant to the management of the Georges River</a:t>
            </a:r>
            <a:endParaRPr lang="en-US" sz="1100" dirty="0">
              <a:solidFill>
                <a:srgbClr val="249ED4"/>
              </a:solidFill>
              <a:latin typeface="Helvetica"/>
              <a:cs typeface="Helvetica"/>
            </a:endParaRPr>
          </a:p>
          <a:p>
            <a:pPr marL="457200" indent="-457200" algn="l">
              <a:buFont typeface="Arial" panose="020B0604020202020204" pitchFamily="34" charset="0"/>
              <a:buChar char="•"/>
            </a:pPr>
            <a:endParaRPr lang="en-US" sz="1100" dirty="0" smtClean="0">
              <a:solidFill>
                <a:srgbClr val="249ED4"/>
              </a:solidFill>
              <a:latin typeface="Helvetica"/>
              <a:cs typeface="Helvetica"/>
            </a:endParaRPr>
          </a:p>
          <a:p>
            <a:endParaRPr lang="en-US" sz="1100" b="1" dirty="0" smtClean="0">
              <a:solidFill>
                <a:srgbClr val="249ED4"/>
              </a:solidFill>
              <a:latin typeface="Helvetica"/>
              <a:cs typeface="Helvetica"/>
            </a:endParaRPr>
          </a:p>
          <a:p>
            <a:pPr algn="l"/>
            <a:endParaRPr lang="en-US" sz="1050" b="1" dirty="0">
              <a:solidFill>
                <a:schemeClr val="tx1">
                  <a:lumMod val="50000"/>
                  <a:lumOff val="50000"/>
                </a:schemeClr>
              </a:solidFill>
              <a:latin typeface="Helvetica"/>
              <a:cs typeface="Helvetica"/>
            </a:endParaRPr>
          </a:p>
          <a:p>
            <a:endParaRPr lang="en-US" sz="1100" dirty="0">
              <a:solidFill>
                <a:schemeClr val="tx1">
                  <a:lumMod val="50000"/>
                  <a:lumOff val="50000"/>
                </a:schemeClr>
              </a:solidFill>
              <a:latin typeface="45 Helvetica Light 2 2"/>
              <a:cs typeface="45 Helvetica Light 2 2"/>
            </a:endParaRPr>
          </a:p>
          <a:p>
            <a:endParaRPr lang="en-US" sz="1100" dirty="0" smtClean="0">
              <a:solidFill>
                <a:schemeClr val="tx1">
                  <a:lumMod val="50000"/>
                  <a:lumOff val="50000"/>
                </a:schemeClr>
              </a:solidFill>
              <a:latin typeface="45 Helvetica Light 2 2"/>
              <a:cs typeface="45 Helvetica Light 2 2"/>
            </a:endParaRPr>
          </a:p>
          <a:p>
            <a:endParaRPr lang="en-US" sz="1100" b="1"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2410258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61668" y="669265"/>
            <a:ext cx="7772400" cy="844225"/>
          </a:xfrm>
        </p:spPr>
        <p:txBody>
          <a:bodyPr>
            <a:noAutofit/>
          </a:bodyPr>
          <a:lstStyle/>
          <a:p>
            <a:r>
              <a:rPr lang="en-US" sz="2800" b="1" dirty="0" smtClean="0">
                <a:solidFill>
                  <a:srgbClr val="244798"/>
                </a:solidFill>
                <a:latin typeface="95 Helvetica Black 2"/>
                <a:cs typeface="95 Helvetica Black 2"/>
              </a:rPr>
              <a:t>Documentation Review - Annual Reports</a:t>
            </a:r>
            <a:endParaRPr lang="en-US" sz="2800" b="1" dirty="0">
              <a:solidFill>
                <a:srgbClr val="244798"/>
              </a:solidFill>
              <a:latin typeface="95 Helvetica Black 2"/>
              <a:cs typeface="95 Helvetica Black 2"/>
            </a:endParaRPr>
          </a:p>
        </p:txBody>
      </p:sp>
      <p:graphicFrame>
        <p:nvGraphicFramePr>
          <p:cNvPr id="13" name="Chart 12"/>
          <p:cNvGraphicFramePr>
            <a:graphicFrameLocks/>
          </p:cNvGraphicFramePr>
          <p:nvPr>
            <p:extLst>
              <p:ext uri="{D42A27DB-BD31-4B8C-83A1-F6EECF244321}">
                <p14:modId xmlns:p14="http://schemas.microsoft.com/office/powerpoint/2010/main" val="2207385886"/>
              </p:ext>
            </p:extLst>
          </p:nvPr>
        </p:nvGraphicFramePr>
        <p:xfrm>
          <a:off x="733332" y="1488144"/>
          <a:ext cx="7472619" cy="325107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1025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2563669619"/>
              </p:ext>
            </p:extLst>
          </p:nvPr>
        </p:nvGraphicFramePr>
        <p:xfrm>
          <a:off x="910387" y="3594732"/>
          <a:ext cx="6914149" cy="1282987"/>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61668" y="784156"/>
            <a:ext cx="7772400" cy="714367"/>
          </a:xfrm>
        </p:spPr>
        <p:txBody>
          <a:bodyPr>
            <a:noAutofit/>
          </a:bodyPr>
          <a:lstStyle/>
          <a:p>
            <a:r>
              <a:rPr lang="en-US" sz="2800" b="1" dirty="0" smtClean="0">
                <a:solidFill>
                  <a:srgbClr val="244798"/>
                </a:solidFill>
                <a:latin typeface="95 Helvetica Black 2"/>
                <a:cs typeface="95 Helvetica Black 2"/>
              </a:rPr>
              <a:t>Documentation</a:t>
            </a:r>
            <a:r>
              <a:rPr lang="en-US" sz="3200" b="1" dirty="0" smtClean="0">
                <a:solidFill>
                  <a:srgbClr val="244798"/>
                </a:solidFill>
                <a:latin typeface="95 Helvetica Black 2"/>
                <a:cs typeface="95 Helvetica Black 2"/>
              </a:rPr>
              <a:t> Review</a:t>
            </a:r>
            <a:endParaRPr lang="en-US" sz="3200" b="1" dirty="0">
              <a:solidFill>
                <a:srgbClr val="244798"/>
              </a:solidFill>
              <a:latin typeface="95 Helvetica Black 2"/>
              <a:cs typeface="95 Helvetica Black 2"/>
            </a:endParaRPr>
          </a:p>
        </p:txBody>
      </p:sp>
      <p:sp>
        <p:nvSpPr>
          <p:cNvPr id="13" name="TextBox 12"/>
          <p:cNvSpPr txBox="1"/>
          <p:nvPr/>
        </p:nvSpPr>
        <p:spPr>
          <a:xfrm>
            <a:off x="300788" y="1383632"/>
            <a:ext cx="4066674" cy="369332"/>
          </a:xfrm>
          <a:prstGeom prst="rect">
            <a:avLst/>
          </a:prstGeom>
          <a:noFill/>
        </p:spPr>
        <p:txBody>
          <a:bodyPr wrap="square" rtlCol="0">
            <a:spAutoFit/>
          </a:bodyPr>
          <a:lstStyle/>
          <a:p>
            <a:pPr algn="ctr"/>
            <a:r>
              <a:rPr lang="en-AU" dirty="0" smtClean="0">
                <a:solidFill>
                  <a:srgbClr val="249ED4"/>
                </a:solidFill>
                <a:latin typeface="45 Helvetica Light 2 2"/>
                <a:cs typeface="45 Helvetica Light 2 2"/>
              </a:rPr>
              <a:t>Internal Incident &amp; Hazard Reporting</a:t>
            </a:r>
            <a:endParaRPr lang="en-AU" sz="3200" dirty="0">
              <a:solidFill>
                <a:srgbClr val="249ED4"/>
              </a:solidFill>
              <a:latin typeface="45 Helvetica Light 2 2"/>
              <a:cs typeface="45 Helvetica Light 2 2"/>
            </a:endParaRPr>
          </a:p>
        </p:txBody>
      </p:sp>
      <p:sp>
        <p:nvSpPr>
          <p:cNvPr id="15" name="TextBox 14"/>
          <p:cNvSpPr txBox="1"/>
          <p:nvPr/>
        </p:nvSpPr>
        <p:spPr>
          <a:xfrm>
            <a:off x="4772525" y="1391653"/>
            <a:ext cx="4066674" cy="369332"/>
          </a:xfrm>
          <a:prstGeom prst="rect">
            <a:avLst/>
          </a:prstGeom>
          <a:noFill/>
        </p:spPr>
        <p:txBody>
          <a:bodyPr wrap="square" rtlCol="0">
            <a:spAutoFit/>
          </a:bodyPr>
          <a:lstStyle/>
          <a:p>
            <a:pPr algn="ctr"/>
            <a:r>
              <a:rPr lang="en-AU" dirty="0" smtClean="0">
                <a:solidFill>
                  <a:srgbClr val="249ED4"/>
                </a:solidFill>
                <a:latin typeface="45 Helvetica Light 2 2"/>
                <a:cs typeface="45 Helvetica Light 2 2"/>
              </a:rPr>
              <a:t>External Incident &amp; Hazard Reporting</a:t>
            </a:r>
            <a:endParaRPr lang="en-AU" sz="3200" dirty="0">
              <a:solidFill>
                <a:srgbClr val="249ED4"/>
              </a:solidFill>
              <a:latin typeface="45 Helvetica Light 2 2"/>
              <a:cs typeface="45 Helvetica Light 2 2"/>
            </a:endParaRPr>
          </a:p>
        </p:txBody>
      </p:sp>
      <p:graphicFrame>
        <p:nvGraphicFramePr>
          <p:cNvPr id="17" name="Chart 16"/>
          <p:cNvGraphicFramePr>
            <a:graphicFrameLocks/>
          </p:cNvGraphicFramePr>
          <p:nvPr>
            <p:extLst>
              <p:ext uri="{D42A27DB-BD31-4B8C-83A1-F6EECF244321}">
                <p14:modId xmlns:p14="http://schemas.microsoft.com/office/powerpoint/2010/main" val="3284681293"/>
              </p:ext>
            </p:extLst>
          </p:nvPr>
        </p:nvGraphicFramePr>
        <p:xfrm>
          <a:off x="0" y="1760985"/>
          <a:ext cx="4367462" cy="21725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Chart 17"/>
          <p:cNvGraphicFramePr>
            <a:graphicFrameLocks/>
          </p:cNvGraphicFramePr>
          <p:nvPr>
            <p:extLst>
              <p:ext uri="{D42A27DB-BD31-4B8C-83A1-F6EECF244321}">
                <p14:modId xmlns:p14="http://schemas.microsoft.com/office/powerpoint/2010/main" val="1246648046"/>
              </p:ext>
            </p:extLst>
          </p:nvPr>
        </p:nvGraphicFramePr>
        <p:xfrm>
          <a:off x="4367462" y="1760986"/>
          <a:ext cx="4776538" cy="218039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410258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53786" y="772153"/>
            <a:ext cx="7772400" cy="1231724"/>
          </a:xfrm>
        </p:spPr>
        <p:txBody>
          <a:bodyPr>
            <a:noAutofit/>
          </a:bodyPr>
          <a:lstStyle/>
          <a:p>
            <a:r>
              <a:rPr lang="en-US" sz="3200" b="1" dirty="0" smtClean="0">
                <a:solidFill>
                  <a:srgbClr val="244798"/>
                </a:solidFill>
                <a:latin typeface="95 Helvetica Black 2"/>
                <a:cs typeface="95 Helvetica Black 2"/>
              </a:rPr>
              <a:t>2. Knowledge of local waterways Online Survey</a:t>
            </a:r>
            <a:endParaRPr lang="en-US" sz="3200" b="1" dirty="0">
              <a:solidFill>
                <a:srgbClr val="244798"/>
              </a:solidFill>
              <a:latin typeface="95 Helvetica Black 2"/>
              <a:cs typeface="95 Helvetica Black 2"/>
            </a:endParaRPr>
          </a:p>
        </p:txBody>
      </p:sp>
      <p:sp>
        <p:nvSpPr>
          <p:cNvPr id="13" name="Subtitle 2"/>
          <p:cNvSpPr>
            <a:spLocks noGrp="1"/>
          </p:cNvSpPr>
          <p:nvPr>
            <p:ph type="subTitle" idx="1"/>
          </p:nvPr>
        </p:nvSpPr>
        <p:spPr>
          <a:xfrm>
            <a:off x="566614" y="2023539"/>
            <a:ext cx="8146423" cy="3119961"/>
          </a:xfrm>
        </p:spPr>
        <p:txBody>
          <a:bodyPr>
            <a:normAutofit/>
          </a:bodyPr>
          <a:lstStyle/>
          <a:p>
            <a:pPr marL="457200" indent="-457200" algn="l">
              <a:buFont typeface="Arial" panose="020B0604020202020204" pitchFamily="34" charset="0"/>
              <a:buChar char="•"/>
            </a:pPr>
            <a:r>
              <a:rPr lang="en-US" dirty="0" smtClean="0">
                <a:solidFill>
                  <a:srgbClr val="249ED4"/>
                </a:solidFill>
                <a:latin typeface="45 Helvetica Light 2 2"/>
                <a:cs typeface="Helvetica"/>
              </a:rPr>
              <a:t>The survey was to be sent to all council staff to ascertain the knowledge of local waterways from a broad audience.</a:t>
            </a:r>
          </a:p>
          <a:p>
            <a:pPr marL="914400" lvl="1" indent="-457200" algn="l">
              <a:buFont typeface="Arial" panose="020B0604020202020204" pitchFamily="34" charset="0"/>
              <a:buChar char="•"/>
            </a:pPr>
            <a:endParaRPr lang="en-US" dirty="0" smtClean="0">
              <a:solidFill>
                <a:srgbClr val="249ED4"/>
              </a:solidFill>
              <a:latin typeface="Helvetica"/>
              <a:cs typeface="Helvetica"/>
            </a:endParaRPr>
          </a:p>
          <a:p>
            <a:endParaRPr lang="en-US" b="1" dirty="0" smtClean="0">
              <a:solidFill>
                <a:srgbClr val="249ED4"/>
              </a:solidFill>
              <a:latin typeface="Helvetica"/>
              <a:cs typeface="Helvetica"/>
            </a:endParaRPr>
          </a:p>
          <a:p>
            <a:pPr algn="l"/>
            <a:endParaRPr lang="en-US" sz="2000" b="1" dirty="0">
              <a:solidFill>
                <a:schemeClr val="tx1">
                  <a:lumMod val="50000"/>
                  <a:lumOff val="50000"/>
                </a:schemeClr>
              </a:solidFill>
              <a:latin typeface="Helvetica"/>
              <a:cs typeface="Helvetica"/>
            </a:endParaRPr>
          </a:p>
          <a:p>
            <a:endParaRPr lang="en-US" sz="2400" dirty="0">
              <a:solidFill>
                <a:schemeClr val="tx1">
                  <a:lumMod val="50000"/>
                  <a:lumOff val="50000"/>
                </a:schemeClr>
              </a:solidFill>
              <a:latin typeface="45 Helvetica Light 2 2"/>
              <a:cs typeface="45 Helvetica Light 2 2"/>
            </a:endParaRPr>
          </a:p>
          <a:p>
            <a:endParaRPr lang="en-US" sz="2400" dirty="0" smtClean="0">
              <a:solidFill>
                <a:schemeClr val="tx1">
                  <a:lumMod val="50000"/>
                  <a:lumOff val="50000"/>
                </a:schemeClr>
              </a:solidFill>
              <a:latin typeface="45 Helvetica Light 2 2"/>
              <a:cs typeface="45 Helvetica Light 2 2"/>
            </a:endParaRPr>
          </a:p>
          <a:p>
            <a:endParaRPr lang="en-US" b="1"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241025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69551" y="784156"/>
            <a:ext cx="7772400" cy="1231724"/>
          </a:xfrm>
        </p:spPr>
        <p:txBody>
          <a:bodyPr>
            <a:noAutofit/>
          </a:bodyPr>
          <a:lstStyle/>
          <a:p>
            <a:r>
              <a:rPr lang="en-US" sz="3200" b="1" dirty="0" smtClean="0">
                <a:solidFill>
                  <a:srgbClr val="244798"/>
                </a:solidFill>
                <a:latin typeface="95 Helvetica Black 2"/>
                <a:cs typeface="95 Helvetica Black 2"/>
              </a:rPr>
              <a:t>Knowledge of local waterways Online Survey</a:t>
            </a:r>
            <a:endParaRPr lang="en-US" sz="3200" b="1" dirty="0">
              <a:solidFill>
                <a:srgbClr val="244798"/>
              </a:solidFill>
              <a:latin typeface="95 Helvetica Black 2"/>
              <a:cs typeface="95 Helvetica Black 2"/>
            </a:endParaRPr>
          </a:p>
        </p:txBody>
      </p:sp>
      <p:sp>
        <p:nvSpPr>
          <p:cNvPr id="13" name="Subtitle 2"/>
          <p:cNvSpPr>
            <a:spLocks noGrp="1"/>
          </p:cNvSpPr>
          <p:nvPr>
            <p:ph type="subTitle" idx="1"/>
          </p:nvPr>
        </p:nvSpPr>
        <p:spPr>
          <a:xfrm>
            <a:off x="566614" y="2023539"/>
            <a:ext cx="8146423" cy="3119961"/>
          </a:xfrm>
        </p:spPr>
        <p:txBody>
          <a:bodyPr>
            <a:normAutofit/>
          </a:bodyPr>
          <a:lstStyle/>
          <a:p>
            <a:pPr marL="457200" indent="-457200" algn="l">
              <a:buFont typeface="Arial" panose="020B0604020202020204" pitchFamily="34" charset="0"/>
              <a:buChar char="•"/>
            </a:pPr>
            <a:r>
              <a:rPr lang="en-US" dirty="0" smtClean="0">
                <a:solidFill>
                  <a:srgbClr val="249ED4"/>
                </a:solidFill>
                <a:latin typeface="45 Helvetica Light 2 2"/>
                <a:cs typeface="Helvetica"/>
              </a:rPr>
              <a:t>Different distribution approaches by Councils which resulted in 104 surveys being completed.</a:t>
            </a:r>
          </a:p>
          <a:p>
            <a:pPr marL="457200" indent="-457200" algn="l">
              <a:buFont typeface="Arial" panose="020B0604020202020204" pitchFamily="34" charset="0"/>
              <a:buChar char="•"/>
            </a:pPr>
            <a:r>
              <a:rPr lang="en-US" dirty="0" smtClean="0">
                <a:solidFill>
                  <a:srgbClr val="249ED4"/>
                </a:solidFill>
                <a:latin typeface="45 Helvetica Light 2 2"/>
                <a:cs typeface="Helvetica"/>
              </a:rPr>
              <a:t>Therefore the results and discussion was completed as a whole not Council by Council as anticipated.</a:t>
            </a:r>
          </a:p>
          <a:p>
            <a:pPr marL="457200" indent="-457200" algn="l">
              <a:buFont typeface="Arial" panose="020B0604020202020204" pitchFamily="34" charset="0"/>
              <a:buChar char="•"/>
            </a:pPr>
            <a:endParaRPr lang="en-US" dirty="0" smtClean="0">
              <a:solidFill>
                <a:srgbClr val="249ED4"/>
              </a:solidFill>
              <a:latin typeface="45 Helvetica Light 2 2"/>
              <a:cs typeface="Helvetica"/>
            </a:endParaRPr>
          </a:p>
          <a:p>
            <a:pPr marL="914400" lvl="1" indent="-457200" algn="l">
              <a:buFont typeface="Arial" panose="020B0604020202020204" pitchFamily="34" charset="0"/>
              <a:buChar char="•"/>
            </a:pPr>
            <a:endParaRPr lang="en-US" dirty="0" smtClean="0">
              <a:solidFill>
                <a:srgbClr val="249ED4"/>
              </a:solidFill>
              <a:latin typeface="Helvetica"/>
              <a:cs typeface="Helvetica"/>
            </a:endParaRPr>
          </a:p>
          <a:p>
            <a:endParaRPr lang="en-US" b="1" dirty="0" smtClean="0">
              <a:solidFill>
                <a:srgbClr val="249ED4"/>
              </a:solidFill>
              <a:latin typeface="Helvetica"/>
              <a:cs typeface="Helvetica"/>
            </a:endParaRPr>
          </a:p>
          <a:p>
            <a:pPr algn="l"/>
            <a:endParaRPr lang="en-US" sz="2000" b="1" dirty="0">
              <a:solidFill>
                <a:schemeClr val="tx1">
                  <a:lumMod val="50000"/>
                  <a:lumOff val="50000"/>
                </a:schemeClr>
              </a:solidFill>
              <a:latin typeface="Helvetica"/>
              <a:cs typeface="Helvetica"/>
            </a:endParaRPr>
          </a:p>
          <a:p>
            <a:endParaRPr lang="en-US" sz="2400" dirty="0">
              <a:solidFill>
                <a:schemeClr val="tx1">
                  <a:lumMod val="50000"/>
                  <a:lumOff val="50000"/>
                </a:schemeClr>
              </a:solidFill>
              <a:latin typeface="45 Helvetica Light 2 2"/>
              <a:cs typeface="45 Helvetica Light 2 2"/>
            </a:endParaRPr>
          </a:p>
          <a:p>
            <a:endParaRPr lang="en-US" sz="2400" dirty="0" smtClean="0">
              <a:solidFill>
                <a:schemeClr val="tx1">
                  <a:lumMod val="50000"/>
                  <a:lumOff val="50000"/>
                </a:schemeClr>
              </a:solidFill>
              <a:latin typeface="45 Helvetica Light 2 2"/>
              <a:cs typeface="45 Helvetica Light 2 2"/>
            </a:endParaRPr>
          </a:p>
          <a:p>
            <a:endParaRPr lang="en-US" b="1"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142067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txBox="1">
            <a:spLocks/>
          </p:cNvSpPr>
          <p:nvPr/>
        </p:nvSpPr>
        <p:spPr>
          <a:xfrm>
            <a:off x="457200" y="809808"/>
            <a:ext cx="822960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smtClean="0">
                <a:solidFill>
                  <a:srgbClr val="244798"/>
                </a:solidFill>
                <a:latin typeface="95 Helvetica Black 2"/>
                <a:cs typeface="95 Helvetica Black 2"/>
              </a:rPr>
              <a:t>Knowledge of local waterways Online Survey</a:t>
            </a:r>
            <a:endParaRPr lang="en-US" sz="3200" b="1" dirty="0">
              <a:solidFill>
                <a:srgbClr val="244798"/>
              </a:solidFill>
              <a:latin typeface="95 Helvetica Black 2"/>
              <a:cs typeface="95 Helvetica Black 2"/>
            </a:endParaRPr>
          </a:p>
        </p:txBody>
      </p:sp>
      <p:pic>
        <p:nvPicPr>
          <p:cNvPr id="13" name="Content Placeholder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863" y="1898901"/>
            <a:ext cx="1471862" cy="1471862"/>
          </a:xfrm>
          <a:prstGeom prst="rect">
            <a:avLst/>
          </a:prstGeom>
        </p:spPr>
      </p:pic>
      <p:sp>
        <p:nvSpPr>
          <p:cNvPr id="15" name="Subtitle 2"/>
          <p:cNvSpPr txBox="1">
            <a:spLocks/>
          </p:cNvSpPr>
          <p:nvPr/>
        </p:nvSpPr>
        <p:spPr>
          <a:xfrm>
            <a:off x="2112579" y="1952808"/>
            <a:ext cx="6595511" cy="13579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57200" indent="-276225">
              <a:buFont typeface="Arial" panose="020B0604020202020204" pitchFamily="34" charset="0"/>
              <a:buChar char="•"/>
            </a:pPr>
            <a:r>
              <a:rPr lang="en-US" sz="2000" dirty="0" smtClean="0">
                <a:solidFill>
                  <a:srgbClr val="249ED4"/>
                </a:solidFill>
                <a:latin typeface="45 Helvetica Light 2 2"/>
                <a:cs typeface="Helvetica"/>
              </a:rPr>
              <a:t>working a council in their current position for more than 3 years</a:t>
            </a:r>
          </a:p>
          <a:p>
            <a:pPr marL="457200" indent="-276225">
              <a:buFont typeface="Arial" panose="020B0604020202020204" pitchFamily="34" charset="0"/>
              <a:buChar char="•"/>
            </a:pPr>
            <a:r>
              <a:rPr lang="en-US" sz="2000" dirty="0" smtClean="0">
                <a:solidFill>
                  <a:srgbClr val="249ED4"/>
                </a:solidFill>
                <a:latin typeface="45 Helvetica Light 2 2"/>
                <a:cs typeface="Helvetica"/>
              </a:rPr>
              <a:t>did not manage any staff</a:t>
            </a:r>
          </a:p>
          <a:p>
            <a:pPr marL="457200" indent="-457200">
              <a:buFont typeface="Arial" panose="020B0604020202020204" pitchFamily="34" charset="0"/>
              <a:buChar char="•"/>
            </a:pPr>
            <a:endParaRPr lang="en-US" sz="1600" dirty="0" smtClean="0">
              <a:solidFill>
                <a:srgbClr val="249ED4"/>
              </a:solidFill>
              <a:latin typeface="45 Helvetica Light 2 2"/>
              <a:cs typeface="Helvetica"/>
            </a:endParaRPr>
          </a:p>
          <a:p>
            <a:pPr marL="914400" lvl="1" indent="-457200">
              <a:buFont typeface="Arial" panose="020B0604020202020204" pitchFamily="34" charset="0"/>
              <a:buChar char="•"/>
            </a:pPr>
            <a:endParaRPr lang="en-US" sz="1400" dirty="0" smtClean="0">
              <a:solidFill>
                <a:srgbClr val="249ED4"/>
              </a:solidFill>
              <a:latin typeface="Helvetica"/>
              <a:cs typeface="Helvetica"/>
            </a:endParaRPr>
          </a:p>
          <a:p>
            <a:endParaRPr lang="en-US" sz="1600" b="1" dirty="0" smtClean="0">
              <a:solidFill>
                <a:srgbClr val="249ED4"/>
              </a:solidFill>
              <a:latin typeface="Helvetica"/>
              <a:cs typeface="Helvetica"/>
            </a:endParaRPr>
          </a:p>
          <a:p>
            <a:endParaRPr lang="en-US" sz="1200" b="1" dirty="0" smtClean="0">
              <a:solidFill>
                <a:schemeClr val="tx1">
                  <a:lumMod val="50000"/>
                  <a:lumOff val="50000"/>
                </a:schemeClr>
              </a:solidFill>
              <a:latin typeface="Helvetica"/>
              <a:cs typeface="Helvetica"/>
            </a:endParaRPr>
          </a:p>
          <a:p>
            <a:endParaRPr lang="en-US" sz="1400" dirty="0" smtClean="0">
              <a:solidFill>
                <a:schemeClr val="tx1">
                  <a:lumMod val="50000"/>
                  <a:lumOff val="50000"/>
                </a:schemeClr>
              </a:solidFill>
              <a:latin typeface="45 Helvetica Light 2 2"/>
              <a:cs typeface="45 Helvetica Light 2 2"/>
            </a:endParaRPr>
          </a:p>
          <a:p>
            <a:endParaRPr lang="en-US" sz="1400" dirty="0" smtClean="0">
              <a:solidFill>
                <a:schemeClr val="tx1">
                  <a:lumMod val="50000"/>
                  <a:lumOff val="50000"/>
                </a:schemeClr>
              </a:solidFill>
              <a:latin typeface="45 Helvetica Light 2 2"/>
              <a:cs typeface="45 Helvetica Light 2 2"/>
            </a:endParaRPr>
          </a:p>
          <a:p>
            <a:endParaRPr lang="en-US" sz="1600" b="1" dirty="0">
              <a:solidFill>
                <a:schemeClr val="tx1">
                  <a:lumMod val="50000"/>
                  <a:lumOff val="50000"/>
                </a:schemeClr>
              </a:solidFill>
              <a:latin typeface="Helvetica"/>
              <a:cs typeface="Helvetica"/>
            </a:endParaRPr>
          </a:p>
        </p:txBody>
      </p:sp>
      <p:sp>
        <p:nvSpPr>
          <p:cNvPr id="17" name="Rectangle 16"/>
          <p:cNvSpPr/>
          <p:nvPr/>
        </p:nvSpPr>
        <p:spPr>
          <a:xfrm>
            <a:off x="709863" y="1898902"/>
            <a:ext cx="8097253" cy="1471862"/>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8" name="Rectangle 17"/>
          <p:cNvSpPr/>
          <p:nvPr/>
        </p:nvSpPr>
        <p:spPr>
          <a:xfrm>
            <a:off x="867238" y="3336627"/>
            <a:ext cx="1523174"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ysClr val="windowText" lastClr="000000"/>
                  </a:solidFill>
                </a:ln>
                <a:solidFill>
                  <a:srgbClr val="00B050"/>
                </a:solidFill>
                <a:effectLst>
                  <a:outerShdw blurRad="76200" dist="50800" dir="5400000" algn="tl" rotWithShape="0">
                    <a:srgbClr val="000000">
                      <a:alpha val="65000"/>
                    </a:srgbClr>
                  </a:outerShdw>
                </a:effectLst>
              </a:rPr>
              <a:t>79</a:t>
            </a:r>
            <a:r>
              <a:rPr lang="en-US" sz="6600" b="1" spc="50" dirty="0" smtClean="0">
                <a:ln w="11430">
                  <a:solidFill>
                    <a:sysClr val="windowText" lastClr="000000"/>
                  </a:solidFill>
                </a:ln>
                <a:solidFill>
                  <a:srgbClr val="00B050"/>
                </a:solidFill>
                <a:effectLst>
                  <a:outerShdw blurRad="76200" dist="50800" dir="5400000" algn="tl" rotWithShape="0">
                    <a:srgbClr val="000000">
                      <a:alpha val="65000"/>
                    </a:srgbClr>
                  </a:outerShdw>
                </a:effectLst>
              </a:rPr>
              <a:t>%</a:t>
            </a:r>
            <a:endParaRPr lang="en-US" sz="6600" b="1" spc="50" dirty="0">
              <a:ln w="11430">
                <a:solidFill>
                  <a:sysClr val="windowText" lastClr="000000"/>
                </a:solidFill>
              </a:ln>
              <a:solidFill>
                <a:srgbClr val="00B050"/>
              </a:solidFill>
              <a:effectLst>
                <a:outerShdw blurRad="76200" dist="50800" dir="5400000" algn="tl" rotWithShape="0">
                  <a:srgbClr val="000000">
                    <a:alpha val="65000"/>
                  </a:srgbClr>
                </a:outerShdw>
              </a:effectLst>
            </a:endParaRPr>
          </a:p>
        </p:txBody>
      </p:sp>
      <p:sp>
        <p:nvSpPr>
          <p:cNvPr id="19" name="Subtitle 2"/>
          <p:cNvSpPr txBox="1">
            <a:spLocks/>
          </p:cNvSpPr>
          <p:nvPr/>
        </p:nvSpPr>
        <p:spPr>
          <a:xfrm>
            <a:off x="2611268" y="3594538"/>
            <a:ext cx="5715000" cy="9219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dirty="0" smtClean="0">
                <a:solidFill>
                  <a:srgbClr val="249ED4"/>
                </a:solidFill>
                <a:latin typeface="45 Helvetica Light 2 2"/>
                <a:cs typeface="Helvetica"/>
              </a:rPr>
              <a:t>could name one to three waterways within their LGA</a:t>
            </a:r>
          </a:p>
          <a:p>
            <a:pPr marL="457200" indent="-457200">
              <a:buFont typeface="Arial" panose="020B0604020202020204" pitchFamily="34" charset="0"/>
              <a:buChar char="•"/>
            </a:pPr>
            <a:endParaRPr lang="en-US" sz="2000" dirty="0" smtClean="0">
              <a:solidFill>
                <a:srgbClr val="249ED4"/>
              </a:solidFill>
              <a:latin typeface="45 Helvetica Light 2 2"/>
              <a:cs typeface="Helvetica"/>
            </a:endParaRPr>
          </a:p>
          <a:p>
            <a:pPr marL="914400" lvl="1" indent="-457200">
              <a:buFont typeface="Arial" panose="020B0604020202020204" pitchFamily="34" charset="0"/>
              <a:buChar char="•"/>
            </a:pPr>
            <a:endParaRPr lang="en-US" sz="2000" dirty="0" smtClean="0">
              <a:solidFill>
                <a:srgbClr val="249ED4"/>
              </a:solidFill>
              <a:latin typeface="Helvetica"/>
              <a:cs typeface="Helvetica"/>
            </a:endParaRPr>
          </a:p>
          <a:p>
            <a:endParaRPr lang="en-US" sz="2000" b="1" dirty="0" smtClean="0">
              <a:solidFill>
                <a:srgbClr val="249ED4"/>
              </a:solidFill>
              <a:latin typeface="Helvetica"/>
              <a:cs typeface="Helvetica"/>
            </a:endParaRPr>
          </a:p>
          <a:p>
            <a:endParaRPr lang="en-US" sz="2000" b="1" dirty="0" smtClean="0">
              <a:solidFill>
                <a:schemeClr val="tx1">
                  <a:lumMod val="50000"/>
                  <a:lumOff val="50000"/>
                </a:schemeClr>
              </a:solidFill>
              <a:latin typeface="Helvetica"/>
              <a:cs typeface="Helvetica"/>
            </a:endParaRPr>
          </a:p>
          <a:p>
            <a:endParaRPr lang="en-US" sz="2000" dirty="0" smtClean="0">
              <a:solidFill>
                <a:schemeClr val="tx1">
                  <a:lumMod val="50000"/>
                  <a:lumOff val="50000"/>
                </a:schemeClr>
              </a:solidFill>
              <a:latin typeface="45 Helvetica Light 2 2"/>
              <a:cs typeface="45 Helvetica Light 2 2"/>
            </a:endParaRPr>
          </a:p>
          <a:p>
            <a:endParaRPr lang="en-US" sz="2000" dirty="0" smtClean="0">
              <a:solidFill>
                <a:schemeClr val="tx1">
                  <a:lumMod val="50000"/>
                  <a:lumOff val="50000"/>
                </a:schemeClr>
              </a:solidFill>
              <a:latin typeface="45 Helvetica Light 2 2"/>
              <a:cs typeface="45 Helvetica Light 2 2"/>
            </a:endParaRPr>
          </a:p>
          <a:p>
            <a:endParaRPr lang="en-US" sz="2000" b="1"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142067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77433" y="949390"/>
            <a:ext cx="7772400" cy="341388"/>
          </a:xfrm>
        </p:spPr>
        <p:txBody>
          <a:bodyPr>
            <a:normAutofit/>
          </a:bodyPr>
          <a:lstStyle/>
          <a:p>
            <a:r>
              <a:rPr lang="en-US" sz="1400" b="1" dirty="0">
                <a:solidFill>
                  <a:srgbClr val="244798"/>
                </a:solidFill>
                <a:latin typeface="95 Helvetica Black 2"/>
                <a:cs typeface="95 Helvetica Black 2"/>
              </a:rPr>
              <a:t>Knowledge of local waterways Online Survey</a:t>
            </a:r>
          </a:p>
        </p:txBody>
      </p:sp>
      <p:sp>
        <p:nvSpPr>
          <p:cNvPr id="13" name="Subtitle 2"/>
          <p:cNvSpPr txBox="1">
            <a:spLocks/>
          </p:cNvSpPr>
          <p:nvPr/>
        </p:nvSpPr>
        <p:spPr>
          <a:xfrm>
            <a:off x="459032" y="1217070"/>
            <a:ext cx="8146422" cy="3970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200" dirty="0" smtClean="0">
                <a:solidFill>
                  <a:srgbClr val="249ED4"/>
                </a:solidFill>
                <a:latin typeface="45 Helvetica Light 2 2"/>
                <a:cs typeface="Helvetica"/>
              </a:rPr>
              <a:t>Uses of the waterways – Most popular waterways used by respondents</a:t>
            </a:r>
          </a:p>
          <a:p>
            <a:pPr marL="0" indent="0">
              <a:buNone/>
            </a:pPr>
            <a:endParaRPr lang="en-US" sz="1200" dirty="0" smtClean="0">
              <a:solidFill>
                <a:schemeClr val="tx1">
                  <a:lumMod val="50000"/>
                  <a:lumOff val="50000"/>
                </a:schemeClr>
              </a:solidFill>
              <a:latin typeface="45 Helvetica Light 2 2"/>
              <a:cs typeface="45 Helvetica Light 2 2"/>
            </a:endParaRPr>
          </a:p>
          <a:p>
            <a:endParaRPr lang="en-US" sz="1200" dirty="0" smtClean="0">
              <a:solidFill>
                <a:schemeClr val="tx1">
                  <a:lumMod val="50000"/>
                  <a:lumOff val="50000"/>
                </a:schemeClr>
              </a:solidFill>
              <a:latin typeface="45 Helvetica Light 2 2"/>
              <a:cs typeface="45 Helvetica Light 2 2"/>
            </a:endParaRPr>
          </a:p>
          <a:p>
            <a:pPr marL="0" indent="0">
              <a:buNone/>
            </a:pPr>
            <a:endParaRPr lang="en-US" sz="1200" b="1" dirty="0">
              <a:solidFill>
                <a:schemeClr val="tx1">
                  <a:lumMod val="50000"/>
                  <a:lumOff val="50000"/>
                </a:schemeClr>
              </a:solidFill>
              <a:latin typeface="Helvetica"/>
              <a:cs typeface="Helvetica"/>
            </a:endParaRPr>
          </a:p>
        </p:txBody>
      </p:sp>
      <p:graphicFrame>
        <p:nvGraphicFramePr>
          <p:cNvPr id="15" name="Chart 14">
            <a:extLst>
              <a:ext uri="{FF2B5EF4-FFF2-40B4-BE49-F238E27FC236}">
                <a16:creationId xmlns:xdr="http://schemas.openxmlformats.org/drawingml/2006/spreadsheetDrawing" xmlns:a16="http://schemas.microsoft.com/office/drawing/2014/main" xmlns="" xmlns:lc="http://schemas.openxmlformats.org/drawingml/2006/lockedCanvas" id="{4859F968-F982-4825-9823-14D183F4CCC6}"/>
              </a:ext>
            </a:extLst>
          </p:cNvPr>
          <p:cNvGraphicFramePr>
            <a:graphicFrameLocks/>
          </p:cNvGraphicFramePr>
          <p:nvPr>
            <p:extLst>
              <p:ext uri="{D42A27DB-BD31-4B8C-83A1-F6EECF244321}">
                <p14:modId xmlns:p14="http://schemas.microsoft.com/office/powerpoint/2010/main" val="1119196233"/>
              </p:ext>
            </p:extLst>
          </p:nvPr>
        </p:nvGraphicFramePr>
        <p:xfrm>
          <a:off x="1369982" y="1489219"/>
          <a:ext cx="6504894" cy="33885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2067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77433" y="949390"/>
            <a:ext cx="7772400" cy="341388"/>
          </a:xfrm>
        </p:spPr>
        <p:txBody>
          <a:bodyPr>
            <a:normAutofit/>
          </a:bodyPr>
          <a:lstStyle/>
          <a:p>
            <a:r>
              <a:rPr lang="en-US" sz="1400" b="1" dirty="0">
                <a:solidFill>
                  <a:srgbClr val="244798"/>
                </a:solidFill>
                <a:latin typeface="95 Helvetica Black 2"/>
                <a:cs typeface="95 Helvetica Black 2"/>
              </a:rPr>
              <a:t>Knowledge of local waterways Online Survey</a:t>
            </a:r>
          </a:p>
        </p:txBody>
      </p:sp>
      <p:sp>
        <p:nvSpPr>
          <p:cNvPr id="13" name="Subtitle 2"/>
          <p:cNvSpPr txBox="1">
            <a:spLocks/>
          </p:cNvSpPr>
          <p:nvPr/>
        </p:nvSpPr>
        <p:spPr>
          <a:xfrm>
            <a:off x="459032" y="1217070"/>
            <a:ext cx="8146422" cy="3970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200" dirty="0" smtClean="0">
                <a:solidFill>
                  <a:srgbClr val="249ED4"/>
                </a:solidFill>
                <a:latin typeface="45 Helvetica Light 2 2"/>
                <a:cs typeface="Helvetica"/>
              </a:rPr>
              <a:t>Uses of the waterways – </a:t>
            </a:r>
            <a:r>
              <a:rPr lang="en-US" sz="1200" dirty="0">
                <a:solidFill>
                  <a:srgbClr val="249ED4"/>
                </a:solidFill>
                <a:latin typeface="45 Helvetica Light 2 2"/>
                <a:cs typeface="Helvetica"/>
              </a:rPr>
              <a:t>Most popular uses of the waterways</a:t>
            </a:r>
          </a:p>
          <a:p>
            <a:pPr marL="0" indent="0">
              <a:buNone/>
            </a:pPr>
            <a:endParaRPr lang="en-US" sz="1200" dirty="0" smtClean="0">
              <a:solidFill>
                <a:schemeClr val="tx1">
                  <a:lumMod val="50000"/>
                  <a:lumOff val="50000"/>
                </a:schemeClr>
              </a:solidFill>
              <a:latin typeface="45 Helvetica Light 2 2"/>
              <a:cs typeface="45 Helvetica Light 2 2"/>
            </a:endParaRPr>
          </a:p>
          <a:p>
            <a:endParaRPr lang="en-US" sz="1200" dirty="0" smtClean="0">
              <a:solidFill>
                <a:schemeClr val="tx1">
                  <a:lumMod val="50000"/>
                  <a:lumOff val="50000"/>
                </a:schemeClr>
              </a:solidFill>
              <a:latin typeface="45 Helvetica Light 2 2"/>
              <a:cs typeface="45 Helvetica Light 2 2"/>
            </a:endParaRPr>
          </a:p>
          <a:p>
            <a:pPr marL="0" indent="0">
              <a:buNone/>
            </a:pPr>
            <a:endParaRPr lang="en-US" sz="1200" b="1" dirty="0">
              <a:solidFill>
                <a:schemeClr val="tx1">
                  <a:lumMod val="50000"/>
                  <a:lumOff val="50000"/>
                </a:schemeClr>
              </a:solidFill>
              <a:latin typeface="Helvetica"/>
              <a:cs typeface="Helvetica"/>
            </a:endParaRPr>
          </a:p>
        </p:txBody>
      </p:sp>
      <p:graphicFrame>
        <p:nvGraphicFramePr>
          <p:cNvPr id="17" name="Chart 16">
            <a:extLst>
              <a:ext uri="{FF2B5EF4-FFF2-40B4-BE49-F238E27FC236}">
                <a16:creationId xmlns:xdr="http://schemas.openxmlformats.org/drawingml/2006/spreadsheetDrawing" xmlns:a16="http://schemas.microsoft.com/office/drawing/2014/main" xmlns="" xmlns:lc="http://schemas.openxmlformats.org/drawingml/2006/lockedCanvas" id="{E23329B5-59BA-44EF-B616-48F168FC3829}"/>
              </a:ext>
            </a:extLst>
          </p:cNvPr>
          <p:cNvGraphicFramePr>
            <a:graphicFrameLocks/>
          </p:cNvGraphicFramePr>
          <p:nvPr>
            <p:extLst>
              <p:ext uri="{D42A27DB-BD31-4B8C-83A1-F6EECF244321}">
                <p14:modId xmlns:p14="http://schemas.microsoft.com/office/powerpoint/2010/main" val="1338191120"/>
              </p:ext>
            </p:extLst>
          </p:nvPr>
        </p:nvGraphicFramePr>
        <p:xfrm>
          <a:off x="1237594" y="1576137"/>
          <a:ext cx="6294174" cy="330158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0349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61668" y="897865"/>
            <a:ext cx="7772400" cy="377482"/>
          </a:xfrm>
        </p:spPr>
        <p:txBody>
          <a:bodyPr>
            <a:normAutofit/>
          </a:bodyPr>
          <a:lstStyle/>
          <a:p>
            <a:r>
              <a:rPr lang="en-US" sz="1400" b="1" dirty="0" smtClean="0">
                <a:solidFill>
                  <a:srgbClr val="244798"/>
                </a:solidFill>
                <a:latin typeface="95 Helvetica Black 2"/>
                <a:cs typeface="95 Helvetica Black 2"/>
              </a:rPr>
              <a:t>Knowledge of local waterways Online Survey</a:t>
            </a:r>
            <a:endParaRPr lang="en-US" sz="1400" b="1" dirty="0">
              <a:solidFill>
                <a:srgbClr val="244798"/>
              </a:solidFill>
              <a:latin typeface="95 Helvetica Black 2"/>
              <a:cs typeface="95 Helvetica Black 2"/>
            </a:endParaRPr>
          </a:p>
        </p:txBody>
      </p:sp>
      <p:sp>
        <p:nvSpPr>
          <p:cNvPr id="13" name="Subtitle 2"/>
          <p:cNvSpPr txBox="1">
            <a:spLocks/>
          </p:cNvSpPr>
          <p:nvPr/>
        </p:nvSpPr>
        <p:spPr>
          <a:xfrm>
            <a:off x="498789" y="1191127"/>
            <a:ext cx="8146422" cy="3970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200" dirty="0" smtClean="0">
                <a:solidFill>
                  <a:srgbClr val="249ED4"/>
                </a:solidFill>
                <a:latin typeface="45 Helvetica Light 2 2"/>
                <a:cs typeface="Helvetica"/>
              </a:rPr>
              <a:t>Uses of the waterways – Most important activities to the community</a:t>
            </a:r>
          </a:p>
          <a:p>
            <a:pPr marL="457200" indent="-457200">
              <a:buFont typeface="Arial" panose="020B0604020202020204" pitchFamily="34" charset="0"/>
              <a:buChar char="•"/>
            </a:pPr>
            <a:endParaRPr lang="en-US" sz="1200" dirty="0" smtClean="0">
              <a:solidFill>
                <a:srgbClr val="249ED4"/>
              </a:solidFill>
              <a:latin typeface="45 Helvetica Light 2 2"/>
              <a:cs typeface="Helvetica"/>
            </a:endParaRPr>
          </a:p>
          <a:p>
            <a:pPr marL="914400" lvl="1" indent="-457200">
              <a:buFont typeface="Arial" panose="020B0604020202020204" pitchFamily="34" charset="0"/>
              <a:buChar char="•"/>
            </a:pPr>
            <a:endParaRPr lang="en-US" sz="1200" dirty="0" smtClean="0">
              <a:solidFill>
                <a:srgbClr val="249ED4"/>
              </a:solidFill>
              <a:latin typeface="Helvetica"/>
              <a:cs typeface="Helvetica"/>
            </a:endParaRPr>
          </a:p>
          <a:p>
            <a:endParaRPr lang="en-US" sz="1200" b="1" dirty="0" smtClean="0">
              <a:solidFill>
                <a:srgbClr val="249ED4"/>
              </a:solidFill>
              <a:latin typeface="Helvetica"/>
              <a:cs typeface="Helvetica"/>
            </a:endParaRPr>
          </a:p>
          <a:p>
            <a:endParaRPr lang="en-US" sz="1200" b="1" dirty="0" smtClean="0">
              <a:solidFill>
                <a:schemeClr val="tx1">
                  <a:lumMod val="50000"/>
                  <a:lumOff val="50000"/>
                </a:schemeClr>
              </a:solidFill>
              <a:latin typeface="Helvetica"/>
              <a:cs typeface="Helvetica"/>
            </a:endParaRPr>
          </a:p>
          <a:p>
            <a:endParaRPr lang="en-US" sz="1200" dirty="0" smtClean="0">
              <a:solidFill>
                <a:schemeClr val="tx1">
                  <a:lumMod val="50000"/>
                  <a:lumOff val="50000"/>
                </a:schemeClr>
              </a:solidFill>
              <a:latin typeface="45 Helvetica Light 2 2"/>
              <a:cs typeface="45 Helvetica Light 2 2"/>
            </a:endParaRPr>
          </a:p>
          <a:p>
            <a:endParaRPr lang="en-US" sz="1200" dirty="0" smtClean="0">
              <a:solidFill>
                <a:schemeClr val="tx1">
                  <a:lumMod val="50000"/>
                  <a:lumOff val="50000"/>
                </a:schemeClr>
              </a:solidFill>
              <a:latin typeface="45 Helvetica Light 2 2"/>
              <a:cs typeface="45 Helvetica Light 2 2"/>
            </a:endParaRPr>
          </a:p>
          <a:p>
            <a:endParaRPr lang="en-US" sz="1200" b="1" dirty="0">
              <a:solidFill>
                <a:schemeClr val="tx1">
                  <a:lumMod val="50000"/>
                  <a:lumOff val="50000"/>
                </a:schemeClr>
              </a:solidFill>
              <a:latin typeface="Helvetica"/>
              <a:cs typeface="Helvetica"/>
            </a:endParaRPr>
          </a:p>
        </p:txBody>
      </p:sp>
      <p:graphicFrame>
        <p:nvGraphicFramePr>
          <p:cNvPr id="15" name="Chart 14"/>
          <p:cNvGraphicFramePr>
            <a:graphicFrameLocks/>
          </p:cNvGraphicFramePr>
          <p:nvPr>
            <p:extLst>
              <p:ext uri="{D42A27DB-BD31-4B8C-83A1-F6EECF244321}">
                <p14:modId xmlns:p14="http://schemas.microsoft.com/office/powerpoint/2010/main" val="2082512694"/>
              </p:ext>
            </p:extLst>
          </p:nvPr>
        </p:nvGraphicFramePr>
        <p:xfrm>
          <a:off x="1198179" y="1588169"/>
          <a:ext cx="6742663" cy="307054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20674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61668" y="897865"/>
            <a:ext cx="7772400" cy="377482"/>
          </a:xfrm>
        </p:spPr>
        <p:txBody>
          <a:bodyPr>
            <a:normAutofit/>
          </a:bodyPr>
          <a:lstStyle/>
          <a:p>
            <a:r>
              <a:rPr lang="en-US" sz="1400" b="1" dirty="0" smtClean="0">
                <a:solidFill>
                  <a:srgbClr val="244798"/>
                </a:solidFill>
                <a:latin typeface="95 Helvetica Black 2"/>
                <a:cs typeface="95 Helvetica Black 2"/>
              </a:rPr>
              <a:t>Knowledge of local waterways Online Survey</a:t>
            </a:r>
            <a:endParaRPr lang="en-US" sz="1400" b="1" dirty="0">
              <a:solidFill>
                <a:srgbClr val="244798"/>
              </a:solidFill>
              <a:latin typeface="95 Helvetica Black 2"/>
              <a:cs typeface="95 Helvetica Black 2"/>
            </a:endParaRPr>
          </a:p>
        </p:txBody>
      </p:sp>
      <p:sp>
        <p:nvSpPr>
          <p:cNvPr id="13" name="Subtitle 2"/>
          <p:cNvSpPr txBox="1">
            <a:spLocks/>
          </p:cNvSpPr>
          <p:nvPr/>
        </p:nvSpPr>
        <p:spPr>
          <a:xfrm>
            <a:off x="498789" y="1191127"/>
            <a:ext cx="8146422" cy="3970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200" dirty="0">
                <a:solidFill>
                  <a:srgbClr val="249ED4"/>
                </a:solidFill>
                <a:latin typeface="45 Helvetica Light 2 2"/>
                <a:cs typeface="Helvetica"/>
              </a:rPr>
              <a:t>Threats to the waterways</a:t>
            </a:r>
          </a:p>
          <a:p>
            <a:pPr marL="457200" indent="-457200">
              <a:buFont typeface="Arial" panose="020B0604020202020204" pitchFamily="34" charset="0"/>
              <a:buChar char="•"/>
            </a:pPr>
            <a:endParaRPr lang="en-US" sz="1200" dirty="0" smtClean="0">
              <a:solidFill>
                <a:srgbClr val="249ED4"/>
              </a:solidFill>
              <a:latin typeface="45 Helvetica Light 2 2"/>
              <a:cs typeface="Helvetica"/>
            </a:endParaRPr>
          </a:p>
          <a:p>
            <a:pPr marL="914400" lvl="1" indent="-457200">
              <a:buFont typeface="Arial" panose="020B0604020202020204" pitchFamily="34" charset="0"/>
              <a:buChar char="•"/>
            </a:pPr>
            <a:endParaRPr lang="en-US" sz="1200" dirty="0" smtClean="0">
              <a:solidFill>
                <a:srgbClr val="249ED4"/>
              </a:solidFill>
              <a:latin typeface="Helvetica"/>
              <a:cs typeface="Helvetica"/>
            </a:endParaRPr>
          </a:p>
          <a:p>
            <a:endParaRPr lang="en-US" sz="1200" b="1" dirty="0" smtClean="0">
              <a:solidFill>
                <a:srgbClr val="249ED4"/>
              </a:solidFill>
              <a:latin typeface="Helvetica"/>
              <a:cs typeface="Helvetica"/>
            </a:endParaRPr>
          </a:p>
          <a:p>
            <a:endParaRPr lang="en-US" sz="1200" b="1" dirty="0" smtClean="0">
              <a:solidFill>
                <a:schemeClr val="tx1">
                  <a:lumMod val="50000"/>
                  <a:lumOff val="50000"/>
                </a:schemeClr>
              </a:solidFill>
              <a:latin typeface="Helvetica"/>
              <a:cs typeface="Helvetica"/>
            </a:endParaRPr>
          </a:p>
          <a:p>
            <a:endParaRPr lang="en-US" sz="1200" dirty="0" smtClean="0">
              <a:solidFill>
                <a:schemeClr val="tx1">
                  <a:lumMod val="50000"/>
                  <a:lumOff val="50000"/>
                </a:schemeClr>
              </a:solidFill>
              <a:latin typeface="45 Helvetica Light 2 2"/>
              <a:cs typeface="45 Helvetica Light 2 2"/>
            </a:endParaRPr>
          </a:p>
          <a:p>
            <a:endParaRPr lang="en-US" sz="1200" dirty="0" smtClean="0">
              <a:solidFill>
                <a:schemeClr val="tx1">
                  <a:lumMod val="50000"/>
                  <a:lumOff val="50000"/>
                </a:schemeClr>
              </a:solidFill>
              <a:latin typeface="45 Helvetica Light 2 2"/>
              <a:cs typeface="45 Helvetica Light 2 2"/>
            </a:endParaRPr>
          </a:p>
          <a:p>
            <a:endParaRPr lang="en-US" sz="1200" b="1" dirty="0">
              <a:solidFill>
                <a:schemeClr val="tx1">
                  <a:lumMod val="50000"/>
                  <a:lumOff val="50000"/>
                </a:schemeClr>
              </a:solidFill>
              <a:latin typeface="Helvetica"/>
              <a:cs typeface="Helvetica"/>
            </a:endParaRPr>
          </a:p>
        </p:txBody>
      </p:sp>
      <p:graphicFrame>
        <p:nvGraphicFramePr>
          <p:cNvPr id="17" name="Chart 16"/>
          <p:cNvGraphicFramePr>
            <a:graphicFrameLocks/>
          </p:cNvGraphicFramePr>
          <p:nvPr>
            <p:extLst>
              <p:ext uri="{D42A27DB-BD31-4B8C-83A1-F6EECF244321}">
                <p14:modId xmlns:p14="http://schemas.microsoft.com/office/powerpoint/2010/main" val="2516643877"/>
              </p:ext>
            </p:extLst>
          </p:nvPr>
        </p:nvGraphicFramePr>
        <p:xfrm>
          <a:off x="567559" y="1624264"/>
          <a:ext cx="7766508" cy="311495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0852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sp>
        <p:nvSpPr>
          <p:cNvPr id="9" name="Title 1"/>
          <p:cNvSpPr>
            <a:spLocks noGrp="1"/>
          </p:cNvSpPr>
          <p:nvPr>
            <p:ph type="ctrTitle"/>
          </p:nvPr>
        </p:nvSpPr>
        <p:spPr>
          <a:xfrm>
            <a:off x="0" y="745958"/>
            <a:ext cx="9144000" cy="962526"/>
          </a:xfrm>
        </p:spPr>
        <p:txBody>
          <a:bodyPr>
            <a:normAutofit/>
          </a:bodyPr>
          <a:lstStyle/>
          <a:p>
            <a:r>
              <a:rPr lang="en-US" sz="3600" b="1" dirty="0" smtClean="0">
                <a:solidFill>
                  <a:srgbClr val="244798"/>
                </a:solidFill>
                <a:latin typeface="95 Helvetica Black 2"/>
                <a:cs typeface="95 Helvetica Black 2"/>
              </a:rPr>
              <a:t>The Georges Riverkeeper</a:t>
            </a:r>
            <a:endParaRPr lang="en-US" sz="3600" b="1" dirty="0">
              <a:solidFill>
                <a:srgbClr val="244798"/>
              </a:solidFill>
              <a:latin typeface="95 Helvetica Black 2"/>
              <a:cs typeface="95 Helvetica Black 2"/>
            </a:endParaRPr>
          </a:p>
        </p:txBody>
      </p:sp>
      <p:sp>
        <p:nvSpPr>
          <p:cNvPr id="12" name="TextBox 11"/>
          <p:cNvSpPr txBox="1"/>
          <p:nvPr/>
        </p:nvSpPr>
        <p:spPr>
          <a:xfrm>
            <a:off x="602403" y="1658815"/>
            <a:ext cx="7687355" cy="830997"/>
          </a:xfrm>
          <a:prstGeom prst="rect">
            <a:avLst/>
          </a:prstGeom>
          <a:noFill/>
        </p:spPr>
        <p:txBody>
          <a:bodyPr wrap="square" rtlCol="0">
            <a:spAutoFit/>
          </a:bodyPr>
          <a:lstStyle/>
          <a:p>
            <a:pPr algn="ctr"/>
            <a:r>
              <a:rPr lang="en-AU" sz="2400" b="1" dirty="0">
                <a:solidFill>
                  <a:srgbClr val="249ED4"/>
                </a:solidFill>
                <a:latin typeface="45 Helvetica Light 2 2"/>
                <a:cs typeface="45 Helvetica Light 2 2"/>
              </a:rPr>
              <a:t>Best practice environmental management for a liveable urban river.</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947" y="2772031"/>
            <a:ext cx="708992" cy="67525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7539" y="2793784"/>
            <a:ext cx="1265826" cy="66558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9952" y="2772031"/>
            <a:ext cx="1507870" cy="71880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9148" y="2834625"/>
            <a:ext cx="1299821" cy="550069"/>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03177" y="2734914"/>
            <a:ext cx="1793643" cy="793035"/>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65454" y="2930880"/>
            <a:ext cx="1135684" cy="516409"/>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36983" y="3640340"/>
            <a:ext cx="1689125" cy="523922"/>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80553" y="3591539"/>
            <a:ext cx="819482" cy="572723"/>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Tree>
    <p:extLst>
      <p:ext uri="{BB962C8B-B14F-4D97-AF65-F5344CB8AC3E}">
        <p14:creationId xmlns:p14="http://schemas.microsoft.com/office/powerpoint/2010/main" val="3067501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61668" y="897865"/>
            <a:ext cx="7772400" cy="377482"/>
          </a:xfrm>
        </p:spPr>
        <p:txBody>
          <a:bodyPr>
            <a:normAutofit/>
          </a:bodyPr>
          <a:lstStyle/>
          <a:p>
            <a:r>
              <a:rPr lang="en-US" sz="1400" b="1" dirty="0" smtClean="0">
                <a:solidFill>
                  <a:srgbClr val="244798"/>
                </a:solidFill>
                <a:latin typeface="95 Helvetica Black 2"/>
                <a:cs typeface="95 Helvetica Black 2"/>
              </a:rPr>
              <a:t>Knowledge of local waterways Online Survey</a:t>
            </a:r>
            <a:endParaRPr lang="en-US" sz="1400" b="1" dirty="0">
              <a:solidFill>
                <a:srgbClr val="244798"/>
              </a:solidFill>
              <a:latin typeface="95 Helvetica Black 2"/>
              <a:cs typeface="95 Helvetica Black 2"/>
            </a:endParaRPr>
          </a:p>
        </p:txBody>
      </p:sp>
      <p:sp>
        <p:nvSpPr>
          <p:cNvPr id="13" name="Subtitle 2"/>
          <p:cNvSpPr txBox="1">
            <a:spLocks/>
          </p:cNvSpPr>
          <p:nvPr/>
        </p:nvSpPr>
        <p:spPr>
          <a:xfrm>
            <a:off x="498789" y="1191127"/>
            <a:ext cx="8146422" cy="3970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200" dirty="0">
                <a:solidFill>
                  <a:srgbClr val="249ED4"/>
                </a:solidFill>
                <a:latin typeface="45 Helvetica Light 2 2"/>
                <a:cs typeface="Helvetica"/>
              </a:rPr>
              <a:t>Importance of Councils Role</a:t>
            </a:r>
          </a:p>
          <a:p>
            <a:pPr marL="457200" indent="-457200">
              <a:buFont typeface="Arial" panose="020B0604020202020204" pitchFamily="34" charset="0"/>
              <a:buChar char="•"/>
            </a:pPr>
            <a:endParaRPr lang="en-US" sz="1200" dirty="0" smtClean="0">
              <a:solidFill>
                <a:srgbClr val="249ED4"/>
              </a:solidFill>
              <a:latin typeface="45 Helvetica Light 2 2"/>
              <a:cs typeface="Helvetica"/>
            </a:endParaRPr>
          </a:p>
          <a:p>
            <a:pPr marL="914400" lvl="1" indent="-457200">
              <a:buFont typeface="Arial" panose="020B0604020202020204" pitchFamily="34" charset="0"/>
              <a:buChar char="•"/>
            </a:pPr>
            <a:endParaRPr lang="en-US" sz="1200" dirty="0" smtClean="0">
              <a:solidFill>
                <a:srgbClr val="249ED4"/>
              </a:solidFill>
              <a:latin typeface="Helvetica"/>
              <a:cs typeface="Helvetica"/>
            </a:endParaRPr>
          </a:p>
          <a:p>
            <a:endParaRPr lang="en-US" sz="1200" b="1" dirty="0" smtClean="0">
              <a:solidFill>
                <a:srgbClr val="249ED4"/>
              </a:solidFill>
              <a:latin typeface="Helvetica"/>
              <a:cs typeface="Helvetica"/>
            </a:endParaRPr>
          </a:p>
          <a:p>
            <a:endParaRPr lang="en-US" sz="1200" b="1" dirty="0" smtClean="0">
              <a:solidFill>
                <a:schemeClr val="tx1">
                  <a:lumMod val="50000"/>
                  <a:lumOff val="50000"/>
                </a:schemeClr>
              </a:solidFill>
              <a:latin typeface="Helvetica"/>
              <a:cs typeface="Helvetica"/>
            </a:endParaRPr>
          </a:p>
          <a:p>
            <a:endParaRPr lang="en-US" sz="1200" dirty="0" smtClean="0">
              <a:solidFill>
                <a:schemeClr val="tx1">
                  <a:lumMod val="50000"/>
                  <a:lumOff val="50000"/>
                </a:schemeClr>
              </a:solidFill>
              <a:latin typeface="45 Helvetica Light 2 2"/>
              <a:cs typeface="45 Helvetica Light 2 2"/>
            </a:endParaRPr>
          </a:p>
          <a:p>
            <a:endParaRPr lang="en-US" sz="1200" dirty="0" smtClean="0">
              <a:solidFill>
                <a:schemeClr val="tx1">
                  <a:lumMod val="50000"/>
                  <a:lumOff val="50000"/>
                </a:schemeClr>
              </a:solidFill>
              <a:latin typeface="45 Helvetica Light 2 2"/>
              <a:cs typeface="45 Helvetica Light 2 2"/>
            </a:endParaRPr>
          </a:p>
          <a:p>
            <a:endParaRPr lang="en-US" sz="1200" b="1" dirty="0">
              <a:solidFill>
                <a:schemeClr val="tx1">
                  <a:lumMod val="50000"/>
                  <a:lumOff val="50000"/>
                </a:schemeClr>
              </a:solidFill>
              <a:latin typeface="Helvetica"/>
              <a:cs typeface="Helvetica"/>
            </a:endParaRPr>
          </a:p>
        </p:txBody>
      </p:sp>
      <p:graphicFrame>
        <p:nvGraphicFramePr>
          <p:cNvPr id="15" name="Chart 14"/>
          <p:cNvGraphicFramePr>
            <a:graphicFrameLocks/>
          </p:cNvGraphicFramePr>
          <p:nvPr>
            <p:extLst>
              <p:ext uri="{D42A27DB-BD31-4B8C-83A1-F6EECF244321}">
                <p14:modId xmlns:p14="http://schemas.microsoft.com/office/powerpoint/2010/main" val="1383920578"/>
              </p:ext>
            </p:extLst>
          </p:nvPr>
        </p:nvGraphicFramePr>
        <p:xfrm>
          <a:off x="677916" y="1550670"/>
          <a:ext cx="7828409" cy="33270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7431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53786" y="772153"/>
            <a:ext cx="7772400" cy="1231724"/>
          </a:xfrm>
        </p:spPr>
        <p:txBody>
          <a:bodyPr>
            <a:noAutofit/>
          </a:bodyPr>
          <a:lstStyle/>
          <a:p>
            <a:r>
              <a:rPr lang="en-US" sz="3200" b="1" dirty="0">
                <a:solidFill>
                  <a:srgbClr val="244798"/>
                </a:solidFill>
                <a:latin typeface="95 Helvetica Black 2"/>
                <a:cs typeface="95 Helvetica Black 2"/>
              </a:rPr>
              <a:t>3. Knowledge of local waterways Face-to-Face Workshops</a:t>
            </a:r>
          </a:p>
        </p:txBody>
      </p:sp>
      <p:sp>
        <p:nvSpPr>
          <p:cNvPr id="13" name="Subtitle 2"/>
          <p:cNvSpPr>
            <a:spLocks noGrp="1"/>
          </p:cNvSpPr>
          <p:nvPr>
            <p:ph type="subTitle" idx="1"/>
          </p:nvPr>
        </p:nvSpPr>
        <p:spPr>
          <a:xfrm>
            <a:off x="566614" y="2023539"/>
            <a:ext cx="8146423" cy="3119961"/>
          </a:xfrm>
        </p:spPr>
        <p:txBody>
          <a:bodyPr>
            <a:normAutofit/>
          </a:bodyPr>
          <a:lstStyle/>
          <a:p>
            <a:pPr marL="457200" indent="-457200" algn="l">
              <a:buFont typeface="Arial" panose="020B0604020202020204" pitchFamily="34" charset="0"/>
              <a:buChar char="•"/>
            </a:pPr>
            <a:r>
              <a:rPr lang="en-US" dirty="0">
                <a:solidFill>
                  <a:srgbClr val="249ED4"/>
                </a:solidFill>
                <a:latin typeface="45 Helvetica Light 2 2"/>
                <a:cs typeface="Helvetica"/>
              </a:rPr>
              <a:t>More in-depth exploration of the same themes covered in the on-line surveys, but with a small number of staff who’s roles involved interaction with the river and catchment management.</a:t>
            </a:r>
          </a:p>
          <a:p>
            <a:pPr marL="914400" lvl="1" indent="-457200" algn="l">
              <a:buFont typeface="Arial" panose="020B0604020202020204" pitchFamily="34" charset="0"/>
              <a:buChar char="•"/>
            </a:pPr>
            <a:endParaRPr lang="en-US" dirty="0" smtClean="0">
              <a:solidFill>
                <a:srgbClr val="249ED4"/>
              </a:solidFill>
              <a:latin typeface="Helvetica"/>
              <a:cs typeface="Helvetica"/>
            </a:endParaRPr>
          </a:p>
          <a:p>
            <a:endParaRPr lang="en-US" b="1" dirty="0" smtClean="0">
              <a:solidFill>
                <a:srgbClr val="249ED4"/>
              </a:solidFill>
              <a:latin typeface="Helvetica"/>
              <a:cs typeface="Helvetica"/>
            </a:endParaRPr>
          </a:p>
          <a:p>
            <a:pPr algn="l"/>
            <a:endParaRPr lang="en-US" sz="2000" b="1" dirty="0">
              <a:solidFill>
                <a:schemeClr val="tx1">
                  <a:lumMod val="50000"/>
                  <a:lumOff val="50000"/>
                </a:schemeClr>
              </a:solidFill>
              <a:latin typeface="Helvetica"/>
              <a:cs typeface="Helvetica"/>
            </a:endParaRPr>
          </a:p>
          <a:p>
            <a:endParaRPr lang="en-US" sz="2400" dirty="0">
              <a:solidFill>
                <a:schemeClr val="tx1">
                  <a:lumMod val="50000"/>
                  <a:lumOff val="50000"/>
                </a:schemeClr>
              </a:solidFill>
              <a:latin typeface="45 Helvetica Light 2 2"/>
              <a:cs typeface="45 Helvetica Light 2 2"/>
            </a:endParaRPr>
          </a:p>
          <a:p>
            <a:endParaRPr lang="en-US" sz="2400" dirty="0" smtClean="0">
              <a:solidFill>
                <a:schemeClr val="tx1">
                  <a:lumMod val="50000"/>
                  <a:lumOff val="50000"/>
                </a:schemeClr>
              </a:solidFill>
              <a:latin typeface="45 Helvetica Light 2 2"/>
              <a:cs typeface="45 Helvetica Light 2 2"/>
            </a:endParaRPr>
          </a:p>
          <a:p>
            <a:endParaRPr lang="en-US" b="1"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1472800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61668" y="897865"/>
            <a:ext cx="7772400" cy="377482"/>
          </a:xfrm>
        </p:spPr>
        <p:txBody>
          <a:bodyPr>
            <a:normAutofit/>
          </a:bodyPr>
          <a:lstStyle/>
          <a:p>
            <a:r>
              <a:rPr lang="en-US" sz="1400" b="1" dirty="0">
                <a:solidFill>
                  <a:srgbClr val="244798"/>
                </a:solidFill>
                <a:latin typeface="95 Helvetica Black 2"/>
                <a:cs typeface="95 Helvetica Black 2"/>
              </a:rPr>
              <a:t>Knowledge of local waterways Face-to-Face Workshops</a:t>
            </a:r>
          </a:p>
        </p:txBody>
      </p:sp>
      <p:sp>
        <p:nvSpPr>
          <p:cNvPr id="13" name="Subtitle 2"/>
          <p:cNvSpPr txBox="1">
            <a:spLocks/>
          </p:cNvSpPr>
          <p:nvPr/>
        </p:nvSpPr>
        <p:spPr>
          <a:xfrm>
            <a:off x="498789" y="1191127"/>
            <a:ext cx="8146422" cy="3970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200" dirty="0">
                <a:solidFill>
                  <a:srgbClr val="249ED4"/>
                </a:solidFill>
                <a:latin typeface="45 Helvetica Light 2 2"/>
                <a:cs typeface="Helvetica"/>
              </a:rPr>
              <a:t>Perceptions of staff involved directly into waterway management</a:t>
            </a:r>
          </a:p>
          <a:p>
            <a:pPr marL="457200" indent="-457200">
              <a:buFont typeface="Arial" panose="020B0604020202020204" pitchFamily="34" charset="0"/>
              <a:buChar char="•"/>
            </a:pPr>
            <a:endParaRPr lang="en-US" sz="1200" dirty="0" smtClean="0">
              <a:solidFill>
                <a:srgbClr val="249ED4"/>
              </a:solidFill>
              <a:latin typeface="45 Helvetica Light 2 2"/>
              <a:cs typeface="Helvetica"/>
            </a:endParaRPr>
          </a:p>
          <a:p>
            <a:pPr marL="914400" lvl="1" indent="-457200">
              <a:buFont typeface="Arial" panose="020B0604020202020204" pitchFamily="34" charset="0"/>
              <a:buChar char="•"/>
            </a:pPr>
            <a:endParaRPr lang="en-US" sz="1200" dirty="0" smtClean="0">
              <a:solidFill>
                <a:srgbClr val="249ED4"/>
              </a:solidFill>
              <a:latin typeface="Helvetica"/>
              <a:cs typeface="Helvetica"/>
            </a:endParaRPr>
          </a:p>
          <a:p>
            <a:endParaRPr lang="en-US" sz="1200" b="1" dirty="0" smtClean="0">
              <a:solidFill>
                <a:srgbClr val="249ED4"/>
              </a:solidFill>
              <a:latin typeface="Helvetica"/>
              <a:cs typeface="Helvetica"/>
            </a:endParaRPr>
          </a:p>
          <a:p>
            <a:endParaRPr lang="en-US" sz="1200" b="1" dirty="0" smtClean="0">
              <a:solidFill>
                <a:schemeClr val="tx1">
                  <a:lumMod val="50000"/>
                  <a:lumOff val="50000"/>
                </a:schemeClr>
              </a:solidFill>
              <a:latin typeface="Helvetica"/>
              <a:cs typeface="Helvetica"/>
            </a:endParaRPr>
          </a:p>
          <a:p>
            <a:endParaRPr lang="en-US" sz="1200" dirty="0" smtClean="0">
              <a:solidFill>
                <a:schemeClr val="tx1">
                  <a:lumMod val="50000"/>
                  <a:lumOff val="50000"/>
                </a:schemeClr>
              </a:solidFill>
              <a:latin typeface="45 Helvetica Light 2 2"/>
              <a:cs typeface="45 Helvetica Light 2 2"/>
            </a:endParaRPr>
          </a:p>
          <a:p>
            <a:endParaRPr lang="en-US" sz="1200" dirty="0" smtClean="0">
              <a:solidFill>
                <a:schemeClr val="tx1">
                  <a:lumMod val="50000"/>
                  <a:lumOff val="50000"/>
                </a:schemeClr>
              </a:solidFill>
              <a:latin typeface="45 Helvetica Light 2 2"/>
              <a:cs typeface="45 Helvetica Light 2 2"/>
            </a:endParaRPr>
          </a:p>
          <a:p>
            <a:endParaRPr lang="en-US" sz="1200" b="1" dirty="0">
              <a:solidFill>
                <a:schemeClr val="tx1">
                  <a:lumMod val="50000"/>
                  <a:lumOff val="50000"/>
                </a:schemeClr>
              </a:solidFill>
              <a:latin typeface="Helvetica"/>
              <a:cs typeface="Helvetica"/>
            </a:endParaRPr>
          </a:p>
        </p:txBody>
      </p:sp>
      <p:graphicFrame>
        <p:nvGraphicFramePr>
          <p:cNvPr id="17" name="Chart 16"/>
          <p:cNvGraphicFramePr>
            <a:graphicFrameLocks/>
          </p:cNvGraphicFramePr>
          <p:nvPr>
            <p:extLst>
              <p:ext uri="{D42A27DB-BD31-4B8C-83A1-F6EECF244321}">
                <p14:modId xmlns:p14="http://schemas.microsoft.com/office/powerpoint/2010/main" val="611377691"/>
              </p:ext>
            </p:extLst>
          </p:nvPr>
        </p:nvGraphicFramePr>
        <p:xfrm>
          <a:off x="1095702" y="1636296"/>
          <a:ext cx="6886313" cy="310292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44332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61668" y="897865"/>
            <a:ext cx="7772400" cy="377482"/>
          </a:xfrm>
        </p:spPr>
        <p:txBody>
          <a:bodyPr>
            <a:normAutofit/>
          </a:bodyPr>
          <a:lstStyle/>
          <a:p>
            <a:r>
              <a:rPr lang="en-US" sz="1400" b="1" dirty="0">
                <a:solidFill>
                  <a:srgbClr val="244798"/>
                </a:solidFill>
                <a:latin typeface="95 Helvetica Black 2"/>
                <a:cs typeface="95 Helvetica Black 2"/>
              </a:rPr>
              <a:t>Knowledge of local waterways Face-to-Face Workshops</a:t>
            </a:r>
          </a:p>
        </p:txBody>
      </p:sp>
      <p:sp>
        <p:nvSpPr>
          <p:cNvPr id="13" name="Subtitle 2"/>
          <p:cNvSpPr txBox="1">
            <a:spLocks/>
          </p:cNvSpPr>
          <p:nvPr/>
        </p:nvSpPr>
        <p:spPr>
          <a:xfrm>
            <a:off x="498789" y="1191127"/>
            <a:ext cx="8146422" cy="3970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200" dirty="0">
                <a:solidFill>
                  <a:srgbClr val="249ED4"/>
                </a:solidFill>
                <a:latin typeface="45 Helvetica Light 2 2"/>
                <a:cs typeface="Helvetica"/>
              </a:rPr>
              <a:t>Perceptions of involved staff about the knowledge of council staff more broadly</a:t>
            </a:r>
            <a:endParaRPr lang="en-US" sz="1600" dirty="0">
              <a:solidFill>
                <a:schemeClr val="tx1">
                  <a:lumMod val="50000"/>
                  <a:lumOff val="50000"/>
                </a:schemeClr>
              </a:solidFill>
              <a:latin typeface="45 Helvetica Light 2 2"/>
              <a:cs typeface="45 Helvetica Light 2 2"/>
            </a:endParaRPr>
          </a:p>
          <a:p>
            <a:pPr marL="457200" indent="-457200">
              <a:buFont typeface="Arial" panose="020B0604020202020204" pitchFamily="34" charset="0"/>
              <a:buChar char="•"/>
            </a:pPr>
            <a:endParaRPr lang="en-US" sz="1200" dirty="0" smtClean="0">
              <a:solidFill>
                <a:srgbClr val="249ED4"/>
              </a:solidFill>
              <a:latin typeface="45 Helvetica Light 2 2"/>
              <a:cs typeface="Helvetica"/>
            </a:endParaRPr>
          </a:p>
          <a:p>
            <a:pPr marL="914400" lvl="1" indent="-457200">
              <a:buFont typeface="Arial" panose="020B0604020202020204" pitchFamily="34" charset="0"/>
              <a:buChar char="•"/>
            </a:pPr>
            <a:endParaRPr lang="en-US" sz="1200" dirty="0" smtClean="0">
              <a:solidFill>
                <a:srgbClr val="249ED4"/>
              </a:solidFill>
              <a:latin typeface="Helvetica"/>
              <a:cs typeface="Helvetica"/>
            </a:endParaRPr>
          </a:p>
          <a:p>
            <a:endParaRPr lang="en-US" sz="1200" b="1" dirty="0" smtClean="0">
              <a:solidFill>
                <a:srgbClr val="249ED4"/>
              </a:solidFill>
              <a:latin typeface="Helvetica"/>
              <a:cs typeface="Helvetica"/>
            </a:endParaRPr>
          </a:p>
          <a:p>
            <a:endParaRPr lang="en-US" sz="1200" b="1" dirty="0" smtClean="0">
              <a:solidFill>
                <a:schemeClr val="tx1">
                  <a:lumMod val="50000"/>
                  <a:lumOff val="50000"/>
                </a:schemeClr>
              </a:solidFill>
              <a:latin typeface="Helvetica"/>
              <a:cs typeface="Helvetica"/>
            </a:endParaRPr>
          </a:p>
          <a:p>
            <a:endParaRPr lang="en-US" sz="1200" dirty="0" smtClean="0">
              <a:solidFill>
                <a:schemeClr val="tx1">
                  <a:lumMod val="50000"/>
                  <a:lumOff val="50000"/>
                </a:schemeClr>
              </a:solidFill>
              <a:latin typeface="45 Helvetica Light 2 2"/>
              <a:cs typeface="45 Helvetica Light 2 2"/>
            </a:endParaRPr>
          </a:p>
          <a:p>
            <a:endParaRPr lang="en-US" sz="1200" dirty="0" smtClean="0">
              <a:solidFill>
                <a:schemeClr val="tx1">
                  <a:lumMod val="50000"/>
                  <a:lumOff val="50000"/>
                </a:schemeClr>
              </a:solidFill>
              <a:latin typeface="45 Helvetica Light 2 2"/>
              <a:cs typeface="45 Helvetica Light 2 2"/>
            </a:endParaRPr>
          </a:p>
          <a:p>
            <a:endParaRPr lang="en-US" sz="1200" b="1" dirty="0">
              <a:solidFill>
                <a:schemeClr val="tx1">
                  <a:lumMod val="50000"/>
                  <a:lumOff val="50000"/>
                </a:schemeClr>
              </a:solidFill>
              <a:latin typeface="Helvetica"/>
              <a:cs typeface="Helvetica"/>
            </a:endParaRPr>
          </a:p>
        </p:txBody>
      </p:sp>
      <p:graphicFrame>
        <p:nvGraphicFramePr>
          <p:cNvPr id="15" name="Chart 14"/>
          <p:cNvGraphicFramePr>
            <a:graphicFrameLocks/>
          </p:cNvGraphicFramePr>
          <p:nvPr>
            <p:extLst>
              <p:ext uri="{D42A27DB-BD31-4B8C-83A1-F6EECF244321}">
                <p14:modId xmlns:p14="http://schemas.microsoft.com/office/powerpoint/2010/main" val="1561703074"/>
              </p:ext>
            </p:extLst>
          </p:nvPr>
        </p:nvGraphicFramePr>
        <p:xfrm>
          <a:off x="977462" y="1660359"/>
          <a:ext cx="7303272" cy="307886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21658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69551" y="865831"/>
            <a:ext cx="7772400" cy="822652"/>
          </a:xfrm>
        </p:spPr>
        <p:txBody>
          <a:bodyPr>
            <a:normAutofit/>
          </a:bodyPr>
          <a:lstStyle/>
          <a:p>
            <a:r>
              <a:rPr lang="en-US" sz="3600" b="1" dirty="0">
                <a:solidFill>
                  <a:srgbClr val="244798"/>
                </a:solidFill>
                <a:latin typeface="95 Helvetica Black 2"/>
                <a:cs typeface="95 Helvetica Black 2"/>
              </a:rPr>
              <a:t>Take Home Messages</a:t>
            </a:r>
          </a:p>
        </p:txBody>
      </p:sp>
      <p:sp>
        <p:nvSpPr>
          <p:cNvPr id="13" name="Subtitle 2"/>
          <p:cNvSpPr>
            <a:spLocks noGrp="1"/>
          </p:cNvSpPr>
          <p:nvPr>
            <p:ph type="subTitle" idx="1"/>
          </p:nvPr>
        </p:nvSpPr>
        <p:spPr>
          <a:xfrm>
            <a:off x="561667" y="1608083"/>
            <a:ext cx="8146423" cy="3833973"/>
          </a:xfrm>
        </p:spPr>
        <p:txBody>
          <a:bodyPr>
            <a:noAutofit/>
          </a:bodyPr>
          <a:lstStyle/>
          <a:p>
            <a:pPr marL="457200" indent="-457200" algn="l">
              <a:buFont typeface="Arial" panose="020B0604020202020204" pitchFamily="34" charset="0"/>
              <a:buChar char="•"/>
            </a:pPr>
            <a:r>
              <a:rPr lang="en-US" dirty="0">
                <a:solidFill>
                  <a:srgbClr val="249ED4"/>
                </a:solidFill>
                <a:latin typeface="45 Helvetica Light 2 2"/>
                <a:cs typeface="Helvetica"/>
                <a:sym typeface="Wingdings" panose="05000000000000000000" pitchFamily="2" charset="2"/>
              </a:rPr>
              <a:t>Better documentation and support materials are required.</a:t>
            </a:r>
          </a:p>
          <a:p>
            <a:pPr marL="457200" indent="-457200" algn="l">
              <a:buFont typeface="Arial" panose="020B0604020202020204" pitchFamily="34" charset="0"/>
              <a:buChar char="•"/>
            </a:pPr>
            <a:r>
              <a:rPr lang="en-US" dirty="0">
                <a:solidFill>
                  <a:srgbClr val="249ED4"/>
                </a:solidFill>
                <a:latin typeface="45 Helvetica Light 2 2"/>
                <a:cs typeface="Helvetica"/>
                <a:sym typeface="Wingdings" panose="05000000000000000000" pitchFamily="2" charset="2"/>
              </a:rPr>
              <a:t>Better internal processes for incident and hazard management is required.</a:t>
            </a:r>
          </a:p>
          <a:p>
            <a:pPr marL="457200" indent="-457200" algn="l">
              <a:buFont typeface="Arial" panose="020B0604020202020204" pitchFamily="34" charset="0"/>
              <a:buChar char="•"/>
            </a:pPr>
            <a:r>
              <a:rPr lang="en-US" dirty="0">
                <a:solidFill>
                  <a:srgbClr val="249ED4"/>
                </a:solidFill>
                <a:latin typeface="45 Helvetica Light 2 2"/>
                <a:cs typeface="Helvetica"/>
                <a:sym typeface="Wingdings" panose="05000000000000000000" pitchFamily="2" charset="2"/>
              </a:rPr>
              <a:t>External communication to the public is required.</a:t>
            </a:r>
          </a:p>
          <a:p>
            <a:pPr marL="457200" indent="-457200" algn="l">
              <a:buFont typeface="Arial" panose="020B0604020202020204" pitchFamily="34" charset="0"/>
              <a:buChar char="•"/>
            </a:pPr>
            <a:r>
              <a:rPr lang="en-US" dirty="0">
                <a:solidFill>
                  <a:srgbClr val="249ED4"/>
                </a:solidFill>
                <a:latin typeface="45 Helvetica Light 2 2"/>
                <a:cs typeface="Helvetica"/>
                <a:sym typeface="Wingdings" panose="05000000000000000000" pitchFamily="2" charset="2"/>
              </a:rPr>
              <a:t>Surveys demonstrated that respondents had a good knowledge of the waterways, community uses and values and threats.</a:t>
            </a:r>
          </a:p>
          <a:p>
            <a:pPr marL="514350" indent="-514350" algn="l">
              <a:buAutoNum type="arabicPeriod"/>
            </a:pPr>
            <a:endParaRPr lang="en-US" sz="1800" dirty="0" smtClean="0">
              <a:solidFill>
                <a:srgbClr val="249ED4"/>
              </a:solidFill>
              <a:latin typeface="45 Helvetica Light 2 2"/>
              <a:cs typeface="Helvetica"/>
            </a:endParaRPr>
          </a:p>
          <a:p>
            <a:pPr marL="914400" lvl="1" indent="-457200" algn="l">
              <a:buFont typeface="Arial" panose="020B0604020202020204" pitchFamily="34" charset="0"/>
              <a:buChar char="•"/>
            </a:pPr>
            <a:endParaRPr lang="en-US" sz="1600" dirty="0" smtClean="0">
              <a:solidFill>
                <a:srgbClr val="249ED4"/>
              </a:solidFill>
              <a:latin typeface="Helvetica"/>
              <a:cs typeface="Helvetica"/>
            </a:endParaRPr>
          </a:p>
          <a:p>
            <a:endParaRPr lang="en-US" sz="1800" b="1" dirty="0" smtClean="0">
              <a:solidFill>
                <a:srgbClr val="249ED4"/>
              </a:solidFill>
              <a:latin typeface="Helvetica"/>
              <a:cs typeface="Helvetica"/>
            </a:endParaRPr>
          </a:p>
          <a:p>
            <a:pPr algn="l"/>
            <a:endParaRPr lang="en-US" sz="1600" b="1" dirty="0">
              <a:solidFill>
                <a:schemeClr val="tx1">
                  <a:lumMod val="50000"/>
                  <a:lumOff val="50000"/>
                </a:schemeClr>
              </a:solidFill>
              <a:latin typeface="Helvetica"/>
              <a:cs typeface="Helvetica"/>
            </a:endParaRPr>
          </a:p>
          <a:p>
            <a:endParaRPr lang="en-US" sz="1800" dirty="0">
              <a:solidFill>
                <a:schemeClr val="tx1">
                  <a:lumMod val="50000"/>
                  <a:lumOff val="50000"/>
                </a:schemeClr>
              </a:solidFill>
              <a:latin typeface="45 Helvetica Light 2 2"/>
              <a:cs typeface="45 Helvetica Light 2 2"/>
            </a:endParaRPr>
          </a:p>
          <a:p>
            <a:endParaRPr lang="en-US" sz="1800" dirty="0" smtClean="0">
              <a:solidFill>
                <a:schemeClr val="tx1">
                  <a:lumMod val="50000"/>
                  <a:lumOff val="50000"/>
                </a:schemeClr>
              </a:solidFill>
              <a:latin typeface="45 Helvetica Light 2 2"/>
              <a:cs typeface="45 Helvetica Light 2 2"/>
            </a:endParaRPr>
          </a:p>
          <a:p>
            <a:endParaRPr lang="en-US" sz="1800" b="1"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3132119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69551" y="865831"/>
            <a:ext cx="7772400" cy="822652"/>
          </a:xfrm>
        </p:spPr>
        <p:txBody>
          <a:bodyPr>
            <a:normAutofit/>
          </a:bodyPr>
          <a:lstStyle/>
          <a:p>
            <a:r>
              <a:rPr lang="en-US" sz="3600" b="1" dirty="0">
                <a:solidFill>
                  <a:srgbClr val="244798"/>
                </a:solidFill>
                <a:latin typeface="95 Helvetica Black 2"/>
                <a:cs typeface="95 Helvetica Black 2"/>
              </a:rPr>
              <a:t>Conclusions</a:t>
            </a:r>
          </a:p>
        </p:txBody>
      </p:sp>
      <p:sp>
        <p:nvSpPr>
          <p:cNvPr id="13" name="Subtitle 2"/>
          <p:cNvSpPr>
            <a:spLocks noGrp="1"/>
          </p:cNvSpPr>
          <p:nvPr>
            <p:ph type="subTitle" idx="1"/>
          </p:nvPr>
        </p:nvSpPr>
        <p:spPr>
          <a:xfrm>
            <a:off x="561667" y="1608083"/>
            <a:ext cx="8146423" cy="3833973"/>
          </a:xfrm>
        </p:spPr>
        <p:txBody>
          <a:bodyPr>
            <a:noAutofit/>
          </a:bodyPr>
          <a:lstStyle/>
          <a:p>
            <a:pPr marL="457200" indent="-457200" algn="l">
              <a:buFont typeface="Arial" panose="020B0604020202020204" pitchFamily="34" charset="0"/>
              <a:buChar char="•"/>
            </a:pPr>
            <a:r>
              <a:rPr lang="en-US" dirty="0">
                <a:solidFill>
                  <a:srgbClr val="249ED4"/>
                </a:solidFill>
                <a:latin typeface="45 Helvetica Light 2 2"/>
                <a:cs typeface="Helvetica"/>
                <a:sym typeface="Wingdings" panose="05000000000000000000" pitchFamily="2" charset="2"/>
              </a:rPr>
              <a:t>Exceptional performance can be an example for implementation in other Councils.</a:t>
            </a:r>
            <a:endParaRPr lang="en-US" dirty="0">
              <a:solidFill>
                <a:srgbClr val="249ED4"/>
              </a:solidFill>
              <a:latin typeface="45 Helvetica Light 2 2"/>
              <a:cs typeface="Helvetica"/>
            </a:endParaRPr>
          </a:p>
          <a:p>
            <a:pPr marL="457200" indent="-457200" algn="l">
              <a:buFont typeface="Arial" panose="020B0604020202020204" pitchFamily="34" charset="0"/>
              <a:buChar char="•"/>
            </a:pPr>
            <a:r>
              <a:rPr lang="en-US" dirty="0">
                <a:solidFill>
                  <a:srgbClr val="249ED4"/>
                </a:solidFill>
                <a:latin typeface="45 Helvetica Light 2 2"/>
                <a:cs typeface="Helvetica"/>
              </a:rPr>
              <a:t>Council staff are aware that:</a:t>
            </a:r>
          </a:p>
          <a:p>
            <a:pPr marL="914400" lvl="1" indent="-457200" algn="l">
              <a:buFont typeface="Arial" panose="020B0604020202020204" pitchFamily="34" charset="0"/>
              <a:buChar char="•"/>
            </a:pPr>
            <a:r>
              <a:rPr lang="en-US" dirty="0">
                <a:solidFill>
                  <a:srgbClr val="249ED4"/>
                </a:solidFill>
                <a:latin typeface="45 Helvetica Light 2 2"/>
                <a:cs typeface="Helvetica"/>
              </a:rPr>
              <a:t>Urban waterways are severely degraded</a:t>
            </a:r>
            <a:endParaRPr lang="en-US" dirty="0">
              <a:solidFill>
                <a:srgbClr val="249ED4"/>
              </a:solidFill>
              <a:latin typeface="45 Helvetica Light 2 2"/>
              <a:cs typeface="Helvetica"/>
              <a:sym typeface="Wingdings" panose="05000000000000000000" pitchFamily="2" charset="2"/>
            </a:endParaRPr>
          </a:p>
          <a:p>
            <a:pPr marL="914400" lvl="1" indent="-457200" algn="l">
              <a:buFont typeface="Arial" panose="020B0604020202020204" pitchFamily="34" charset="0"/>
              <a:buChar char="•"/>
            </a:pPr>
            <a:r>
              <a:rPr lang="en-US" dirty="0">
                <a:solidFill>
                  <a:srgbClr val="249ED4"/>
                </a:solidFill>
                <a:latin typeface="45 Helvetica Light 2 2"/>
                <a:cs typeface="Helvetica"/>
                <a:sym typeface="Wingdings" panose="05000000000000000000" pitchFamily="2" charset="2"/>
              </a:rPr>
              <a:t>Upstream an downstream impacts of Councils on each other</a:t>
            </a:r>
          </a:p>
          <a:p>
            <a:pPr marL="914400" lvl="1" indent="-457200" algn="l">
              <a:buFont typeface="Arial" panose="020B0604020202020204" pitchFamily="34" charset="0"/>
              <a:buChar char="•"/>
            </a:pPr>
            <a:r>
              <a:rPr lang="en-US" dirty="0">
                <a:solidFill>
                  <a:srgbClr val="249ED4"/>
                </a:solidFill>
                <a:latin typeface="45 Helvetica Light 2 2"/>
                <a:cs typeface="Helvetica"/>
                <a:sym typeface="Wingdings" panose="05000000000000000000" pitchFamily="2" charset="2"/>
              </a:rPr>
              <a:t>Georges Riverkeeper can help to manage these issues across the catchment</a:t>
            </a:r>
          </a:p>
          <a:p>
            <a:pPr marL="514350" indent="-514350" algn="l">
              <a:buAutoNum type="arabicPeriod"/>
            </a:pPr>
            <a:endParaRPr lang="en-US" sz="1800" dirty="0" smtClean="0">
              <a:solidFill>
                <a:srgbClr val="249ED4"/>
              </a:solidFill>
              <a:latin typeface="45 Helvetica Light 2 2"/>
              <a:cs typeface="Helvetica"/>
            </a:endParaRPr>
          </a:p>
          <a:p>
            <a:pPr marL="914400" lvl="1" indent="-457200" algn="l">
              <a:buFont typeface="Arial" panose="020B0604020202020204" pitchFamily="34" charset="0"/>
              <a:buChar char="•"/>
            </a:pPr>
            <a:endParaRPr lang="en-US" sz="1600" dirty="0" smtClean="0">
              <a:solidFill>
                <a:srgbClr val="249ED4"/>
              </a:solidFill>
              <a:latin typeface="Helvetica"/>
              <a:cs typeface="Helvetica"/>
            </a:endParaRPr>
          </a:p>
          <a:p>
            <a:endParaRPr lang="en-US" sz="1800" b="1" dirty="0" smtClean="0">
              <a:solidFill>
                <a:srgbClr val="249ED4"/>
              </a:solidFill>
              <a:latin typeface="Helvetica"/>
              <a:cs typeface="Helvetica"/>
            </a:endParaRPr>
          </a:p>
          <a:p>
            <a:pPr algn="l"/>
            <a:endParaRPr lang="en-US" sz="1600" b="1" dirty="0">
              <a:solidFill>
                <a:schemeClr val="tx1">
                  <a:lumMod val="50000"/>
                  <a:lumOff val="50000"/>
                </a:schemeClr>
              </a:solidFill>
              <a:latin typeface="Helvetica"/>
              <a:cs typeface="Helvetica"/>
            </a:endParaRPr>
          </a:p>
          <a:p>
            <a:endParaRPr lang="en-US" sz="1800" dirty="0">
              <a:solidFill>
                <a:schemeClr val="tx1">
                  <a:lumMod val="50000"/>
                  <a:lumOff val="50000"/>
                </a:schemeClr>
              </a:solidFill>
              <a:latin typeface="45 Helvetica Light 2 2"/>
              <a:cs typeface="45 Helvetica Light 2 2"/>
            </a:endParaRPr>
          </a:p>
          <a:p>
            <a:endParaRPr lang="en-US" sz="1800" dirty="0" smtClean="0">
              <a:solidFill>
                <a:schemeClr val="tx1">
                  <a:lumMod val="50000"/>
                  <a:lumOff val="50000"/>
                </a:schemeClr>
              </a:solidFill>
              <a:latin typeface="45 Helvetica Light 2 2"/>
              <a:cs typeface="45 Helvetica Light 2 2"/>
            </a:endParaRPr>
          </a:p>
          <a:p>
            <a:endParaRPr lang="en-US" sz="1800" b="1"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2457450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Subtitle 2"/>
          <p:cNvSpPr>
            <a:spLocks noGrp="1"/>
          </p:cNvSpPr>
          <p:nvPr>
            <p:ph type="subTitle" idx="1"/>
          </p:nvPr>
        </p:nvSpPr>
        <p:spPr>
          <a:xfrm>
            <a:off x="249898" y="1208929"/>
            <a:ext cx="3407065" cy="3441032"/>
          </a:xfrm>
        </p:spPr>
        <p:txBody>
          <a:bodyPr anchor="ctr">
            <a:normAutofit/>
          </a:bodyPr>
          <a:lstStyle/>
          <a:p>
            <a:pPr algn="l"/>
            <a:r>
              <a:rPr lang="en-US" sz="2400" dirty="0" smtClean="0">
                <a:solidFill>
                  <a:srgbClr val="249ED4"/>
                </a:solidFill>
                <a:latin typeface="45 Helvetica Light 2 2"/>
                <a:cs typeface="45 Helvetica Light 2 2"/>
              </a:rPr>
              <a:t>Beth Salt</a:t>
            </a:r>
          </a:p>
          <a:p>
            <a:pPr algn="l"/>
            <a:r>
              <a:rPr lang="en-US" sz="1800" dirty="0">
                <a:solidFill>
                  <a:srgbClr val="249ED4"/>
                </a:solidFill>
                <a:latin typeface="45 Helvetica Light 2 2"/>
                <a:cs typeface="45 Helvetica Light 2 2"/>
              </a:rPr>
              <a:t>Program Manager, </a:t>
            </a:r>
            <a:endParaRPr lang="en-US" sz="1800" dirty="0" smtClean="0">
              <a:solidFill>
                <a:srgbClr val="249ED4"/>
              </a:solidFill>
              <a:latin typeface="45 Helvetica Light 2 2"/>
              <a:cs typeface="45 Helvetica Light 2 2"/>
            </a:endParaRPr>
          </a:p>
          <a:p>
            <a:pPr algn="l"/>
            <a:r>
              <a:rPr lang="en-US" sz="1800" dirty="0" smtClean="0">
                <a:solidFill>
                  <a:srgbClr val="249ED4"/>
                </a:solidFill>
                <a:latin typeface="45 Helvetica Light 2 2"/>
                <a:cs typeface="45 Helvetica Light 2 2"/>
              </a:rPr>
              <a:t>Georges Riverkeeper</a:t>
            </a:r>
            <a:endParaRPr lang="en-US" sz="1800" dirty="0">
              <a:solidFill>
                <a:srgbClr val="249ED4"/>
              </a:solidFill>
              <a:latin typeface="45 Helvetica Light 2 2"/>
              <a:cs typeface="45 Helvetica Light 2 2"/>
            </a:endParaRPr>
          </a:p>
          <a:p>
            <a:pPr algn="l"/>
            <a:r>
              <a:rPr lang="en-US" sz="1800" dirty="0" smtClean="0">
                <a:solidFill>
                  <a:srgbClr val="249ED4"/>
                </a:solidFill>
                <a:latin typeface="45 Helvetica Light 2 2"/>
                <a:cs typeface="45 Helvetica Light 2 2"/>
              </a:rPr>
              <a:t>M: 0439 629 698</a:t>
            </a:r>
          </a:p>
          <a:p>
            <a:pPr algn="l"/>
            <a:r>
              <a:rPr lang="en-US" sz="1800" dirty="0" smtClean="0">
                <a:solidFill>
                  <a:srgbClr val="249ED4"/>
                </a:solidFill>
                <a:latin typeface="45 Helvetica Light 2 2"/>
                <a:cs typeface="45 Helvetica Light 2 2"/>
              </a:rPr>
              <a:t>E: bsalt@georgesriver.nsw.gov.au</a:t>
            </a:r>
            <a:endParaRPr lang="en-US" sz="2400" b="1" dirty="0">
              <a:solidFill>
                <a:schemeClr val="tx1">
                  <a:lumMod val="50000"/>
                  <a:lumOff val="50000"/>
                </a:schemeClr>
              </a:solidFill>
              <a:latin typeface="Helvetica"/>
              <a:cs typeface="Helvetica"/>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2061" y="1075741"/>
            <a:ext cx="5571175" cy="3130292"/>
          </a:xfrm>
          <a:prstGeom prst="rect">
            <a:avLst/>
          </a:prstGeom>
        </p:spPr>
      </p:pic>
    </p:spTree>
    <p:extLst>
      <p:ext uri="{BB962C8B-B14F-4D97-AF65-F5344CB8AC3E}">
        <p14:creationId xmlns:p14="http://schemas.microsoft.com/office/powerpoint/2010/main" val="416503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9823" y="0"/>
            <a:ext cx="3647033" cy="5143500"/>
          </a:xfrm>
          <a:prstGeom prst="rect">
            <a:avLst/>
          </a:prstGeom>
        </p:spPr>
      </p:pic>
      <p:sp>
        <p:nvSpPr>
          <p:cNvPr id="12" name="TextBox 11"/>
          <p:cNvSpPr txBox="1"/>
          <p:nvPr/>
        </p:nvSpPr>
        <p:spPr>
          <a:xfrm>
            <a:off x="6342186" y="1404015"/>
            <a:ext cx="2526322" cy="1938992"/>
          </a:xfrm>
          <a:prstGeom prst="rect">
            <a:avLst/>
          </a:prstGeom>
          <a:noFill/>
        </p:spPr>
        <p:txBody>
          <a:bodyPr wrap="square" rtlCol="0">
            <a:spAutoFit/>
          </a:bodyPr>
          <a:lstStyle/>
          <a:p>
            <a:r>
              <a:rPr lang="en-AU" sz="4000" b="1" dirty="0" smtClean="0">
                <a:solidFill>
                  <a:srgbClr val="FF0000"/>
                </a:solidFill>
              </a:rPr>
              <a:t>+ home to 1.4 million people</a:t>
            </a:r>
            <a:endParaRPr lang="en-AU" sz="4000" b="1" dirty="0">
              <a:solidFill>
                <a:srgbClr val="FF0000"/>
              </a:solidFill>
            </a:endParaRPr>
          </a:p>
        </p:txBody>
      </p:sp>
      <p:sp>
        <p:nvSpPr>
          <p:cNvPr id="13" name="Title 1"/>
          <p:cNvSpPr>
            <a:spLocks noGrp="1"/>
          </p:cNvSpPr>
          <p:nvPr>
            <p:ph type="ctrTitle"/>
          </p:nvPr>
        </p:nvSpPr>
        <p:spPr>
          <a:xfrm>
            <a:off x="91360" y="1768719"/>
            <a:ext cx="2587363" cy="1606061"/>
          </a:xfrm>
        </p:spPr>
        <p:txBody>
          <a:bodyPr>
            <a:normAutofit fontScale="90000"/>
          </a:bodyPr>
          <a:lstStyle/>
          <a:p>
            <a:r>
              <a:rPr lang="en-US" sz="3600" b="1" dirty="0" smtClean="0">
                <a:solidFill>
                  <a:srgbClr val="244798"/>
                </a:solidFill>
                <a:latin typeface="95 Helvetica Black 2"/>
                <a:cs typeface="95 Helvetica Black 2"/>
              </a:rPr>
              <a:t>The Georges River Catchment</a:t>
            </a:r>
            <a:endParaRPr lang="en-US" sz="3600" b="1" dirty="0">
              <a:solidFill>
                <a:srgbClr val="244798"/>
              </a:solidFill>
              <a:latin typeface="95 Helvetica Black 2"/>
              <a:cs typeface="95 Helvetica Black 2"/>
            </a:endParaRPr>
          </a:p>
        </p:txBody>
      </p:sp>
    </p:spTree>
    <p:extLst>
      <p:ext uri="{BB962C8B-B14F-4D97-AF65-F5344CB8AC3E}">
        <p14:creationId xmlns:p14="http://schemas.microsoft.com/office/powerpoint/2010/main" val="306750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4055" y="1689791"/>
            <a:ext cx="3113090" cy="233481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9924" y="1300654"/>
            <a:ext cx="1931923" cy="2908739"/>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3516" y="1517375"/>
            <a:ext cx="3300394" cy="2475296"/>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Tree>
    <p:extLst>
      <p:ext uri="{BB962C8B-B14F-4D97-AF65-F5344CB8AC3E}">
        <p14:creationId xmlns:p14="http://schemas.microsoft.com/office/powerpoint/2010/main" val="306750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9142" b="34341"/>
          <a:stretch/>
        </p:blipFill>
        <p:spPr>
          <a:xfrm>
            <a:off x="6617870" y="2901991"/>
            <a:ext cx="2196717" cy="1196374"/>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25192" b="25044"/>
          <a:stretch/>
        </p:blipFill>
        <p:spPr>
          <a:xfrm>
            <a:off x="4666592" y="1120085"/>
            <a:ext cx="4147995" cy="154816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501814" y="1337539"/>
            <a:ext cx="1739649" cy="1304737"/>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8170" y="1337541"/>
            <a:ext cx="1739651" cy="1304738"/>
          </a:xfrm>
          <a:prstGeom prst="rect">
            <a:avLst/>
          </a:prstGeom>
        </p:spPr>
      </p:pic>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13754" r="15423" b="184"/>
          <a:stretch/>
        </p:blipFill>
        <p:spPr>
          <a:xfrm rot="5400000">
            <a:off x="4770586" y="2853177"/>
            <a:ext cx="1712031" cy="1809661"/>
          </a:xfrm>
          <a:prstGeom prst="rect">
            <a:avLst/>
          </a:prstGeom>
        </p:spPr>
      </p:pic>
      <p:pic>
        <p:nvPicPr>
          <p:cNvPr id="19" name="Picture 18"/>
          <p:cNvPicPr>
            <a:picLocks noChangeAspect="1"/>
          </p:cNvPicPr>
          <p:nvPr/>
        </p:nvPicPr>
        <p:blipFill rotWithShape="1">
          <a:blip r:embed="rId11">
            <a:extLst>
              <a:ext uri="{28A0092B-C50C-407E-A947-70E740481C1C}">
                <a14:useLocalDpi xmlns:a14="http://schemas.microsoft.com/office/drawing/2010/main" val="0"/>
              </a:ext>
            </a:extLst>
          </a:blip>
          <a:srcRect l="1328" t="13217" b="19318"/>
          <a:stretch/>
        </p:blipFill>
        <p:spPr>
          <a:xfrm>
            <a:off x="276283" y="2992657"/>
            <a:ext cx="2742486" cy="1406338"/>
          </a:xfrm>
          <a:prstGeom prst="rect">
            <a:avLst/>
          </a:prstGeom>
        </p:spPr>
      </p:pic>
      <p:pic>
        <p:nvPicPr>
          <p:cNvPr id="20" name="Picture 19"/>
          <p:cNvPicPr>
            <a:picLocks noChangeAspect="1"/>
          </p:cNvPicPr>
          <p:nvPr/>
        </p:nvPicPr>
        <p:blipFill rotWithShape="1">
          <a:blip r:embed="rId12" cstate="print">
            <a:extLst>
              <a:ext uri="{28A0092B-C50C-407E-A947-70E740481C1C}">
                <a14:useLocalDpi xmlns:a14="http://schemas.microsoft.com/office/drawing/2010/main" val="0"/>
              </a:ext>
            </a:extLst>
          </a:blip>
          <a:srcRect l="22647" r="12789"/>
          <a:stretch/>
        </p:blipFill>
        <p:spPr>
          <a:xfrm>
            <a:off x="3127808" y="1120084"/>
            <a:ext cx="1497576" cy="1739647"/>
          </a:xfrm>
          <a:prstGeom prst="rect">
            <a:avLst/>
          </a:prstGeom>
        </p:spPr>
      </p:pic>
      <p:pic>
        <p:nvPicPr>
          <p:cNvPr id="21" name="Picture 20"/>
          <p:cNvPicPr>
            <a:picLocks noChangeAspect="1"/>
          </p:cNvPicPr>
          <p:nvPr/>
        </p:nvPicPr>
        <p:blipFill rotWithShape="1">
          <a:blip r:embed="rId13" cstate="print">
            <a:extLst>
              <a:ext uri="{28A0092B-C50C-407E-A947-70E740481C1C}">
                <a14:useLocalDpi xmlns:a14="http://schemas.microsoft.com/office/drawing/2010/main" val="0"/>
              </a:ext>
            </a:extLst>
          </a:blip>
          <a:srcRect l="17914" t="8435" r="2569"/>
          <a:stretch/>
        </p:blipFill>
        <p:spPr>
          <a:xfrm>
            <a:off x="3127808" y="2992656"/>
            <a:ext cx="1497576" cy="129338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Tree>
    <p:extLst>
      <p:ext uri="{BB962C8B-B14F-4D97-AF65-F5344CB8AC3E}">
        <p14:creationId xmlns:p14="http://schemas.microsoft.com/office/powerpoint/2010/main" val="306750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sp>
        <p:nvSpPr>
          <p:cNvPr id="9" name="Title 1"/>
          <p:cNvSpPr>
            <a:spLocks noGrp="1"/>
          </p:cNvSpPr>
          <p:nvPr>
            <p:ph type="ctrTitle"/>
          </p:nvPr>
        </p:nvSpPr>
        <p:spPr>
          <a:xfrm>
            <a:off x="0" y="745958"/>
            <a:ext cx="9144000" cy="962526"/>
          </a:xfrm>
        </p:spPr>
        <p:txBody>
          <a:bodyPr>
            <a:normAutofit/>
          </a:bodyPr>
          <a:lstStyle/>
          <a:p>
            <a:r>
              <a:rPr lang="en-US" sz="3600" b="1" dirty="0" smtClean="0">
                <a:solidFill>
                  <a:srgbClr val="244798"/>
                </a:solidFill>
                <a:latin typeface="95 Helvetica Black 2"/>
                <a:cs typeface="95 Helvetica Black 2"/>
              </a:rPr>
              <a:t>Local Councils / State Gov’t</a:t>
            </a:r>
            <a:endParaRPr lang="en-US" sz="3600" b="1" dirty="0">
              <a:solidFill>
                <a:srgbClr val="244798"/>
              </a:solidFill>
              <a:latin typeface="95 Helvetica Black 2"/>
              <a:cs typeface="95 Helvetica Black 2"/>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947" y="2772031"/>
            <a:ext cx="708992" cy="67525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7539" y="2793784"/>
            <a:ext cx="1265826" cy="66558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9952" y="2772031"/>
            <a:ext cx="1507870" cy="71880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9148" y="2834625"/>
            <a:ext cx="1299821" cy="550069"/>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03177" y="2734914"/>
            <a:ext cx="1793643" cy="793035"/>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65454" y="2930880"/>
            <a:ext cx="1135684" cy="516409"/>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36983" y="3640340"/>
            <a:ext cx="1689125" cy="523922"/>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80553" y="3591539"/>
            <a:ext cx="819482" cy="572723"/>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Tree>
    <p:extLst>
      <p:ext uri="{BB962C8B-B14F-4D97-AF65-F5344CB8AC3E}">
        <p14:creationId xmlns:p14="http://schemas.microsoft.com/office/powerpoint/2010/main" val="3020183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sp>
        <p:nvSpPr>
          <p:cNvPr id="12" name="Title 1"/>
          <p:cNvSpPr>
            <a:spLocks noGrp="1"/>
          </p:cNvSpPr>
          <p:nvPr>
            <p:ph type="ctrTitle"/>
          </p:nvPr>
        </p:nvSpPr>
        <p:spPr>
          <a:xfrm>
            <a:off x="561668" y="810652"/>
            <a:ext cx="7772400" cy="822652"/>
          </a:xfrm>
        </p:spPr>
        <p:txBody>
          <a:bodyPr>
            <a:normAutofit/>
          </a:bodyPr>
          <a:lstStyle/>
          <a:p>
            <a:r>
              <a:rPr lang="en-US" sz="3600" b="1" dirty="0" smtClean="0">
                <a:solidFill>
                  <a:srgbClr val="244798"/>
                </a:solidFill>
                <a:latin typeface="95 Helvetica Black 2"/>
                <a:cs typeface="95 Helvetica Black 2"/>
              </a:rPr>
              <a:t>Program Review</a:t>
            </a:r>
            <a:endParaRPr lang="en-US" sz="3600" b="1" dirty="0">
              <a:solidFill>
                <a:srgbClr val="244798"/>
              </a:solidFill>
              <a:latin typeface="95 Helvetica Black 2"/>
              <a:cs typeface="95 Helvetica Black 2"/>
            </a:endParaRPr>
          </a:p>
        </p:txBody>
      </p:sp>
      <p:sp>
        <p:nvSpPr>
          <p:cNvPr id="13" name="Subtitle 2"/>
          <p:cNvSpPr>
            <a:spLocks noGrp="1"/>
          </p:cNvSpPr>
          <p:nvPr>
            <p:ph type="subTitle" idx="1"/>
          </p:nvPr>
        </p:nvSpPr>
        <p:spPr>
          <a:xfrm>
            <a:off x="561667" y="1615966"/>
            <a:ext cx="8146423" cy="3826090"/>
          </a:xfrm>
        </p:spPr>
        <p:txBody>
          <a:bodyPr>
            <a:normAutofit/>
          </a:bodyPr>
          <a:lstStyle/>
          <a:p>
            <a:pPr marL="457200" indent="-457200" algn="l">
              <a:buFont typeface="Arial" panose="020B0604020202020204" pitchFamily="34" charset="0"/>
              <a:buChar char="•"/>
            </a:pPr>
            <a:r>
              <a:rPr lang="en-US" sz="3200" dirty="0" smtClean="0">
                <a:solidFill>
                  <a:srgbClr val="249ED4"/>
                </a:solidFill>
                <a:latin typeface="45 Helvetica Light 2 2"/>
                <a:cs typeface="45 Helvetica Light 2 2"/>
              </a:rPr>
              <a:t>Management and Implementation Plan 2009</a:t>
            </a:r>
          </a:p>
          <a:p>
            <a:pPr marL="457200" indent="-457200" algn="l">
              <a:buFont typeface="Arial" panose="020B0604020202020204" pitchFamily="34" charset="0"/>
              <a:buChar char="•"/>
            </a:pPr>
            <a:r>
              <a:rPr lang="en-US" sz="3200" dirty="0" smtClean="0">
                <a:solidFill>
                  <a:srgbClr val="249ED4"/>
                </a:solidFill>
                <a:latin typeface="45 Helvetica Light 2 2"/>
                <a:cs typeface="45 Helvetica Light 2 2"/>
              </a:rPr>
              <a:t>Georges Riverkeeper Strategic Plan 2018 – 2022</a:t>
            </a:r>
          </a:p>
          <a:p>
            <a:pPr marL="457200" indent="-457200" algn="l">
              <a:buFont typeface="Arial" panose="020B0604020202020204" pitchFamily="34" charset="0"/>
              <a:buChar char="•"/>
            </a:pPr>
            <a:r>
              <a:rPr lang="en-US" sz="3200" dirty="0" smtClean="0">
                <a:solidFill>
                  <a:srgbClr val="249ED4"/>
                </a:solidFill>
                <a:latin typeface="45 Helvetica Light 2 2"/>
                <a:cs typeface="Helvetica"/>
              </a:rPr>
              <a:t>Review of Council’s River Management Practices</a:t>
            </a:r>
            <a:endParaRPr lang="en-US" sz="3200" dirty="0" smtClean="0">
              <a:solidFill>
                <a:srgbClr val="249ED4"/>
              </a:solidFill>
              <a:latin typeface="Helvetica"/>
              <a:cs typeface="Helvetica"/>
            </a:endParaRPr>
          </a:p>
          <a:p>
            <a:endParaRPr lang="en-US" b="1" dirty="0" smtClean="0">
              <a:solidFill>
                <a:srgbClr val="249ED4"/>
              </a:solidFill>
              <a:latin typeface="Helvetica"/>
              <a:cs typeface="Helvetica"/>
            </a:endParaRPr>
          </a:p>
          <a:p>
            <a:pPr algn="l"/>
            <a:endParaRPr lang="en-US" sz="2000" b="1" dirty="0">
              <a:solidFill>
                <a:schemeClr val="tx1">
                  <a:lumMod val="50000"/>
                  <a:lumOff val="50000"/>
                </a:schemeClr>
              </a:solidFill>
              <a:latin typeface="Helvetica"/>
              <a:cs typeface="Helvetica"/>
            </a:endParaRPr>
          </a:p>
          <a:p>
            <a:endParaRPr lang="en-US" sz="2400" dirty="0">
              <a:solidFill>
                <a:schemeClr val="tx1">
                  <a:lumMod val="50000"/>
                  <a:lumOff val="50000"/>
                </a:schemeClr>
              </a:solidFill>
              <a:latin typeface="45 Helvetica Light 2 2"/>
              <a:cs typeface="45 Helvetica Light 2 2"/>
            </a:endParaRPr>
          </a:p>
          <a:p>
            <a:endParaRPr lang="en-US" sz="2400" dirty="0" smtClean="0">
              <a:solidFill>
                <a:schemeClr val="tx1">
                  <a:lumMod val="50000"/>
                  <a:lumOff val="50000"/>
                </a:schemeClr>
              </a:solidFill>
              <a:latin typeface="45 Helvetica Light 2 2"/>
              <a:cs typeface="45 Helvetica Light 2 2"/>
            </a:endParaRPr>
          </a:p>
          <a:p>
            <a:endParaRPr lang="en-US" b="1" dirty="0">
              <a:solidFill>
                <a:schemeClr val="tx1">
                  <a:lumMod val="50000"/>
                  <a:lumOff val="50000"/>
                </a:schemeClr>
              </a:solidFill>
              <a:latin typeface="Helvetica"/>
              <a:cs typeface="Helvetica"/>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Tree>
    <p:extLst>
      <p:ext uri="{BB962C8B-B14F-4D97-AF65-F5344CB8AC3E}">
        <p14:creationId xmlns:p14="http://schemas.microsoft.com/office/powerpoint/2010/main" val="3067501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69551" y="865831"/>
            <a:ext cx="7772400" cy="822652"/>
          </a:xfrm>
        </p:spPr>
        <p:txBody>
          <a:bodyPr>
            <a:normAutofit/>
          </a:bodyPr>
          <a:lstStyle/>
          <a:p>
            <a:r>
              <a:rPr lang="en-US" sz="3600" b="1" dirty="0" smtClean="0">
                <a:solidFill>
                  <a:srgbClr val="244798"/>
                </a:solidFill>
                <a:latin typeface="95 Helvetica Black 2"/>
                <a:cs typeface="95 Helvetica Black 2"/>
              </a:rPr>
              <a:t>Methodology</a:t>
            </a:r>
            <a:endParaRPr lang="en-US" sz="3600" b="1" dirty="0">
              <a:solidFill>
                <a:srgbClr val="244798"/>
              </a:solidFill>
              <a:latin typeface="95 Helvetica Black 2"/>
              <a:cs typeface="95 Helvetica Black 2"/>
            </a:endParaRPr>
          </a:p>
        </p:txBody>
      </p:sp>
      <p:sp>
        <p:nvSpPr>
          <p:cNvPr id="13" name="Subtitle 2"/>
          <p:cNvSpPr>
            <a:spLocks noGrp="1"/>
          </p:cNvSpPr>
          <p:nvPr>
            <p:ph type="subTitle" idx="1"/>
          </p:nvPr>
        </p:nvSpPr>
        <p:spPr>
          <a:xfrm>
            <a:off x="561667" y="1608083"/>
            <a:ext cx="8146423" cy="3833973"/>
          </a:xfrm>
        </p:spPr>
        <p:txBody>
          <a:bodyPr>
            <a:normAutofit/>
          </a:bodyPr>
          <a:lstStyle/>
          <a:p>
            <a:pPr marL="514350" indent="-514350" algn="l">
              <a:buAutoNum type="arabicPeriod"/>
            </a:pPr>
            <a:r>
              <a:rPr lang="en-US" sz="3200" dirty="0" smtClean="0">
                <a:solidFill>
                  <a:srgbClr val="249ED4"/>
                </a:solidFill>
                <a:latin typeface="45 Helvetica Light 2 2"/>
                <a:cs typeface="Helvetica"/>
              </a:rPr>
              <a:t>Documentation review</a:t>
            </a:r>
          </a:p>
          <a:p>
            <a:pPr marL="514350" indent="-514350" algn="l">
              <a:buAutoNum type="arabicPeriod"/>
            </a:pPr>
            <a:r>
              <a:rPr lang="en-US" sz="3200" dirty="0" smtClean="0">
                <a:solidFill>
                  <a:srgbClr val="249ED4"/>
                </a:solidFill>
                <a:latin typeface="45 Helvetica Light 2 2"/>
                <a:cs typeface="Helvetica"/>
              </a:rPr>
              <a:t>Online survey to assess knowledge of local waterways</a:t>
            </a:r>
          </a:p>
          <a:p>
            <a:pPr marL="514350" indent="-514350" algn="l">
              <a:buFont typeface="Arial"/>
              <a:buAutoNum type="arabicPeriod"/>
            </a:pPr>
            <a:r>
              <a:rPr lang="en-US" sz="3200" dirty="0" smtClean="0">
                <a:solidFill>
                  <a:srgbClr val="249ED4"/>
                </a:solidFill>
                <a:latin typeface="45 Helvetica Light 2 2"/>
                <a:cs typeface="Helvetica"/>
              </a:rPr>
              <a:t>T</a:t>
            </a:r>
            <a:r>
              <a:rPr lang="en-US" sz="3200" dirty="0">
                <a:solidFill>
                  <a:srgbClr val="249ED4"/>
                </a:solidFill>
                <a:latin typeface="45 Helvetica Light 2 2"/>
                <a:cs typeface="Helvetica"/>
              </a:rPr>
              <a:t>argeted workshops to assess knowledge of local waterways</a:t>
            </a:r>
          </a:p>
          <a:p>
            <a:pPr marL="514350" indent="-514350" algn="l">
              <a:buAutoNum type="arabicPeriod"/>
            </a:pPr>
            <a:endParaRPr lang="en-US" dirty="0" smtClean="0">
              <a:solidFill>
                <a:srgbClr val="249ED4"/>
              </a:solidFill>
              <a:latin typeface="45 Helvetica Light 2 2"/>
              <a:cs typeface="Helvetica"/>
            </a:endParaRPr>
          </a:p>
          <a:p>
            <a:pPr marL="914400" lvl="1" indent="-457200" algn="l">
              <a:buFont typeface="Arial" panose="020B0604020202020204" pitchFamily="34" charset="0"/>
              <a:buChar char="•"/>
            </a:pPr>
            <a:endParaRPr lang="en-US" dirty="0" smtClean="0">
              <a:solidFill>
                <a:srgbClr val="249ED4"/>
              </a:solidFill>
              <a:latin typeface="Helvetica"/>
              <a:cs typeface="Helvetica"/>
            </a:endParaRPr>
          </a:p>
          <a:p>
            <a:endParaRPr lang="en-US" b="1" dirty="0" smtClean="0">
              <a:solidFill>
                <a:srgbClr val="249ED4"/>
              </a:solidFill>
              <a:latin typeface="Helvetica"/>
              <a:cs typeface="Helvetica"/>
            </a:endParaRPr>
          </a:p>
          <a:p>
            <a:pPr algn="l"/>
            <a:endParaRPr lang="en-US" sz="2000" b="1" dirty="0">
              <a:solidFill>
                <a:schemeClr val="tx1">
                  <a:lumMod val="50000"/>
                  <a:lumOff val="50000"/>
                </a:schemeClr>
              </a:solidFill>
              <a:latin typeface="Helvetica"/>
              <a:cs typeface="Helvetica"/>
            </a:endParaRPr>
          </a:p>
          <a:p>
            <a:endParaRPr lang="en-US" sz="2400" dirty="0">
              <a:solidFill>
                <a:schemeClr val="tx1">
                  <a:lumMod val="50000"/>
                  <a:lumOff val="50000"/>
                </a:schemeClr>
              </a:solidFill>
              <a:latin typeface="45 Helvetica Light 2 2"/>
              <a:cs typeface="45 Helvetica Light 2 2"/>
            </a:endParaRPr>
          </a:p>
          <a:p>
            <a:endParaRPr lang="en-US" sz="2400" dirty="0" smtClean="0">
              <a:solidFill>
                <a:schemeClr val="tx1">
                  <a:lumMod val="50000"/>
                  <a:lumOff val="50000"/>
                </a:schemeClr>
              </a:solidFill>
              <a:latin typeface="45 Helvetica Light 2 2"/>
              <a:cs typeface="45 Helvetica Light 2 2"/>
            </a:endParaRPr>
          </a:p>
          <a:p>
            <a:endParaRPr lang="en-US" b="1"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241025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20"/>
            <a:ext cx="4093442" cy="276999"/>
          </a:xfrm>
          <a:prstGeom prst="rect">
            <a:avLst/>
          </a:prstGeom>
          <a:noFill/>
        </p:spPr>
        <p:txBody>
          <a:bodyPr wrap="square" rtlCol="0">
            <a:spAutoFit/>
          </a:bodyPr>
          <a:lstStyle/>
          <a:p>
            <a:r>
              <a:rPr lang="en-AU" sz="1200" dirty="0">
                <a:solidFill>
                  <a:srgbClr val="1268BD"/>
                </a:solidFill>
              </a:rPr>
              <a:t>SYDNEY, AUSTRALIA |  14 -18 October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898" y="0"/>
            <a:ext cx="1120084" cy="1120084"/>
          </a:xfrm>
          <a:prstGeom prst="rect">
            <a:avLst/>
          </a:prstGeom>
        </p:spPr>
      </p:pic>
      <p:cxnSp>
        <p:nvCxnSpPr>
          <p:cNvPr id="11" name="Straight Connector 10"/>
          <p:cNvCxnSpPr/>
          <p:nvPr/>
        </p:nvCxnSpPr>
        <p:spPr>
          <a:xfrm flipV="1">
            <a:off x="249898" y="1007416"/>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6" y="4739220"/>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10" name="Picture 9" descr="GR Master logo 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871" y="337044"/>
            <a:ext cx="2095166" cy="473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798" y="332741"/>
            <a:ext cx="2086539" cy="451415"/>
          </a:xfrm>
          <a:prstGeom prst="rect">
            <a:avLst/>
          </a:prstGeom>
        </p:spPr>
      </p:pic>
      <p:sp>
        <p:nvSpPr>
          <p:cNvPr id="12" name="Title 1"/>
          <p:cNvSpPr>
            <a:spLocks noGrp="1"/>
          </p:cNvSpPr>
          <p:nvPr>
            <p:ph type="ctrTitle"/>
          </p:nvPr>
        </p:nvSpPr>
        <p:spPr>
          <a:xfrm>
            <a:off x="561667" y="1018889"/>
            <a:ext cx="7772400" cy="393406"/>
          </a:xfrm>
        </p:spPr>
        <p:txBody>
          <a:bodyPr>
            <a:normAutofit fontScale="90000"/>
          </a:bodyPr>
          <a:lstStyle/>
          <a:p>
            <a:r>
              <a:rPr lang="en-US" sz="2800" b="1" dirty="0" smtClean="0">
                <a:solidFill>
                  <a:srgbClr val="244798"/>
                </a:solidFill>
                <a:latin typeface="95 Helvetica Black 2"/>
                <a:cs typeface="95 Helvetica Black 2"/>
              </a:rPr>
              <a:t>1. Documentation Review</a:t>
            </a:r>
            <a:endParaRPr lang="en-US" sz="2800" b="1" dirty="0">
              <a:solidFill>
                <a:srgbClr val="244798"/>
              </a:solidFill>
              <a:latin typeface="95 Helvetica Black 2"/>
              <a:cs typeface="95 Helvetica Black 2"/>
            </a:endParaRPr>
          </a:p>
        </p:txBody>
      </p:sp>
      <p:sp>
        <p:nvSpPr>
          <p:cNvPr id="13" name="Subtitle 2"/>
          <p:cNvSpPr>
            <a:spLocks noGrp="1"/>
          </p:cNvSpPr>
          <p:nvPr>
            <p:ph type="subTitle" idx="1"/>
          </p:nvPr>
        </p:nvSpPr>
        <p:spPr>
          <a:xfrm>
            <a:off x="561667" y="1434663"/>
            <a:ext cx="5327271" cy="1891862"/>
          </a:xfrm>
        </p:spPr>
        <p:txBody>
          <a:bodyPr>
            <a:normAutofit fontScale="85000" lnSpcReduction="20000"/>
          </a:bodyPr>
          <a:lstStyle/>
          <a:p>
            <a:pPr marL="457200" indent="-457200" algn="l">
              <a:buFont typeface="Arial" panose="020B0604020202020204" pitchFamily="34" charset="0"/>
              <a:buChar char="•"/>
            </a:pPr>
            <a:r>
              <a:rPr lang="en-US" sz="1500" dirty="0" smtClean="0">
                <a:solidFill>
                  <a:srgbClr val="249ED4"/>
                </a:solidFill>
                <a:latin typeface="Helvetica"/>
                <a:cs typeface="Helvetica"/>
              </a:rPr>
              <a:t>Existence of specific documents</a:t>
            </a:r>
          </a:p>
          <a:p>
            <a:pPr marL="457200" indent="-457200" algn="l">
              <a:buFont typeface="Arial" panose="020B0604020202020204" pitchFamily="34" charset="0"/>
              <a:buChar char="•"/>
            </a:pPr>
            <a:r>
              <a:rPr lang="en-US" sz="1500" dirty="0" smtClean="0">
                <a:solidFill>
                  <a:srgbClr val="249ED4"/>
                </a:solidFill>
                <a:latin typeface="Helvetica"/>
                <a:cs typeface="Helvetica"/>
              </a:rPr>
              <a:t>Currency of the documents</a:t>
            </a:r>
          </a:p>
          <a:p>
            <a:pPr marL="457200" indent="-457200" algn="l">
              <a:buFont typeface="Arial" panose="020B0604020202020204" pitchFamily="34" charset="0"/>
              <a:buChar char="•"/>
            </a:pPr>
            <a:r>
              <a:rPr lang="en-US" sz="1500" dirty="0" smtClean="0">
                <a:solidFill>
                  <a:srgbClr val="249ED4"/>
                </a:solidFill>
                <a:latin typeface="Helvetica"/>
                <a:cs typeface="Helvetica"/>
              </a:rPr>
              <a:t>Completeness of the documents</a:t>
            </a:r>
          </a:p>
          <a:p>
            <a:pPr marL="457200" indent="-457200" algn="l">
              <a:buFont typeface="Arial" panose="020B0604020202020204" pitchFamily="34" charset="0"/>
              <a:buChar char="•"/>
            </a:pPr>
            <a:r>
              <a:rPr lang="en-US" sz="1500" dirty="0" smtClean="0">
                <a:solidFill>
                  <a:srgbClr val="249ED4"/>
                </a:solidFill>
                <a:latin typeface="Helvetica"/>
                <a:cs typeface="Helvetica"/>
              </a:rPr>
              <a:t>Quality relating to river management</a:t>
            </a:r>
          </a:p>
          <a:p>
            <a:pPr marL="457200" indent="-457200" algn="l">
              <a:buFont typeface="Arial" panose="020B0604020202020204" pitchFamily="34" charset="0"/>
              <a:buChar char="•"/>
            </a:pPr>
            <a:r>
              <a:rPr lang="en-US" sz="1500" dirty="0" smtClean="0">
                <a:solidFill>
                  <a:srgbClr val="249ED4"/>
                </a:solidFill>
                <a:latin typeface="Helvetica"/>
                <a:cs typeface="Helvetica"/>
              </a:rPr>
              <a:t>Level of knowledge of the document content (from face-to-face workshops)</a:t>
            </a:r>
          </a:p>
          <a:p>
            <a:pPr marL="457200" indent="-457200" algn="l">
              <a:buFont typeface="Arial" panose="020B0604020202020204" pitchFamily="34" charset="0"/>
              <a:buChar char="•"/>
            </a:pPr>
            <a:r>
              <a:rPr lang="en-US" sz="1500" dirty="0" smtClean="0">
                <a:solidFill>
                  <a:srgbClr val="249ED4"/>
                </a:solidFill>
                <a:latin typeface="Helvetica"/>
                <a:cs typeface="Helvetica"/>
              </a:rPr>
              <a:t>Level of ‘real-life’ implementation of the </a:t>
            </a:r>
            <a:r>
              <a:rPr lang="en-US" sz="1500" dirty="0">
                <a:solidFill>
                  <a:srgbClr val="249ED4"/>
                </a:solidFill>
                <a:latin typeface="Helvetica"/>
                <a:cs typeface="Helvetica"/>
              </a:rPr>
              <a:t>document </a:t>
            </a:r>
            <a:r>
              <a:rPr lang="en-US" sz="1500" dirty="0" smtClean="0">
                <a:solidFill>
                  <a:srgbClr val="249ED4"/>
                </a:solidFill>
                <a:latin typeface="Helvetica"/>
                <a:cs typeface="Helvetica"/>
              </a:rPr>
              <a:t>(</a:t>
            </a:r>
            <a:r>
              <a:rPr lang="en-US" sz="1500" dirty="0">
                <a:solidFill>
                  <a:srgbClr val="249ED4"/>
                </a:solidFill>
                <a:latin typeface="Helvetica"/>
                <a:cs typeface="Helvetica"/>
              </a:rPr>
              <a:t>from face-to-face workshops)</a:t>
            </a:r>
          </a:p>
          <a:p>
            <a:pPr marL="457200" indent="-457200" algn="l">
              <a:buFont typeface="Arial" panose="020B0604020202020204" pitchFamily="34" charset="0"/>
              <a:buChar char="•"/>
            </a:pPr>
            <a:endParaRPr lang="en-US" dirty="0" smtClean="0">
              <a:solidFill>
                <a:srgbClr val="249ED4"/>
              </a:solidFill>
              <a:latin typeface="Helvetica"/>
              <a:cs typeface="Helvetica"/>
            </a:endParaRPr>
          </a:p>
          <a:p>
            <a:endParaRPr lang="en-US" b="1" dirty="0" smtClean="0">
              <a:solidFill>
                <a:srgbClr val="249ED4"/>
              </a:solidFill>
              <a:latin typeface="Helvetica"/>
              <a:cs typeface="Helvetica"/>
            </a:endParaRPr>
          </a:p>
          <a:p>
            <a:pPr algn="l"/>
            <a:endParaRPr lang="en-US" sz="2000" b="1" dirty="0" smtClean="0">
              <a:solidFill>
                <a:schemeClr val="tx1">
                  <a:lumMod val="50000"/>
                  <a:lumOff val="50000"/>
                </a:schemeClr>
              </a:solidFill>
              <a:latin typeface="Helvetica"/>
              <a:cs typeface="Helvetica"/>
            </a:endParaRPr>
          </a:p>
          <a:p>
            <a:endParaRPr lang="en-US" sz="2400" dirty="0">
              <a:solidFill>
                <a:schemeClr val="tx1">
                  <a:lumMod val="50000"/>
                  <a:lumOff val="50000"/>
                </a:schemeClr>
              </a:solidFill>
              <a:latin typeface="45 Helvetica Light 2 2"/>
              <a:cs typeface="45 Helvetica Light 2 2"/>
            </a:endParaRPr>
          </a:p>
          <a:p>
            <a:endParaRPr lang="en-US" sz="2400" dirty="0" smtClean="0">
              <a:solidFill>
                <a:schemeClr val="tx1">
                  <a:lumMod val="50000"/>
                  <a:lumOff val="50000"/>
                </a:schemeClr>
              </a:solidFill>
              <a:latin typeface="45 Helvetica Light 2 2"/>
              <a:cs typeface="45 Helvetica Light 2 2"/>
            </a:endParaRPr>
          </a:p>
          <a:p>
            <a:endParaRPr lang="en-US" b="1" dirty="0">
              <a:solidFill>
                <a:schemeClr val="tx1">
                  <a:lumMod val="50000"/>
                  <a:lumOff val="50000"/>
                </a:schemeClr>
              </a:solidFill>
              <a:latin typeface="Helvetica"/>
              <a:cs typeface="Helvetica"/>
            </a:endParaRPr>
          </a:p>
        </p:txBody>
      </p:sp>
      <p:graphicFrame>
        <p:nvGraphicFramePr>
          <p:cNvPr id="15" name="Chart 14"/>
          <p:cNvGraphicFramePr>
            <a:graphicFrameLocks/>
          </p:cNvGraphicFramePr>
          <p:nvPr>
            <p:extLst>
              <p:ext uri="{D42A27DB-BD31-4B8C-83A1-F6EECF244321}">
                <p14:modId xmlns:p14="http://schemas.microsoft.com/office/powerpoint/2010/main" val="24370368"/>
              </p:ext>
            </p:extLst>
          </p:nvPr>
        </p:nvGraphicFramePr>
        <p:xfrm>
          <a:off x="5975131" y="1403131"/>
          <a:ext cx="2839457" cy="1860332"/>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p:cNvSpPr txBox="1"/>
          <p:nvPr/>
        </p:nvSpPr>
        <p:spPr>
          <a:xfrm>
            <a:off x="561667" y="3217068"/>
            <a:ext cx="4319337" cy="276999"/>
          </a:xfrm>
          <a:prstGeom prst="rect">
            <a:avLst/>
          </a:prstGeom>
          <a:noFill/>
        </p:spPr>
        <p:txBody>
          <a:bodyPr wrap="square" rtlCol="0">
            <a:spAutoFit/>
          </a:bodyPr>
          <a:lstStyle/>
          <a:p>
            <a:r>
              <a:rPr lang="en-AU" sz="1200" b="1" dirty="0">
                <a:solidFill>
                  <a:srgbClr val="002060"/>
                </a:solidFill>
                <a:latin typeface="Helvetica"/>
                <a:cs typeface="Helvetica"/>
              </a:rPr>
              <a:t>Example: </a:t>
            </a:r>
            <a:r>
              <a:rPr lang="en-AU" sz="1200" b="1" dirty="0" smtClean="0">
                <a:solidFill>
                  <a:srgbClr val="002060"/>
                </a:solidFill>
                <a:latin typeface="Helvetica"/>
                <a:cs typeface="Helvetica"/>
              </a:rPr>
              <a:t>Quality</a:t>
            </a:r>
            <a:endParaRPr lang="en-AU" sz="1200" b="1" dirty="0">
              <a:solidFill>
                <a:srgbClr val="002060"/>
              </a:solidFill>
              <a:latin typeface="Helvetica"/>
              <a:cs typeface="Helvetica"/>
            </a:endParaRPr>
          </a:p>
        </p:txBody>
      </p:sp>
      <p:graphicFrame>
        <p:nvGraphicFramePr>
          <p:cNvPr id="2" name="Table 1"/>
          <p:cNvGraphicFramePr>
            <a:graphicFrameLocks noGrp="1"/>
          </p:cNvGraphicFramePr>
          <p:nvPr>
            <p:extLst>
              <p:ext uri="{D42A27DB-BD31-4B8C-83A1-F6EECF244321}">
                <p14:modId xmlns:p14="http://schemas.microsoft.com/office/powerpoint/2010/main" val="3830146735"/>
              </p:ext>
            </p:extLst>
          </p:nvPr>
        </p:nvGraphicFramePr>
        <p:xfrm>
          <a:off x="561667" y="3494065"/>
          <a:ext cx="8093600" cy="1238693"/>
        </p:xfrm>
        <a:graphic>
          <a:graphicData uri="http://schemas.openxmlformats.org/drawingml/2006/table">
            <a:tbl>
              <a:tblPr firstRow="1" bandRow="1">
                <a:tableStyleId>{5C22544A-7EE6-4342-B048-85BDC9FD1C3A}</a:tableStyleId>
              </a:tblPr>
              <a:tblGrid>
                <a:gridCol w="1618720"/>
                <a:gridCol w="1618720"/>
                <a:gridCol w="1618720"/>
                <a:gridCol w="1618720"/>
                <a:gridCol w="1618720"/>
              </a:tblGrid>
              <a:tr h="385253">
                <a:tc>
                  <a:txBody>
                    <a:bodyPr/>
                    <a:lstStyle/>
                    <a:p>
                      <a:pPr algn="ctr"/>
                      <a:r>
                        <a:rPr lang="en-AU" sz="1200" dirty="0" smtClean="0"/>
                        <a:t>1</a:t>
                      </a:r>
                      <a:endParaRPr lang="en-AU" sz="1200" dirty="0"/>
                    </a:p>
                  </a:txBody>
                  <a:tcPr anchor="ctr"/>
                </a:tc>
                <a:tc>
                  <a:txBody>
                    <a:bodyPr/>
                    <a:lstStyle/>
                    <a:p>
                      <a:pPr algn="ctr"/>
                      <a:r>
                        <a:rPr lang="en-AU" sz="1200" dirty="0" smtClean="0"/>
                        <a:t>2</a:t>
                      </a:r>
                      <a:endParaRPr lang="en-AU" sz="1200" dirty="0"/>
                    </a:p>
                  </a:txBody>
                  <a:tcPr anchor="ctr"/>
                </a:tc>
                <a:tc>
                  <a:txBody>
                    <a:bodyPr/>
                    <a:lstStyle/>
                    <a:p>
                      <a:pPr algn="ctr"/>
                      <a:r>
                        <a:rPr lang="en-AU" sz="1200" dirty="0" smtClean="0"/>
                        <a:t>3</a:t>
                      </a:r>
                      <a:endParaRPr lang="en-AU" sz="1200" dirty="0"/>
                    </a:p>
                  </a:txBody>
                  <a:tcPr anchor="ctr"/>
                </a:tc>
                <a:tc>
                  <a:txBody>
                    <a:bodyPr/>
                    <a:lstStyle/>
                    <a:p>
                      <a:pPr algn="ctr"/>
                      <a:r>
                        <a:rPr lang="en-AU" sz="1200" dirty="0" smtClean="0"/>
                        <a:t>4</a:t>
                      </a:r>
                      <a:endParaRPr lang="en-AU" sz="1200" dirty="0"/>
                    </a:p>
                  </a:txBody>
                  <a:tcPr anchor="ctr"/>
                </a:tc>
                <a:tc>
                  <a:txBody>
                    <a:bodyPr/>
                    <a:lstStyle/>
                    <a:p>
                      <a:pPr algn="ctr"/>
                      <a:r>
                        <a:rPr lang="en-AU" sz="1200" dirty="0" smtClean="0"/>
                        <a:t>5</a:t>
                      </a:r>
                      <a:endParaRPr lang="en-AU" sz="1200" dirty="0"/>
                    </a:p>
                  </a:txBody>
                  <a:tcPr anchor="ctr"/>
                </a:tc>
              </a:tr>
              <a:tr h="385253">
                <a:tc>
                  <a:txBody>
                    <a:bodyPr/>
                    <a:lstStyle/>
                    <a:p>
                      <a:pPr algn="ctr"/>
                      <a:r>
                        <a:rPr lang="en-AU" sz="1400" dirty="0" smtClean="0"/>
                        <a:t>Very</a:t>
                      </a:r>
                      <a:r>
                        <a:rPr lang="en-AU" sz="1400" baseline="0" dirty="0" smtClean="0"/>
                        <a:t> poor</a:t>
                      </a:r>
                      <a:endParaRPr lang="en-AU" sz="1400" dirty="0"/>
                    </a:p>
                  </a:txBody>
                  <a:tcPr/>
                </a:tc>
                <a:tc>
                  <a:txBody>
                    <a:bodyPr/>
                    <a:lstStyle/>
                    <a:p>
                      <a:pPr algn="ctr"/>
                      <a:r>
                        <a:rPr lang="en-AU" sz="1400" dirty="0" smtClean="0"/>
                        <a:t>Poor</a:t>
                      </a:r>
                      <a:r>
                        <a:rPr lang="en-AU" sz="1400" baseline="0" dirty="0" smtClean="0"/>
                        <a:t> </a:t>
                      </a:r>
                    </a:p>
                    <a:p>
                      <a:pPr algn="ctr"/>
                      <a:r>
                        <a:rPr lang="en-AU" sz="900" baseline="0" dirty="0" smtClean="0"/>
                        <a:t>content not up to same standard as similar documents from other Councils and/or below expected standards</a:t>
                      </a:r>
                      <a:endParaRPr lang="en-AU" sz="900" dirty="0"/>
                    </a:p>
                  </a:txBody>
                  <a:tcPr/>
                </a:tc>
                <a:tc>
                  <a:txBody>
                    <a:bodyPr/>
                    <a:lstStyle/>
                    <a:p>
                      <a:pPr algn="ctr"/>
                      <a:r>
                        <a:rPr lang="en-AU" sz="1400" dirty="0" smtClean="0"/>
                        <a:t>Moderate</a:t>
                      </a:r>
                    </a:p>
                    <a:p>
                      <a:pPr algn="ctr"/>
                      <a:r>
                        <a:rPr lang="en-AU" sz="900" dirty="0" smtClean="0"/>
                        <a:t>In-line</a:t>
                      </a:r>
                      <a:r>
                        <a:rPr lang="en-AU" sz="900" baseline="0" dirty="0" smtClean="0"/>
                        <a:t> with similar  documents from other Councils and/or just meets expected standard</a:t>
                      </a:r>
                      <a:endParaRPr lang="en-AU" sz="900" dirty="0"/>
                    </a:p>
                  </a:txBody>
                  <a:tcPr/>
                </a:tc>
                <a:tc>
                  <a:txBody>
                    <a:bodyPr/>
                    <a:lstStyle/>
                    <a:p>
                      <a:pPr algn="ctr"/>
                      <a:r>
                        <a:rPr lang="en-AU" sz="1400" dirty="0" smtClean="0"/>
                        <a:t>High</a:t>
                      </a:r>
                    </a:p>
                    <a:p>
                      <a:pPr algn="ctr"/>
                      <a:r>
                        <a:rPr lang="en-AU" sz="900" dirty="0" smtClean="0"/>
                        <a:t>Better</a:t>
                      </a:r>
                      <a:r>
                        <a:rPr lang="en-AU" sz="900" baseline="0" dirty="0" smtClean="0"/>
                        <a:t> than similar documents from other Councils and/or is at the upper end of expected standard</a:t>
                      </a:r>
                      <a:endParaRPr lang="en-AU" sz="900" dirty="0"/>
                    </a:p>
                  </a:txBody>
                  <a:tcPr/>
                </a:tc>
                <a:tc>
                  <a:txBody>
                    <a:bodyPr/>
                    <a:lstStyle/>
                    <a:p>
                      <a:pPr algn="ctr"/>
                      <a:r>
                        <a:rPr lang="en-AU" sz="1400" dirty="0" smtClean="0"/>
                        <a:t>Excellent</a:t>
                      </a:r>
                    </a:p>
                    <a:p>
                      <a:pPr algn="ctr"/>
                      <a:r>
                        <a:rPr lang="en-AU" sz="900" dirty="0" smtClean="0"/>
                        <a:t>Best</a:t>
                      </a:r>
                      <a:r>
                        <a:rPr lang="en-AU" sz="900" baseline="0" dirty="0" smtClean="0"/>
                        <a:t> when compared with similar documents from other Councils and/or exceed expected standards</a:t>
                      </a:r>
                      <a:endParaRPr lang="en-AU" sz="900" dirty="0"/>
                    </a:p>
                  </a:txBody>
                  <a:tcPr/>
                </a:tc>
              </a:tr>
            </a:tbl>
          </a:graphicData>
        </a:graphic>
      </p:graphicFrame>
    </p:spTree>
    <p:extLst>
      <p:ext uri="{BB962C8B-B14F-4D97-AF65-F5344CB8AC3E}">
        <p14:creationId xmlns:p14="http://schemas.microsoft.com/office/powerpoint/2010/main" val="24102581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49E6E776999543B996D8733D2B0D14" ma:contentTypeVersion="7" ma:contentTypeDescription="Create a new document." ma:contentTypeScope="" ma:versionID="e6e78563fdaa847d5c9f7f3351868207">
  <xsd:schema xmlns:xsd="http://www.w3.org/2001/XMLSchema" xmlns:xs="http://www.w3.org/2001/XMLSchema" xmlns:p="http://schemas.microsoft.com/office/2006/metadata/properties" xmlns:ns2="cbf4a21a-cf3b-4b9d-aa0b-70faefbebe32" xmlns:ns3="f7489666-f3d7-4a42-a3d7-08599440cd77" targetNamespace="http://schemas.microsoft.com/office/2006/metadata/properties" ma:root="true" ma:fieldsID="ca61a1197228a71bab4e57e843378a1b" ns2:_="" ns3:_="">
    <xsd:import namespace="cbf4a21a-cf3b-4b9d-aa0b-70faefbebe32"/>
    <xsd:import namespace="f7489666-f3d7-4a42-a3d7-08599440cd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4a21a-cf3b-4b9d-aa0b-70faefbe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489666-f3d7-4a42-a3d7-08599440cd7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952CCA-0236-41D1-A051-FA01E572CD68}">
  <ds:schemaRefs>
    <ds:schemaRef ds:uri="http://schemas.microsoft.com/office/2006/documentManagement/types"/>
    <ds:schemaRef ds:uri="cbf4a21a-cf3b-4b9d-aa0b-70faefbebe32"/>
    <ds:schemaRef ds:uri="http://schemas.openxmlformats.org/package/2006/metadata/core-properties"/>
    <ds:schemaRef ds:uri="http://purl.org/dc/terms/"/>
    <ds:schemaRef ds:uri="http://purl.org/dc/elements/1.1/"/>
    <ds:schemaRef ds:uri="http://schemas.microsoft.com/office/infopath/2007/PartnerControls"/>
    <ds:schemaRef ds:uri="f7489666-f3d7-4a42-a3d7-08599440cd77"/>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68A858F-8C61-41BD-BCFF-9088CF9FC4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4a21a-cf3b-4b9d-aa0b-70faefbebe32"/>
    <ds:schemaRef ds:uri="f7489666-f3d7-4a42-a3d7-08599440cd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AAD475-17E9-4EB1-9674-5512BBACF2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157</TotalTime>
  <Words>2934</Words>
  <Application>Microsoft Office PowerPoint</Application>
  <PresentationFormat>On-screen Show (16:9)</PresentationFormat>
  <Paragraphs>319</Paragraphs>
  <Slides>26</Slides>
  <Notes>15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Constraints and Opportunities for Management of Urban Waterways to Achieve Multiple Benefits</vt:lpstr>
      <vt:lpstr>The Georges Riverkeeper</vt:lpstr>
      <vt:lpstr>The Georges River Catchment</vt:lpstr>
      <vt:lpstr>PowerPoint Presentation</vt:lpstr>
      <vt:lpstr>PowerPoint Presentation</vt:lpstr>
      <vt:lpstr>Local Councils / State Gov’t</vt:lpstr>
      <vt:lpstr>Program Review</vt:lpstr>
      <vt:lpstr>Methodology</vt:lpstr>
      <vt:lpstr>1. Documentation Review</vt:lpstr>
      <vt:lpstr>Types of Documentation</vt:lpstr>
      <vt:lpstr>Documentation Review - Annual Reports</vt:lpstr>
      <vt:lpstr>Documentation Review</vt:lpstr>
      <vt:lpstr>2. Knowledge of local waterways Online Survey</vt:lpstr>
      <vt:lpstr>Knowledge of local waterways Online Survey</vt:lpstr>
      <vt:lpstr>PowerPoint Presentation</vt:lpstr>
      <vt:lpstr>Knowledge of local waterways Online Survey</vt:lpstr>
      <vt:lpstr>Knowledge of local waterways Online Survey</vt:lpstr>
      <vt:lpstr>Knowledge of local waterways Online Survey</vt:lpstr>
      <vt:lpstr>Knowledge of local waterways Online Survey</vt:lpstr>
      <vt:lpstr>Knowledge of local waterways Online Survey</vt:lpstr>
      <vt:lpstr>3. Knowledge of local waterways Face-to-Face Workshops</vt:lpstr>
      <vt:lpstr>Knowledge of local waterways Face-to-Face Workshops</vt:lpstr>
      <vt:lpstr>Knowledge of local waterways Face-to-Face Workshops</vt:lpstr>
      <vt:lpstr>Take Home Messages</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Beth Salt</cp:lastModifiedBy>
  <cp:revision>19</cp:revision>
  <dcterms:created xsi:type="dcterms:W3CDTF">2016-07-18T05:53:10Z</dcterms:created>
  <dcterms:modified xsi:type="dcterms:W3CDTF">2018-09-25T06:08:22Z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0x0101007349E6E776999543B996D8733D2B0D14</vt:lpwstr>
  </property>
</Properties>
</file>