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0" r:id="rId5"/>
    <p:sldId id="256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3" r:id="rId14"/>
    <p:sldId id="294" r:id="rId15"/>
    <p:sldId id="295" r:id="rId1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92" autoAdjust="0"/>
    <p:restoredTop sz="99275" autoAdjust="0"/>
  </p:normalViewPr>
  <p:slideViewPr>
    <p:cSldViewPr snapToGrid="0" showGuides="1">
      <p:cViewPr varScale="1">
        <p:scale>
          <a:sx n="161" d="100"/>
          <a:sy n="161" d="100"/>
        </p:scale>
        <p:origin x="-90" y="-26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phillipson@egcma.com.au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16.pn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2" name="Picture Placeholder 19" descr="A large body of water&#10;&#10;Description generated with very high confidence">
            <a:extLst>
              <a:ext uri="{FF2B5EF4-FFF2-40B4-BE49-F238E27FC236}">
                <a16:creationId xmlns:a16="http://schemas.microsoft.com/office/drawing/2014/main" xmlns="" id="{A4A40979-47E0-47D2-9CA2-C83470222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656" y="1066404"/>
            <a:ext cx="3409827" cy="3675469"/>
          </a:xfrm>
          <a:custGeom>
            <a:avLst/>
            <a:gdLst>
              <a:gd name="connsiteX0" fmla="*/ 0 w 4406541"/>
              <a:gd name="connsiteY0" fmla="*/ 0 h 4749832"/>
              <a:gd name="connsiteX1" fmla="*/ 3793852 w 4406541"/>
              <a:gd name="connsiteY1" fmla="*/ 0 h 4749832"/>
              <a:gd name="connsiteX2" fmla="*/ 4099476 w 4406541"/>
              <a:gd name="connsiteY2" fmla="*/ 1018586 h 4749832"/>
              <a:gd name="connsiteX3" fmla="*/ 4406541 w 4406541"/>
              <a:gd name="connsiteY3" fmla="*/ 1821141 h 4749832"/>
              <a:gd name="connsiteX4" fmla="*/ 4394302 w 4406541"/>
              <a:gd name="connsiteY4" fmla="*/ 2007648 h 4749832"/>
              <a:gd name="connsiteX5" fmla="*/ 2957973 w 4406541"/>
              <a:gd name="connsiteY5" fmla="*/ 4252569 h 4749832"/>
              <a:gd name="connsiteX6" fmla="*/ 0 w 4406541"/>
              <a:gd name="connsiteY6" fmla="*/ 4609740 h 474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6541" h="4749832">
                <a:moveTo>
                  <a:pt x="0" y="0"/>
                </a:moveTo>
                <a:lnTo>
                  <a:pt x="3793852" y="0"/>
                </a:lnTo>
                <a:cubicBezTo>
                  <a:pt x="3810051" y="510913"/>
                  <a:pt x="3954404" y="788153"/>
                  <a:pt x="4099476" y="1018586"/>
                </a:cubicBezTo>
                <a:cubicBezTo>
                  <a:pt x="4253189" y="1263781"/>
                  <a:pt x="4406541" y="1456769"/>
                  <a:pt x="4406541" y="1821141"/>
                </a:cubicBezTo>
                <a:cubicBezTo>
                  <a:pt x="4406541" y="1878749"/>
                  <a:pt x="4402941" y="1940318"/>
                  <a:pt x="4394302" y="2007648"/>
                </a:cubicBezTo>
                <a:cubicBezTo>
                  <a:pt x="4272268" y="3000670"/>
                  <a:pt x="3458708" y="3984691"/>
                  <a:pt x="2957973" y="4252569"/>
                </a:cubicBezTo>
                <a:cubicBezTo>
                  <a:pt x="2510875" y="4491643"/>
                  <a:pt x="772162" y="4993915"/>
                  <a:pt x="0" y="460974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167886" y="1425665"/>
            <a:ext cx="3967324" cy="11641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srgbClr val="27AAE1">
                    <a:lumMod val="75000"/>
                  </a:srgbClr>
                </a:solidFill>
                <a:latin typeface="Calibri" panose="020F0502020204030204"/>
              </a:rPr>
              <a:t>The Gippsland Lakes Program : </a:t>
            </a: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167886" y="2663163"/>
            <a:ext cx="4315386" cy="896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accent6"/>
                </a:solidFill>
                <a:latin typeface="Calibri Light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None/>
              <a:defRPr sz="15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None/>
              <a:defRPr sz="12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800" dirty="0">
                <a:solidFill>
                  <a:srgbClr val="27AAE1">
                    <a:lumMod val="75000"/>
                  </a:srgbClr>
                </a:solidFill>
                <a:latin typeface="Calibri" panose="020F0502020204030204"/>
                <a:ea typeface="+mj-ea"/>
                <a:cs typeface="+mj-cs"/>
              </a:rPr>
              <a:t>Delivering priorities through partnerships</a:t>
            </a:r>
            <a:endParaRPr lang="en-GB" sz="1800" dirty="0">
              <a:solidFill>
                <a:srgbClr val="27AAE1">
                  <a:lumMod val="75000"/>
                </a:srgbClr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35" y="131251"/>
            <a:ext cx="2956217" cy="7205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811" y="171444"/>
            <a:ext cx="1324790" cy="680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311" y="162975"/>
            <a:ext cx="1160500" cy="6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pic>
        <p:nvPicPr>
          <p:cNvPr id="10" name="Picture Placeholder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5923402" y="1120084"/>
            <a:ext cx="2891186" cy="3322130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83674" y="572981"/>
            <a:ext cx="1893680" cy="3774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Challenges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897" y="1042938"/>
            <a:ext cx="5196841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i="1" dirty="0">
                <a:solidFill>
                  <a:srgbClr val="27AAE1">
                    <a:lumMod val="75000"/>
                  </a:srgbClr>
                </a:solidFill>
                <a:latin typeface="Calibri Light" panose="020F0302020204030204"/>
              </a:rPr>
              <a:t>What helped in meeting them and are we succeeding?</a:t>
            </a:r>
            <a:endParaRPr lang="en-GB" i="1" dirty="0">
              <a:solidFill>
                <a:srgbClr val="27AAE1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8895" y="1484999"/>
            <a:ext cx="4307532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Issue: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Gaining and maintaining support for priorities</a:t>
            </a: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Issue: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Changing practice for the development of on ground programs</a:t>
            </a: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0" marR="0" lvl="3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Issue: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Achieving ‘real’ partnerships when implementing projects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98570" y="1770294"/>
            <a:ext cx="926337" cy="733351"/>
            <a:chOff x="1676801" y="1220319"/>
            <a:chExt cx="1834577" cy="1480738"/>
          </a:xfrm>
        </p:grpSpPr>
        <p:sp>
          <p:nvSpPr>
            <p:cNvPr id="17" name="Oval 16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6801" y="1314348"/>
              <a:ext cx="1834577" cy="1165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an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effective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plan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09046" y="2806910"/>
            <a:ext cx="940913" cy="733351"/>
            <a:chOff x="1674022" y="1220319"/>
            <a:chExt cx="1834577" cy="1480738"/>
          </a:xfrm>
        </p:grpSpPr>
        <p:sp>
          <p:nvSpPr>
            <p:cNvPr id="20" name="Oval 19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4022" y="1333098"/>
              <a:ext cx="1834577" cy="1118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true partnership approaches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47376" y="1767966"/>
            <a:ext cx="940913" cy="733351"/>
            <a:chOff x="1686992" y="1220319"/>
            <a:chExt cx="1834577" cy="1480738"/>
          </a:xfrm>
        </p:grpSpPr>
        <p:sp>
          <p:nvSpPr>
            <p:cNvPr id="23" name="Oval 22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6992" y="1469077"/>
              <a:ext cx="1834577" cy="8700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clear governance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68133" y="2828365"/>
            <a:ext cx="940913" cy="733351"/>
            <a:chOff x="1686992" y="1220319"/>
            <a:chExt cx="1834577" cy="1480738"/>
          </a:xfrm>
        </p:grpSpPr>
        <p:sp>
          <p:nvSpPr>
            <p:cNvPr id="26" name="Oval 25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86992" y="1469077"/>
              <a:ext cx="1834577" cy="8700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clear governance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23098" y="3901643"/>
            <a:ext cx="926337" cy="733351"/>
            <a:chOff x="1676801" y="1220319"/>
            <a:chExt cx="1834577" cy="1480738"/>
          </a:xfrm>
        </p:grpSpPr>
        <p:sp>
          <p:nvSpPr>
            <p:cNvPr id="29" name="Oval 28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6801" y="1314348"/>
              <a:ext cx="1834577" cy="1165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an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effective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plan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58634" y="3881618"/>
            <a:ext cx="940913" cy="733351"/>
            <a:chOff x="1674022" y="1220319"/>
            <a:chExt cx="1834577" cy="1480738"/>
          </a:xfrm>
        </p:grpSpPr>
        <p:sp>
          <p:nvSpPr>
            <p:cNvPr id="32" name="Oval 31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74022" y="1333098"/>
              <a:ext cx="1834577" cy="1118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true partnership approaches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89601" y="3893416"/>
            <a:ext cx="940913" cy="733351"/>
            <a:chOff x="1686992" y="1220319"/>
            <a:chExt cx="1834577" cy="1480738"/>
          </a:xfrm>
        </p:grpSpPr>
        <p:sp>
          <p:nvSpPr>
            <p:cNvPr id="35" name="Oval 34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86992" y="1469077"/>
              <a:ext cx="1834577" cy="8700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clear governance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641115" y="1879396"/>
            <a:ext cx="1143795" cy="553998"/>
          </a:xfrm>
          <a:prstGeom prst="rect">
            <a:avLst/>
          </a:prstGeom>
          <a:solidFill>
            <a:srgbClr val="27AAE1">
              <a:lumMod val="75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</a:rPr>
              <a:t>Incorporation of objectives into other programs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3657" y="2906499"/>
            <a:ext cx="1143795" cy="553998"/>
          </a:xfrm>
          <a:prstGeom prst="rect">
            <a:avLst/>
          </a:prstGeom>
          <a:solidFill>
            <a:srgbClr val="27AAE1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</a:rPr>
              <a:t>Development of  integrated programs of work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5061" y="3958004"/>
            <a:ext cx="1143795" cy="553998"/>
          </a:xfrm>
          <a:prstGeom prst="rect">
            <a:avLst/>
          </a:prstGeom>
          <a:solidFill>
            <a:srgbClr val="27AAE1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</a:rPr>
              <a:t>Community and agencies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3737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pic>
        <p:nvPicPr>
          <p:cNvPr id="10" name="Picture Placeholder 13" descr="A bird that is standing in the grass&#10;&#10;Description generated with very high confidence">
            <a:extLst>
              <a:ext uri="{FF2B5EF4-FFF2-40B4-BE49-F238E27FC236}">
                <a16:creationId xmlns:a16="http://schemas.microsoft.com/office/drawing/2014/main" xmlns="" id="{5DF965BB-319D-4492-8AFA-9611BF7367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4275" y="1179871"/>
            <a:ext cx="2890313" cy="3321126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27357" y="492996"/>
            <a:ext cx="4307529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Summary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9999" y="1713935"/>
            <a:ext cx="5031122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The Gippsland Lakes system is big, complex and in transition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Sound inclusive planning, prioritisation, and agreed accountabilities for management are critical to success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Partnerships are key to achieving a truly integrated approach to on ground action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pic>
        <p:nvPicPr>
          <p:cNvPr id="10" name="Picture Placeholder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4395" y="1173972"/>
            <a:ext cx="3780193" cy="3100294"/>
          </a:xfrm>
          <a:custGeom>
            <a:avLst/>
            <a:gdLst>
              <a:gd name="connsiteX0" fmla="*/ 315861 w 5355480"/>
              <a:gd name="connsiteY0" fmla="*/ 0 h 4392253"/>
              <a:gd name="connsiteX1" fmla="*/ 5355480 w 5355480"/>
              <a:gd name="connsiteY1" fmla="*/ 0 h 4392253"/>
              <a:gd name="connsiteX2" fmla="*/ 5355480 w 5355480"/>
              <a:gd name="connsiteY2" fmla="*/ 3587019 h 4392253"/>
              <a:gd name="connsiteX3" fmla="*/ 4363974 w 5355480"/>
              <a:gd name="connsiteY3" fmla="*/ 4122282 h 4392253"/>
              <a:gd name="connsiteX4" fmla="*/ 3540238 w 5355480"/>
              <a:gd name="connsiteY4" fmla="*/ 4392253 h 4392253"/>
              <a:gd name="connsiteX5" fmla="*/ 3488755 w 5355480"/>
              <a:gd name="connsiteY5" fmla="*/ 4353377 h 4392253"/>
              <a:gd name="connsiteX6" fmla="*/ 2432084 w 5355480"/>
              <a:gd name="connsiteY6" fmla="*/ 3923583 h 4392253"/>
              <a:gd name="connsiteX7" fmla="*/ 2037857 w 5355480"/>
              <a:gd name="connsiteY7" fmla="*/ 3972178 h 4392253"/>
              <a:gd name="connsiteX8" fmla="*/ 1924089 w 5355480"/>
              <a:gd name="connsiteY8" fmla="*/ 3689248 h 4392253"/>
              <a:gd name="connsiteX9" fmla="*/ 117128 w 5355480"/>
              <a:gd name="connsiteY9" fmla="*/ 2196127 h 4392253"/>
              <a:gd name="connsiteX10" fmla="*/ 41523 w 5355480"/>
              <a:gd name="connsiteY10" fmla="*/ 879747 h 4392253"/>
              <a:gd name="connsiteX11" fmla="*/ 315861 w 5355480"/>
              <a:gd name="connsiteY11" fmla="*/ 0 h 439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5480" h="4392253">
                <a:moveTo>
                  <a:pt x="315861" y="0"/>
                </a:moveTo>
                <a:lnTo>
                  <a:pt x="5355480" y="0"/>
                </a:lnTo>
                <a:lnTo>
                  <a:pt x="5355480" y="3587019"/>
                </a:lnTo>
                <a:cubicBezTo>
                  <a:pt x="5026058" y="3790757"/>
                  <a:pt x="4691956" y="3962819"/>
                  <a:pt x="4363974" y="4122282"/>
                </a:cubicBezTo>
                <a:cubicBezTo>
                  <a:pt x="4363974" y="4122282"/>
                  <a:pt x="3994589" y="4297223"/>
                  <a:pt x="3540238" y="4392253"/>
                </a:cubicBezTo>
                <a:cubicBezTo>
                  <a:pt x="3522957" y="4380015"/>
                  <a:pt x="3506036" y="4367056"/>
                  <a:pt x="3488755" y="4353377"/>
                </a:cubicBezTo>
                <a:cubicBezTo>
                  <a:pt x="3058166" y="4015733"/>
                  <a:pt x="2720103" y="3923583"/>
                  <a:pt x="2432084" y="3923583"/>
                </a:cubicBezTo>
                <a:cubicBezTo>
                  <a:pt x="2289874" y="3923583"/>
                  <a:pt x="2160625" y="3945901"/>
                  <a:pt x="2037857" y="3972178"/>
                </a:cubicBezTo>
                <a:cubicBezTo>
                  <a:pt x="1991414" y="3890826"/>
                  <a:pt x="1952891" y="3797236"/>
                  <a:pt x="1924089" y="3689248"/>
                </a:cubicBezTo>
                <a:cubicBezTo>
                  <a:pt x="1525543" y="2188207"/>
                  <a:pt x="667965" y="2542050"/>
                  <a:pt x="117128" y="2196127"/>
                </a:cubicBezTo>
                <a:cubicBezTo>
                  <a:pt x="-5640" y="1687861"/>
                  <a:pt x="-33722" y="1194353"/>
                  <a:pt x="41523" y="879747"/>
                </a:cubicBezTo>
                <a:cubicBezTo>
                  <a:pt x="77165" y="730722"/>
                  <a:pt x="175092" y="407837"/>
                  <a:pt x="315861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69982" y="2182774"/>
            <a:ext cx="2741257" cy="858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89" y="2320838"/>
            <a:ext cx="2956217" cy="720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87" y="1433906"/>
            <a:ext cx="1324790" cy="680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686" y="1433906"/>
            <a:ext cx="1160500" cy="657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978" y="3473241"/>
            <a:ext cx="5024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Sean Phillipson </a:t>
            </a:r>
            <a:r>
              <a:rPr lang="en-AU" dirty="0"/>
              <a:t>| NRM Projects Manager</a:t>
            </a:r>
          </a:p>
          <a:p>
            <a:r>
              <a:rPr lang="en-AU" dirty="0"/>
              <a:t>East Gippsland Catchment Management Authority</a:t>
            </a:r>
          </a:p>
          <a:p>
            <a:r>
              <a:rPr lang="en-AU" u="sng" dirty="0" smtClean="0">
                <a:hlinkClick r:id="rId8"/>
              </a:rPr>
              <a:t>sphillipson@egcma.com.au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pic>
        <p:nvPicPr>
          <p:cNvPr id="12" name="Picture Placeholder 5" descr="A river running through a grassy field&#10;&#10;Description generated with very high confidence">
            <a:extLst>
              <a:ext uri="{FF2B5EF4-FFF2-40B4-BE49-F238E27FC236}">
                <a16:creationId xmlns:a16="http://schemas.microsoft.com/office/drawing/2014/main" xmlns="" id="{1FC1DA5F-51D2-428F-A6D5-7C899C81B2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5888935" y="1065059"/>
            <a:ext cx="2925653" cy="3361735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69434" y="116257"/>
            <a:ext cx="2875958" cy="6051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Gippsland Lakes Ramsar Site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3817" y="1339705"/>
            <a:ext cx="5438936" cy="2966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Approx. 300km east of Melbourne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60,000ha in size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Series of coastal lagoons (350km</a:t>
            </a:r>
            <a:r>
              <a:rPr kumimoji="0" lang="en-AU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2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) and fringing wetlands formed behind a barrier dune system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Catchment area of approx. 20,000km</a:t>
            </a:r>
            <a:r>
              <a:rPr kumimoji="0" lang="en-AU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2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7 major river systems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Significant to the Gunaikurnai people with extensive areas of Joint Managed land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Multiple administrative boundaries and jurisdictions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8" descr="Macintosh HD:Users:jenifer:Business:Current Projects:Gippsland MP:Gipplsand_Lakes_sitemap2-1.png">
            <a:extLst>
              <a:ext uri="{FF2B5EF4-FFF2-40B4-BE49-F238E27FC236}">
                <a16:creationId xmlns:a16="http://schemas.microsoft.com/office/drawing/2014/main" xmlns="" id="{D0872587-AF78-4973-AE3E-0D181BCC54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84" y="1155482"/>
            <a:ext cx="5038049" cy="345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Users:jenifer:Business:Current Projects:Gippsland MP:GL_Maps:GL_MegaHabitat_new.png">
            <a:extLst>
              <a:ext uri="{FF2B5EF4-FFF2-40B4-BE49-F238E27FC236}">
                <a16:creationId xmlns:a16="http://schemas.microsoft.com/office/drawing/2014/main" xmlns="" id="{5973AA5E-FFFB-4A18-A0FB-F13D7E3B84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98" y="1104564"/>
            <a:ext cx="5260099" cy="360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EA05432-5018-4115-9945-621A24BA64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442" y="1635058"/>
            <a:ext cx="3750138" cy="25000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E1B8470-9800-45E2-97CB-E72E5DA321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440" y="1635058"/>
            <a:ext cx="3750139" cy="25000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FAA77DA-1D2C-4D79-84D0-A981403E88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805" y="1628634"/>
            <a:ext cx="3759774" cy="25065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4B84269-537C-428D-B2B3-FAAFC78F2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440" y="1635058"/>
            <a:ext cx="3750139" cy="25000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9C7FCFF-CB75-4EE8-AFA9-ECA1ECE916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805" y="1635058"/>
            <a:ext cx="3759773" cy="25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Placeholder 5" descr="A body of water&#10;&#10;Description generated with very high confidence">
            <a:extLst>
              <a:ext uri="{FF2B5EF4-FFF2-40B4-BE49-F238E27FC236}">
                <a16:creationId xmlns:a16="http://schemas.microsoft.com/office/drawing/2014/main" xmlns="" id="{4D4EB9F5-F065-4940-8A32-16E9386179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5888935" y="1120084"/>
            <a:ext cx="2925653" cy="3361734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22427" y="1373678"/>
            <a:ext cx="3850151" cy="3108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Representative &amp; near natural wetland types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Supports threatened species and communities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Regularly supports 1% of a species of waterbird </a:t>
            </a:r>
            <a:endParaRPr kumimoji="0" lang="en-AU" sz="1600" b="0" i="1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Regularly supports 1% of individuals of a non-avian wetland dependant species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Regularly supports &gt;20,000 waterbirds </a:t>
            </a:r>
            <a:endParaRPr kumimoji="0" lang="en-AU" sz="1600" b="0" i="1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Supports species at critical life stages and provide refuge sites </a:t>
            </a:r>
            <a:endParaRPr kumimoji="0" lang="en-AU" sz="1600" b="0" i="1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Important source of food, spawning or nursery habitat for fish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C4902C3-BFFC-498C-82D5-A7F2B2A747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04" y="5445148"/>
            <a:ext cx="899478" cy="219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62E007-E004-40C0-9A95-C0B2AFA932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0" y="1221220"/>
            <a:ext cx="3750004" cy="3413055"/>
          </a:xfrm>
          <a:prstGeom prst="rect">
            <a:avLst/>
          </a:prstGeom>
        </p:spPr>
      </p:pic>
      <p:pic>
        <p:nvPicPr>
          <p:cNvPr id="17" name="Picture 16" descr="A tree in a forest&#10;&#10;Description generated with very high confidence">
            <a:extLst>
              <a:ext uri="{FF2B5EF4-FFF2-40B4-BE49-F238E27FC236}">
                <a16:creationId xmlns:a16="http://schemas.microsoft.com/office/drawing/2014/main" xmlns="" id="{58722095-0955-47A0-8F23-853DF0C97B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102" y="1221220"/>
            <a:ext cx="3728376" cy="3393370"/>
          </a:xfrm>
          <a:prstGeom prst="rect">
            <a:avLst/>
          </a:prstGeom>
        </p:spPr>
      </p:pic>
      <p:pic>
        <p:nvPicPr>
          <p:cNvPr id="18" name="Picture 17" descr="A frog sitting on a branch&#10;&#10;Description generated with high confidence">
            <a:extLst>
              <a:ext uri="{FF2B5EF4-FFF2-40B4-BE49-F238E27FC236}">
                <a16:creationId xmlns:a16="http://schemas.microsoft.com/office/drawing/2014/main" xmlns="" id="{8803CC93-C1BC-4B75-B0AB-487A0F9FB6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48" y="1221220"/>
            <a:ext cx="3724051" cy="3357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A562239-FA15-4BFF-BB4D-569B747DD6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6"/>
          <a:stretch/>
        </p:blipFill>
        <p:spPr>
          <a:xfrm>
            <a:off x="922427" y="1221220"/>
            <a:ext cx="3736294" cy="3385903"/>
          </a:xfrm>
          <a:prstGeom prst="rect">
            <a:avLst/>
          </a:prstGeom>
        </p:spPr>
      </p:pic>
      <p:pic>
        <p:nvPicPr>
          <p:cNvPr id="20" name="Picture 19" descr="A bird swimming in water&#10;&#10;Description generated with very high confidence">
            <a:extLst>
              <a:ext uri="{FF2B5EF4-FFF2-40B4-BE49-F238E27FC236}">
                <a16:creationId xmlns:a16="http://schemas.microsoft.com/office/drawing/2014/main" xmlns="" id="{2F928095-F910-4F28-BA37-066C550EDC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427" y="1221220"/>
            <a:ext cx="3724051" cy="3357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C4A71F1-1CF3-439E-97A1-3B2A56C285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72"/>
          <a:stretch/>
        </p:blipFill>
        <p:spPr>
          <a:xfrm>
            <a:off x="922427" y="1102643"/>
            <a:ext cx="3724911" cy="3501126"/>
          </a:xfrm>
          <a:prstGeom prst="rect">
            <a:avLst/>
          </a:prstGeom>
        </p:spPr>
      </p:pic>
      <p:pic>
        <p:nvPicPr>
          <p:cNvPr id="22" name="Content Placeholder 3" descr="SeagrassPatchEdge.jpg">
            <a:extLst>
              <a:ext uri="{FF2B5EF4-FFF2-40B4-BE49-F238E27FC236}">
                <a16:creationId xmlns:a16="http://schemas.microsoft.com/office/drawing/2014/main" xmlns="" id="{C2A8C163-50FB-4C09-AF25-F0A7582C16C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427" y="1221220"/>
            <a:ext cx="3732164" cy="3413055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682581" y="177050"/>
            <a:ext cx="3145982" cy="542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Ramsar Listing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Criteria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Placeholder 5" descr="A bird standing on a beach near a body of water&#10;&#10;Description generated with very high confidence">
            <a:extLst>
              <a:ext uri="{FF2B5EF4-FFF2-40B4-BE49-F238E27FC236}">
                <a16:creationId xmlns:a16="http://schemas.microsoft.com/office/drawing/2014/main" xmlns="" id="{F3E4234D-31BD-4E3D-A7E9-A03256ED7C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935" y="1120084"/>
            <a:ext cx="2925653" cy="3361734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804940" y="151912"/>
            <a:ext cx="2840743" cy="407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Influences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and Threats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17240" y="1280869"/>
            <a:ext cx="3724206" cy="3072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Permanent ocean entrance opening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Extreme events and catchment inputs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Reduction in freshwater inflows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Changing salinity regimes influencing vegetation change and shoreline erosion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Impacts of pest plants and animals on biodiversity values and wetland function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Impacts of a changing climate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Complex management arrangements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2C71C9C-B2FF-4902-AFAD-6477D53A80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963" y="5365774"/>
            <a:ext cx="890723" cy="2171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5A26943-BA18-4D54-941C-D5A8F433B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594" y="1274874"/>
            <a:ext cx="3859421" cy="3220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235DFD0-48C1-4002-A9C6-F40A56E8BF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647" y="1280869"/>
            <a:ext cx="3859421" cy="3220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5D7D99D-3DE0-43EB-B6E3-41E41F8E3D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645" y="1274874"/>
            <a:ext cx="3859419" cy="3204668"/>
          </a:xfrm>
          <a:prstGeom prst="rect">
            <a:avLst/>
          </a:prstGeom>
        </p:spPr>
      </p:pic>
      <p:pic>
        <p:nvPicPr>
          <p:cNvPr id="20" name="Picture 2" descr="E:\OBLIQUE AERIALS MARCH 2002\417 530600 5780000Wild Dog Shore.jpg">
            <a:extLst>
              <a:ext uri="{FF2B5EF4-FFF2-40B4-BE49-F238E27FC236}">
                <a16:creationId xmlns:a16="http://schemas.microsoft.com/office/drawing/2014/main" xmlns="" id="{C99B2EA1-7131-4E82-9977-0CAD500D4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1"/>
          <a:stretch/>
        </p:blipFill>
        <p:spPr bwMode="auto">
          <a:xfrm>
            <a:off x="1211648" y="1279672"/>
            <a:ext cx="3859420" cy="32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A herd of animals standing on top of a dirt field&#10;&#10;Description generated with high confidence">
            <a:extLst>
              <a:ext uri="{FF2B5EF4-FFF2-40B4-BE49-F238E27FC236}">
                <a16:creationId xmlns:a16="http://schemas.microsoft.com/office/drawing/2014/main" xmlns="" id="{91BBC3A2-4BB3-4DB4-AC9A-C358E95867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643" y="1280869"/>
            <a:ext cx="3859421" cy="3220128"/>
          </a:xfrm>
          <a:prstGeom prst="rect">
            <a:avLst/>
          </a:prstGeom>
        </p:spPr>
      </p:pic>
      <p:pic>
        <p:nvPicPr>
          <p:cNvPr id="22" name="Picture 21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6D914D64-3C4C-4649-93CE-4E4F2C937E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0" t="-279" r="25" b="279"/>
          <a:stretch/>
        </p:blipFill>
        <p:spPr>
          <a:xfrm>
            <a:off x="1218643" y="1267769"/>
            <a:ext cx="3858283" cy="3218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CE4674E-5EB7-4BBB-8906-3BB80E5F971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2" t="357" r="10801" b="-357"/>
          <a:stretch/>
        </p:blipFill>
        <p:spPr>
          <a:xfrm>
            <a:off x="1218643" y="1279672"/>
            <a:ext cx="3845431" cy="3206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66" r="34500" b="-66"/>
          <a:stretch/>
        </p:blipFill>
        <p:spPr>
          <a:xfrm>
            <a:off x="5888935" y="1120084"/>
            <a:ext cx="2925653" cy="3361734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21341" y="121212"/>
            <a:ext cx="3444323" cy="403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Gippsland Lakes Program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GB" sz="1600" dirty="0">
              <a:solidFill>
                <a:srgbClr val="27AAE1">
                  <a:lumMod val="7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15211" y="1311225"/>
            <a:ext cx="1325517" cy="1272611"/>
            <a:chOff x="1824147" y="1220319"/>
            <a:chExt cx="1533832" cy="1480738"/>
          </a:xfrm>
        </p:grpSpPr>
        <p:sp>
          <p:nvSpPr>
            <p:cNvPr id="15" name="Oval 14"/>
            <p:cNvSpPr/>
            <p:nvPr/>
          </p:nvSpPr>
          <p:spPr>
            <a:xfrm>
              <a:off x="1824147" y="1220319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83719" y="1433311"/>
              <a:ext cx="1002890" cy="859468"/>
            </a:xfrm>
            <a:prstGeom prst="rect">
              <a:avLst/>
            </a:prstGeom>
            <a:solidFill>
              <a:srgbClr val="FFFFFF">
                <a:lumMod val="40000"/>
                <a:lumOff val="6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an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effective plan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0925" y="3565953"/>
            <a:ext cx="1325517" cy="1272611"/>
            <a:chOff x="3196377" y="3393641"/>
            <a:chExt cx="1533832" cy="1480738"/>
          </a:xfrm>
        </p:grpSpPr>
        <p:sp>
          <p:nvSpPr>
            <p:cNvPr id="19" name="Oval 18"/>
            <p:cNvSpPr/>
            <p:nvPr/>
          </p:nvSpPr>
          <p:spPr>
            <a:xfrm>
              <a:off x="3196377" y="3393641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29112" y="3765039"/>
              <a:ext cx="1268362" cy="60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clear governance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55728" y="2843409"/>
            <a:ext cx="1325516" cy="1272611"/>
            <a:chOff x="203022" y="3568584"/>
            <a:chExt cx="1533832" cy="1480738"/>
          </a:xfrm>
        </p:grpSpPr>
        <p:sp>
          <p:nvSpPr>
            <p:cNvPr id="22" name="Oval 21"/>
            <p:cNvSpPr/>
            <p:nvPr/>
          </p:nvSpPr>
          <p:spPr>
            <a:xfrm>
              <a:off x="203022" y="3568584"/>
              <a:ext cx="1533832" cy="1480738"/>
            </a:xfrm>
            <a:prstGeom prst="ellipse">
              <a:avLst/>
            </a:prstGeom>
            <a:solidFill>
              <a:srgbClr val="FFFFFF">
                <a:lumMod val="40000"/>
                <a:lumOff val="60000"/>
              </a:srgbClr>
            </a:solidFill>
            <a:ln w="12700" cap="flat" cmpd="sng" algn="ctr">
              <a:solidFill>
                <a:srgbClr val="27AAE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8257" y="3879219"/>
              <a:ext cx="1503360" cy="85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 Light" panose="020F0302020204030204"/>
                </a:rPr>
                <a:t>true partnership approaches</a:t>
              </a:r>
            </a:p>
          </p:txBody>
        </p:sp>
      </p:grpSp>
      <p:sp>
        <p:nvSpPr>
          <p:cNvPr id="24" name="Left-Right Arrow 23"/>
          <p:cNvSpPr/>
          <p:nvPr/>
        </p:nvSpPr>
        <p:spPr>
          <a:xfrm rot="4286648">
            <a:off x="3924203" y="2847916"/>
            <a:ext cx="838274" cy="400452"/>
          </a:xfrm>
          <a:prstGeom prst="leftRight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-Right Arrow 24"/>
          <p:cNvSpPr/>
          <p:nvPr/>
        </p:nvSpPr>
        <p:spPr>
          <a:xfrm rot="1063902">
            <a:off x="2982897" y="3657804"/>
            <a:ext cx="842900" cy="398253"/>
          </a:xfrm>
          <a:prstGeom prst="leftRight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eft-Right Arrow 25"/>
          <p:cNvSpPr/>
          <p:nvPr/>
        </p:nvSpPr>
        <p:spPr>
          <a:xfrm rot="8389247">
            <a:off x="2612262" y="2388599"/>
            <a:ext cx="838274" cy="400451"/>
          </a:xfrm>
          <a:prstGeom prst="leftRight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284" y="1136373"/>
            <a:ext cx="221614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i="1" dirty="0">
                <a:solidFill>
                  <a:srgbClr val="27AAE1">
                    <a:lumMod val="75000"/>
                  </a:srgbClr>
                </a:solidFill>
              </a:rPr>
              <a:t>Three core components to making it work</a:t>
            </a:r>
            <a:endParaRPr lang="en-GB" i="1" dirty="0">
              <a:solidFill>
                <a:srgbClr val="27AAE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5955335" y="1120083"/>
            <a:ext cx="2859253" cy="3285437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2201" y="1084689"/>
            <a:ext cx="4307529" cy="3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plan for integrated management action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9898" y="1517541"/>
            <a:ext cx="6239869" cy="2983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The Gippsland Lakes Ramsar Site Management</a:t>
            </a:r>
            <a:r>
              <a:rPr kumimoji="0" lang="en-GB" sz="1700" b="0" i="0" u="none" strike="noStrike" kern="1200" cap="none" spc="0" normalizeH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Plan provides         strategic direction for action around the lakes. </a:t>
            </a: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The plan is important, but its development represents a          partnership approach to planning.                     </a:t>
            </a: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This included:</a:t>
            </a:r>
          </a:p>
          <a:p>
            <a:pPr marL="0" marR="0" lvl="3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Collaborative approach</a:t>
            </a:r>
          </a:p>
          <a:p>
            <a:pPr marL="0" marR="0" lvl="3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Clear roles and responsibilities (for the development of the plan and within the plan)</a:t>
            </a:r>
          </a:p>
          <a:p>
            <a:pPr marL="0" marR="0" lvl="3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Alignment of actions with obligations</a:t>
            </a:r>
          </a:p>
          <a:p>
            <a:pPr marL="0" marR="0" lvl="3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Involvement of community objectives</a:t>
            </a:r>
          </a:p>
          <a:p>
            <a:pPr marL="0" marR="0" lvl="3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Clear guidance for action</a:t>
            </a:r>
            <a:endParaRPr kumimoji="0" lang="en-AU" sz="17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5551" y="444802"/>
            <a:ext cx="3172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27AAE1">
                    <a:lumMod val="75000"/>
                  </a:srgbClr>
                </a:solidFill>
              </a:rPr>
              <a:t>Strategic Planning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2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"/>
          <a:stretch/>
        </p:blipFill>
        <p:spPr>
          <a:xfrm>
            <a:off x="5954206" y="1120085"/>
            <a:ext cx="2860382" cy="3286734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4571" y="1075423"/>
            <a:ext cx="3339033" cy="2956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structure to enable collaboration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2393" y="1364838"/>
            <a:ext cx="1990154" cy="517737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2393" y="2301881"/>
            <a:ext cx="1990154" cy="517737"/>
          </a:xfrm>
          <a:prstGeom prst="roundRect">
            <a:avLst/>
          </a:prstGeom>
          <a:solidFill>
            <a:srgbClr val="FFFFFF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2393" y="3337356"/>
            <a:ext cx="1990154" cy="517737"/>
          </a:xfrm>
          <a:prstGeom prst="roundRect">
            <a:avLst/>
          </a:prstGeom>
          <a:solidFill>
            <a:srgbClr val="FFFF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696" y="4272548"/>
            <a:ext cx="1990154" cy="517737"/>
          </a:xfrm>
          <a:prstGeom prst="roundRect">
            <a:avLst/>
          </a:prstGeom>
          <a:solidFill>
            <a:srgbClr val="FFFFF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917889" y="1907594"/>
            <a:ext cx="309580" cy="247156"/>
          </a:xfrm>
          <a:prstGeom prst="down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917889" y="2731418"/>
            <a:ext cx="309580" cy="224697"/>
          </a:xfrm>
          <a:prstGeom prst="down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917889" y="3710714"/>
            <a:ext cx="309580" cy="239584"/>
          </a:xfrm>
          <a:prstGeom prst="down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0793" y="1413500"/>
            <a:ext cx="17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sz="1200" dirty="0">
                <a:solidFill>
                  <a:srgbClr val="27AAE1">
                    <a:lumMod val="75000"/>
                  </a:srgbClr>
                </a:solidFill>
                <a:latin typeface="Calibri Light" panose="020F0302020204030204" pitchFamily="34" charset="0"/>
              </a:rPr>
              <a:t>Gippsland Lakes Coordinating Committee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551" y="2201948"/>
            <a:ext cx="17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sz="1200" dirty="0">
                <a:solidFill>
                  <a:srgbClr val="27AAE1">
                    <a:lumMod val="75000"/>
                  </a:srgbClr>
                </a:solidFill>
                <a:latin typeface="Calibri Light" panose="020F0302020204030204" pitchFamily="34" charset="0"/>
              </a:rPr>
              <a:t>Gippsland Lakes Delivery Managers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0793" y="3101745"/>
            <a:ext cx="17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sz="1200" dirty="0">
                <a:solidFill>
                  <a:srgbClr val="27AAE1">
                    <a:lumMod val="75000"/>
                  </a:srgbClr>
                </a:solidFill>
                <a:latin typeface="Calibri Light" panose="020F0302020204030204" pitchFamily="34" charset="0"/>
              </a:rPr>
              <a:t>Priority Program Area Coordination Groups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9854" y="4158486"/>
            <a:ext cx="17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AU" sz="1200" dirty="0">
                <a:solidFill>
                  <a:srgbClr val="27AAE1">
                    <a:lumMod val="75000"/>
                  </a:srgbClr>
                </a:solidFill>
                <a:latin typeface="Calibri Light" panose="020F0302020204030204" pitchFamily="34" charset="0"/>
              </a:rPr>
              <a:t>Project Managers</a:t>
            </a:r>
          </a:p>
        </p:txBody>
      </p:sp>
      <p:sp>
        <p:nvSpPr>
          <p:cNvPr id="36" name="Down Arrow 35"/>
          <p:cNvSpPr/>
          <p:nvPr/>
        </p:nvSpPr>
        <p:spPr>
          <a:xfrm rot="10800000">
            <a:off x="1368071" y="1899463"/>
            <a:ext cx="309580" cy="247156"/>
          </a:xfrm>
          <a:prstGeom prst="down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own Arrow 36"/>
          <p:cNvSpPr/>
          <p:nvPr/>
        </p:nvSpPr>
        <p:spPr>
          <a:xfrm rot="10800000">
            <a:off x="1368071" y="2723287"/>
            <a:ext cx="309580" cy="224697"/>
          </a:xfrm>
          <a:prstGeom prst="down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 rot="10800000">
            <a:off x="1368071" y="3702583"/>
            <a:ext cx="309580" cy="239584"/>
          </a:xfrm>
          <a:prstGeom prst="downArrow">
            <a:avLst/>
          </a:prstGeom>
          <a:solidFill>
            <a:srgbClr val="27AAE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9593" y="422639"/>
            <a:ext cx="2193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27AAE1">
                    <a:lumMod val="75000"/>
                  </a:srgbClr>
                </a:solidFill>
              </a:rPr>
              <a:t>Governance</a:t>
            </a:r>
            <a:endParaRPr lang="en-A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749666" y="1393863"/>
            <a:ext cx="1882254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Clear objectives</a:t>
            </a:r>
          </a:p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Strategic direction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43591" y="2166807"/>
            <a:ext cx="2973638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Operational decision makers</a:t>
            </a:r>
          </a:p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Lead coordination and collaboration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37301" y="2949044"/>
            <a:ext cx="3457029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Focussed on 4 priority program areas</a:t>
            </a:r>
          </a:p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Identify opportunities at project level</a:t>
            </a:r>
          </a:p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Convened by the Delivery Managers Group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19602" y="3929108"/>
            <a:ext cx="3433788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Implement projects on the ground</a:t>
            </a:r>
          </a:p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Involve multiple partners</a:t>
            </a:r>
          </a:p>
          <a:p>
            <a:pPr marL="0" lvl="3" indent="-180000" defTabSz="685800">
              <a:lnSpc>
                <a:spcPct val="90000"/>
              </a:lnSpc>
              <a:spcBef>
                <a:spcPts val="375"/>
              </a:spcBef>
              <a:buClr>
                <a:srgbClr val="27AAE1">
                  <a:lumMod val="75000"/>
                </a:srgbClr>
              </a:buClr>
              <a:buSzPct val="90000"/>
              <a:buFont typeface=".AppleSystemUIFont" charset="-120"/>
              <a:buChar char="–"/>
            </a:pPr>
            <a:r>
              <a:rPr lang="en-AU" sz="1400" dirty="0">
                <a:solidFill>
                  <a:srgbClr val="2F2B20"/>
                </a:solidFill>
                <a:latin typeface="Calibri Light" charset="0"/>
              </a:rPr>
              <a:t>Agency and community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3302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368" y="448351"/>
            <a:ext cx="1655220" cy="403436"/>
          </a:xfrm>
          <a:prstGeom prst="rect">
            <a:avLst/>
          </a:prstGeom>
        </p:spPr>
      </p:pic>
      <p:pic>
        <p:nvPicPr>
          <p:cNvPr id="12" name="Picture Placeholder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935" y="1120084"/>
            <a:ext cx="2925653" cy="3361734"/>
          </a:xfrm>
          <a:custGeom>
            <a:avLst/>
            <a:gdLst>
              <a:gd name="connsiteX0" fmla="*/ 318196 w 4156922"/>
              <a:gd name="connsiteY0" fmla="*/ 0 h 4776529"/>
              <a:gd name="connsiteX1" fmla="*/ 4156922 w 4156922"/>
              <a:gd name="connsiteY1" fmla="*/ 0 h 4776529"/>
              <a:gd name="connsiteX2" fmla="*/ 4156922 w 4156922"/>
              <a:gd name="connsiteY2" fmla="*/ 4596641 h 4776529"/>
              <a:gd name="connsiteX3" fmla="*/ 1724241 w 4156922"/>
              <a:gd name="connsiteY3" fmla="*/ 3774012 h 4776529"/>
              <a:gd name="connsiteX4" fmla="*/ 19060 w 4156922"/>
              <a:gd name="connsiteY4" fmla="*/ 1607456 h 4776529"/>
              <a:gd name="connsiteX5" fmla="*/ 318196 w 4156922"/>
              <a:gd name="connsiteY5" fmla="*/ 0 h 47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22" h="4776529">
                <a:moveTo>
                  <a:pt x="318196" y="0"/>
                </a:moveTo>
                <a:lnTo>
                  <a:pt x="4156922" y="0"/>
                </a:lnTo>
                <a:lnTo>
                  <a:pt x="4156922" y="4596641"/>
                </a:lnTo>
                <a:cubicBezTo>
                  <a:pt x="3674562" y="4769087"/>
                  <a:pt x="1845551" y="5143140"/>
                  <a:pt x="1724241" y="3774012"/>
                </a:cubicBezTo>
                <a:cubicBezTo>
                  <a:pt x="1562974" y="1954149"/>
                  <a:pt x="237562" y="2738616"/>
                  <a:pt x="19060" y="1607456"/>
                </a:cubicBezTo>
                <a:cubicBezTo>
                  <a:pt x="-62293" y="925232"/>
                  <a:pt x="131731" y="408614"/>
                  <a:pt x="31819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9897" y="1190872"/>
            <a:ext cx="4549417" cy="33282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7AAE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Working together on the ground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27AAE1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8916" y="-10225"/>
            <a:ext cx="25453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27AAE1">
                    <a:lumMod val="75000"/>
                  </a:srgbClr>
                </a:solidFill>
              </a:rPr>
              <a:t>A partnership </a:t>
            </a:r>
            <a:endParaRPr lang="en-GB" sz="3200" dirty="0" smtClean="0">
              <a:solidFill>
                <a:srgbClr val="27AAE1">
                  <a:lumMod val="75000"/>
                </a:srgbClr>
              </a:solidFill>
            </a:endParaRPr>
          </a:p>
          <a:p>
            <a:pPr algn="ctr"/>
            <a:r>
              <a:rPr lang="en-GB" sz="3200" dirty="0" smtClean="0">
                <a:solidFill>
                  <a:srgbClr val="27AAE1">
                    <a:lumMod val="75000"/>
                  </a:srgbClr>
                </a:solidFill>
              </a:rPr>
              <a:t>approach</a:t>
            </a:r>
            <a:endParaRPr lang="en-AU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999" y="1693664"/>
            <a:ext cx="4694238" cy="2736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24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.AppleSystemUIFont" charset="-120"/>
              <a:buChar char="–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The Gippsland Lakes Program involves over 37 agency and community partners working together on a range of issues and projects.</a:t>
            </a: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  <a:p>
            <a:pPr marL="0" marR="0" lvl="2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This involves:</a:t>
            </a:r>
          </a:p>
          <a:p>
            <a:pPr marL="285750" marR="0" lvl="3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Aligning involvement to roles and responsibilities</a:t>
            </a:r>
          </a:p>
          <a:p>
            <a:pPr marL="285750" marR="0" lvl="3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Supporting community to implement their priorities (within the strategic framework)</a:t>
            </a:r>
          </a:p>
          <a:p>
            <a:pPr marL="285750" marR="0" lvl="3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7AAE1">
                  <a:lumMod val="75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 Light" charset="0"/>
                <a:ea typeface="+mn-ea"/>
                <a:cs typeface="+mn-cs"/>
              </a:rPr>
              <a:t>Multiple partners working together on ‘single’ projects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4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952CCA-0236-41D1-A051-FA01E572CD68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f7489666-f3d7-4a42-a3d7-08599440cd77"/>
    <ds:schemaRef ds:uri="http://schemas.openxmlformats.org/package/2006/metadata/core-properties"/>
    <ds:schemaRef ds:uri="cbf4a21a-cf3b-4b9d-aa0b-70faefbebe3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642</Words>
  <Application>Microsoft Office PowerPoint</Application>
  <PresentationFormat>On-screen Show (16:9)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Sean Phillipson</cp:lastModifiedBy>
  <cp:revision>20</cp:revision>
  <dcterms:created xsi:type="dcterms:W3CDTF">2016-07-18T05:53:10Z</dcterms:created>
  <dcterms:modified xsi:type="dcterms:W3CDTF">2018-10-10T06:56:57Z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