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7" r:id="rId1"/>
  </p:sldMasterIdLst>
  <p:sldIdLst>
    <p:sldId id="268" r:id="rId2"/>
    <p:sldId id="267" r:id="rId3"/>
    <p:sldId id="269" r:id="rId4"/>
    <p:sldId id="258" r:id="rId5"/>
    <p:sldId id="271" r:id="rId6"/>
    <p:sldId id="259" r:id="rId7"/>
    <p:sldId id="261" r:id="rId8"/>
    <p:sldId id="262" r:id="rId9"/>
    <p:sldId id="265" r:id="rId10"/>
    <p:sldId id="266"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60"/>
  </p:normalViewPr>
  <p:slideViewPr>
    <p:cSldViewPr snapToGrid="0">
      <p:cViewPr>
        <p:scale>
          <a:sx n="61" d="100"/>
          <a:sy n="61" d="100"/>
        </p:scale>
        <p:origin x="32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658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789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16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5730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115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885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6863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062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784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211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2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554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2117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96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979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194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18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10/12/2018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694642218"/>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actionaid.org/bangladesh/stories/river-living-bein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hyperlink" Target="https://reliefweb.int/report/bangladesh/report-environmental-impact-rohingya-influx-executive-summary" TargetMode="External"/><Relationship Id="rId3" Type="http://schemas.openxmlformats.org/officeDocument/2006/relationships/hyperlink" Target="https://www.humanitarianresponse.info/sites/www.humanitarianresponse.info/files/documents/files/environment-2018-5-9_twopage_eetwg_summary9.pdf" TargetMode="External"/><Relationship Id="rId7" Type="http://schemas.openxmlformats.org/officeDocument/2006/relationships/hyperlink" Target="https://www.thedailystar.net/frontpage/tensions-grievances-1523230" TargetMode="External"/><Relationship Id="rId2" Type="http://schemas.openxmlformats.org/officeDocument/2006/relationships/hyperlink" Target="https://www.dhakatribune.com/bangladesh/nation/2018/01/13/water-sanitation-crisis-unfolds-rohingya-camps/" TargetMode="External"/><Relationship Id="rId1" Type="http://schemas.openxmlformats.org/officeDocument/2006/relationships/slideLayout" Target="../slideLayouts/slideLayout2.xml"/><Relationship Id="rId6" Type="http://schemas.openxmlformats.org/officeDocument/2006/relationships/hyperlink" Target="https://reliefweb.int/sites/reliefweb.int/files/resources/wash_sector_cbx_mar_-_dec_2018_strategy.pdf" TargetMode="External"/><Relationship Id="rId5" Type="http://schemas.openxmlformats.org/officeDocument/2006/relationships/hyperlink" Target="https://reliefweb.int/report/bangladesh/jrp-rohingya-humanitarian-crisis-march-december-2018-0" TargetMode="External"/><Relationship Id="rId10" Type="http://schemas.openxmlformats.org/officeDocument/2006/relationships/image" Target="../media/image7.jpeg"/><Relationship Id="rId4" Type="http://schemas.openxmlformats.org/officeDocument/2006/relationships/hyperlink" Target="http://real.mtak.hu/79578/1/IMTIAZ_REVISED_2018.03.20.pdf" TargetMode="External"/><Relationship Id="rId9" Type="http://schemas.openxmlformats.org/officeDocument/2006/relationships/hyperlink" Target="https://data2.unhcr.org/en/situations/myanmar_refuge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CA36-CC7C-4D83-86BB-A84877672CB7}"/>
              </a:ext>
            </a:extLst>
          </p:cNvPr>
          <p:cNvSpPr>
            <a:spLocks noGrp="1"/>
          </p:cNvSpPr>
          <p:nvPr>
            <p:ph type="ctrTitle"/>
          </p:nvPr>
        </p:nvSpPr>
        <p:spPr>
          <a:xfrm>
            <a:off x="1177140" y="137536"/>
            <a:ext cx="8698380" cy="1721371"/>
          </a:xfrm>
        </p:spPr>
        <p:txBody>
          <a:bodyPr/>
          <a:lstStyle/>
          <a:p>
            <a:r>
              <a:rPr lang="en-US" sz="3200" b="1" dirty="0">
                <a:solidFill>
                  <a:schemeClr val="bg1"/>
                </a:solidFill>
                <a:highlight>
                  <a:srgbClr val="C0C0C0"/>
                </a:highlight>
              </a:rPr>
              <a:t>Rohingya Refugee Influx to Bangladesh:</a:t>
            </a:r>
            <a:r>
              <a:rPr lang="en-US" sz="3600" b="1" dirty="0">
                <a:solidFill>
                  <a:schemeClr val="tx1">
                    <a:lumMod val="95000"/>
                  </a:schemeClr>
                </a:solidFill>
              </a:rPr>
              <a:t> </a:t>
            </a:r>
            <a:r>
              <a:rPr lang="en-US" sz="4000" b="1" dirty="0">
                <a:solidFill>
                  <a:schemeClr val="bg1"/>
                </a:solidFill>
                <a:highlight>
                  <a:srgbClr val="FFFF00"/>
                </a:highlight>
              </a:rPr>
              <a:t>Impact on Water and Environment at the Cox’s Bazar Camp Area</a:t>
            </a:r>
            <a:endParaRPr lang="en-US" sz="4000" dirty="0">
              <a:solidFill>
                <a:schemeClr val="bg1"/>
              </a:solidFill>
              <a:highlight>
                <a:srgbClr val="FFFF00"/>
              </a:highlight>
            </a:endParaRPr>
          </a:p>
        </p:txBody>
      </p:sp>
      <p:sp>
        <p:nvSpPr>
          <p:cNvPr id="5" name="TextBox 4">
            <a:extLst>
              <a:ext uri="{FF2B5EF4-FFF2-40B4-BE49-F238E27FC236}">
                <a16:creationId xmlns:a16="http://schemas.microsoft.com/office/drawing/2014/main" id="{08051618-3072-4134-B5DF-0448BC240DFA}"/>
              </a:ext>
            </a:extLst>
          </p:cNvPr>
          <p:cNvSpPr txBox="1"/>
          <p:nvPr/>
        </p:nvSpPr>
        <p:spPr>
          <a:xfrm>
            <a:off x="0" y="5465966"/>
            <a:ext cx="12192000" cy="1431161"/>
          </a:xfrm>
          <a:prstGeom prst="rect">
            <a:avLst/>
          </a:prstGeom>
          <a:solidFill>
            <a:schemeClr val="bg2">
              <a:lumMod val="75000"/>
            </a:schemeClr>
          </a:solidFill>
        </p:spPr>
        <p:txBody>
          <a:bodyPr wrap="square" rtlCol="0">
            <a:spAutoFit/>
          </a:bodyPr>
          <a:lstStyle/>
          <a:p>
            <a:r>
              <a:rPr lang="en-US" sz="2800" b="1" dirty="0">
                <a:solidFill>
                  <a:schemeClr val="bg1"/>
                </a:solidFill>
              </a:rPr>
              <a:t> 		  </a:t>
            </a:r>
            <a:r>
              <a:rPr lang="en-US" sz="2800" b="1" dirty="0">
                <a:solidFill>
                  <a:schemeClr val="tx1">
                    <a:lumMod val="95000"/>
                  </a:schemeClr>
                </a:solidFill>
              </a:rPr>
              <a:t>Farah Kabir</a:t>
            </a:r>
            <a:endParaRPr lang="en-US" sz="2400" b="1" dirty="0">
              <a:solidFill>
                <a:schemeClr val="tx1">
                  <a:lumMod val="95000"/>
                </a:schemeClr>
              </a:solidFill>
            </a:endParaRPr>
          </a:p>
          <a:p>
            <a:r>
              <a:rPr lang="en-US" sz="1400" dirty="0">
                <a:solidFill>
                  <a:schemeClr val="tx1">
                    <a:lumMod val="95000"/>
                  </a:schemeClr>
                </a:solidFill>
              </a:rPr>
              <a:t>		    Country Director, ActionAid Bangladesh</a:t>
            </a:r>
          </a:p>
          <a:p>
            <a:endParaRPr lang="en-US" sz="700" dirty="0">
              <a:solidFill>
                <a:schemeClr val="tx1">
                  <a:lumMod val="95000"/>
                </a:schemeClr>
              </a:solidFill>
            </a:endParaRPr>
          </a:p>
          <a:p>
            <a:r>
              <a:rPr lang="en-US" sz="1600" dirty="0">
                <a:solidFill>
                  <a:schemeClr val="tx1">
                    <a:lumMod val="95000"/>
                  </a:schemeClr>
                </a:solidFill>
              </a:rPr>
              <a:t>		    </a:t>
            </a:r>
            <a:r>
              <a:rPr lang="en-US" sz="1400" b="1" dirty="0">
                <a:solidFill>
                  <a:schemeClr val="tx1">
                    <a:lumMod val="95000"/>
                  </a:schemeClr>
                </a:solidFill>
              </a:rPr>
              <a:t>International River Symposium 2018, Sydney</a:t>
            </a:r>
          </a:p>
          <a:p>
            <a:r>
              <a:rPr lang="en-US" sz="1400" dirty="0">
                <a:solidFill>
                  <a:schemeClr val="tx1">
                    <a:lumMod val="95000"/>
                  </a:schemeClr>
                </a:solidFill>
              </a:rPr>
              <a:t>		    October 15, 2018</a:t>
            </a:r>
            <a:endParaRPr lang="en-US" sz="1200" dirty="0">
              <a:solidFill>
                <a:schemeClr val="bg1"/>
              </a:solidFill>
            </a:endParaRPr>
          </a:p>
          <a:p>
            <a:endParaRPr lang="en-US" sz="800" dirty="0">
              <a:solidFill>
                <a:schemeClr val="tx1">
                  <a:lumMod val="95000"/>
                </a:schemeClr>
              </a:solidFill>
            </a:endParaRPr>
          </a:p>
        </p:txBody>
      </p:sp>
      <p:pic>
        <p:nvPicPr>
          <p:cNvPr id="7" name="Picture 6" descr="AA_Logotype100_RGB">
            <a:extLst>
              <a:ext uri="{FF2B5EF4-FFF2-40B4-BE49-F238E27FC236}">
                <a16:creationId xmlns:a16="http://schemas.microsoft.com/office/drawing/2014/main" id="{6115C5A7-93F1-47D3-8CC3-DDC56D517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520" y="6212330"/>
            <a:ext cx="2092618" cy="43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321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BCB54-6084-40DC-BFE9-8410BD2F2E2F}"/>
              </a:ext>
            </a:extLst>
          </p:cNvPr>
          <p:cNvSpPr>
            <a:spLocks noGrp="1"/>
          </p:cNvSpPr>
          <p:nvPr>
            <p:ph idx="1"/>
          </p:nvPr>
        </p:nvSpPr>
        <p:spPr>
          <a:xfrm>
            <a:off x="692726" y="429487"/>
            <a:ext cx="10889673" cy="6054435"/>
          </a:xfrm>
        </p:spPr>
        <p:txBody>
          <a:bodyPr>
            <a:normAutofit lnSpcReduction="10000"/>
          </a:bodyPr>
          <a:lstStyle/>
          <a:p>
            <a:pPr marL="0" indent="0" algn="ctr">
              <a:buNone/>
            </a:pPr>
            <a:r>
              <a:rPr lang="en-US" sz="3200" dirty="0"/>
              <a:t>Thank you !</a:t>
            </a:r>
            <a:endParaRPr lang="en-US" sz="3600" dirty="0"/>
          </a:p>
          <a:p>
            <a:pPr marL="0" indent="0" algn="ctr">
              <a:buNone/>
            </a:pPr>
            <a:endParaRPr lang="en-US" sz="900" dirty="0"/>
          </a:p>
          <a:p>
            <a:pPr marL="0" indent="0" algn="ctr">
              <a:buNone/>
            </a:pPr>
            <a:r>
              <a:rPr lang="en-US" sz="1800" dirty="0"/>
              <a:t>Inviting all of you to </a:t>
            </a:r>
          </a:p>
          <a:p>
            <a:pPr marL="0" indent="0" algn="ctr">
              <a:buNone/>
            </a:pPr>
            <a:r>
              <a:rPr lang="en-US" sz="1800" dirty="0"/>
              <a:t>3</a:t>
            </a:r>
            <a:r>
              <a:rPr lang="en-US" sz="1800" baseline="30000" dirty="0"/>
              <a:t>rd</a:t>
            </a:r>
            <a:r>
              <a:rPr lang="en-US" sz="1800" dirty="0"/>
              <a:t> International Water Conference 2019, Bangladesh </a:t>
            </a:r>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1800" dirty="0"/>
          </a:p>
          <a:p>
            <a:pPr marL="0" indent="0" algn="ctr">
              <a:buNone/>
            </a:pPr>
            <a:endParaRPr lang="en-US" sz="1800" dirty="0"/>
          </a:p>
          <a:p>
            <a:pPr marL="0" indent="0" algn="ctr">
              <a:buNone/>
            </a:pPr>
            <a:endParaRPr lang="en-US" sz="1050" dirty="0"/>
          </a:p>
          <a:p>
            <a:pPr marL="0" indent="0" algn="ctr">
              <a:buNone/>
            </a:pPr>
            <a:r>
              <a:rPr lang="en-US" sz="1700" dirty="0"/>
              <a:t>Call for Papers and further information: </a:t>
            </a:r>
            <a:r>
              <a:rPr lang="en-US" sz="1700" dirty="0">
                <a:hlinkClick r:id="rId2"/>
              </a:rPr>
              <a:t>http://www.actionaid.org/bangladesh/stories/river-living-being</a:t>
            </a:r>
            <a:r>
              <a:rPr lang="en-US" sz="1800" dirty="0"/>
              <a:t>  </a:t>
            </a:r>
            <a:r>
              <a:rPr lang="en-US" sz="3200" dirty="0"/>
              <a:t> </a:t>
            </a:r>
            <a:endParaRPr lang="en-US" sz="3600" dirty="0"/>
          </a:p>
          <a:p>
            <a:pPr marL="0" indent="0" algn="ctr">
              <a:buNone/>
            </a:pPr>
            <a:endParaRPr lang="en-US" sz="3600" dirty="0"/>
          </a:p>
        </p:txBody>
      </p:sp>
      <p:pic>
        <p:nvPicPr>
          <p:cNvPr id="6" name="Picture 5">
            <a:extLst>
              <a:ext uri="{FF2B5EF4-FFF2-40B4-BE49-F238E27FC236}">
                <a16:creationId xmlns:a16="http://schemas.microsoft.com/office/drawing/2014/main" id="{084F57FD-02E7-4B67-B42B-1D0638A2F3EB}"/>
              </a:ext>
            </a:extLst>
          </p:cNvPr>
          <p:cNvPicPr>
            <a:picLocks noChangeAspect="1"/>
          </p:cNvPicPr>
          <p:nvPr/>
        </p:nvPicPr>
        <p:blipFill>
          <a:blip r:embed="rId3"/>
          <a:stretch>
            <a:fillRect/>
          </a:stretch>
        </p:blipFill>
        <p:spPr>
          <a:xfrm>
            <a:off x="3546760" y="2030694"/>
            <a:ext cx="5140379" cy="3497266"/>
          </a:xfrm>
          <a:prstGeom prst="rect">
            <a:avLst/>
          </a:prstGeom>
        </p:spPr>
      </p:pic>
      <p:pic>
        <p:nvPicPr>
          <p:cNvPr id="7" name="Picture 6" descr="AA_Logotype100_RGB">
            <a:extLst>
              <a:ext uri="{FF2B5EF4-FFF2-40B4-BE49-F238E27FC236}">
                <a16:creationId xmlns:a16="http://schemas.microsoft.com/office/drawing/2014/main" id="{10A3BBC4-BC40-438C-A044-D4890F605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466" y="6216857"/>
            <a:ext cx="2174828" cy="45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50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0162-0B55-4826-94B5-A2C39F5FC10D}"/>
              </a:ext>
            </a:extLst>
          </p:cNvPr>
          <p:cNvSpPr>
            <a:spLocks noGrp="1"/>
          </p:cNvSpPr>
          <p:nvPr>
            <p:ph type="title"/>
          </p:nvPr>
        </p:nvSpPr>
        <p:spPr>
          <a:xfrm>
            <a:off x="770804" y="344435"/>
            <a:ext cx="8979151" cy="655646"/>
          </a:xfrm>
        </p:spPr>
        <p:txBody>
          <a:bodyPr/>
          <a:lstStyle/>
          <a:p>
            <a:r>
              <a:rPr lang="en-US" sz="2800" dirty="0">
                <a:solidFill>
                  <a:schemeClr val="bg2">
                    <a:lumMod val="40000"/>
                    <a:lumOff val="60000"/>
                  </a:schemeClr>
                </a:solidFill>
              </a:rPr>
              <a:t>    References</a:t>
            </a:r>
          </a:p>
        </p:txBody>
      </p:sp>
      <p:sp>
        <p:nvSpPr>
          <p:cNvPr id="3" name="Content Placeholder 2">
            <a:extLst>
              <a:ext uri="{FF2B5EF4-FFF2-40B4-BE49-F238E27FC236}">
                <a16:creationId xmlns:a16="http://schemas.microsoft.com/office/drawing/2014/main" id="{826D25FC-2DE7-4602-AFDF-51C88FD5C97D}"/>
              </a:ext>
            </a:extLst>
          </p:cNvPr>
          <p:cNvSpPr>
            <a:spLocks noGrp="1"/>
          </p:cNvSpPr>
          <p:nvPr>
            <p:ph idx="1"/>
          </p:nvPr>
        </p:nvSpPr>
        <p:spPr>
          <a:xfrm>
            <a:off x="817416" y="1052941"/>
            <a:ext cx="10501747" cy="5486400"/>
          </a:xfrm>
        </p:spPr>
        <p:txBody>
          <a:bodyPr>
            <a:noAutofit/>
          </a:bodyPr>
          <a:lstStyle/>
          <a:p>
            <a:r>
              <a:rPr lang="en-US" sz="1300" dirty="0"/>
              <a:t>Aziz, A. (13</a:t>
            </a:r>
            <a:r>
              <a:rPr lang="en-US" sz="1300" baseline="30000" dirty="0"/>
              <a:t>th</a:t>
            </a:r>
            <a:r>
              <a:rPr lang="en-US" sz="1300" dirty="0"/>
              <a:t> January 2018) Water and sanitation crisis unfolds in Rohingya camps. </a:t>
            </a:r>
            <a:r>
              <a:rPr lang="en-US" sz="1300" i="1" dirty="0"/>
              <a:t>Dhaka Tribune</a:t>
            </a:r>
            <a:r>
              <a:rPr lang="en-US" sz="1300" dirty="0"/>
              <a:t>. Available at </a:t>
            </a:r>
            <a:r>
              <a:rPr lang="en-US" sz="1300" u="sng" dirty="0">
                <a:hlinkClick r:id="rId2"/>
              </a:rPr>
              <a:t>https://www.dhakatribune.com/bangladesh/nation/2018/01/13/water-sanitation-crisis-unfolds-rohingya-camps/</a:t>
            </a:r>
            <a:r>
              <a:rPr lang="en-US" sz="1300" u="sng" dirty="0"/>
              <a:t> </a:t>
            </a:r>
            <a:r>
              <a:rPr lang="en-US" sz="1300" dirty="0"/>
              <a:t>(Accessed: 27/09/2018)</a:t>
            </a:r>
          </a:p>
          <a:p>
            <a:r>
              <a:rPr lang="en-US" sz="1300" dirty="0"/>
              <a:t>Energy &amp; Environment Technical Working Group (2018)</a:t>
            </a:r>
            <a:r>
              <a:rPr lang="en-US" sz="1300" b="1" dirty="0"/>
              <a:t> </a:t>
            </a:r>
            <a:r>
              <a:rPr lang="en-US" sz="1300" i="1" dirty="0"/>
              <a:t>Support to Bangladesh Host Communities and Institutions in the Rohingya Refugee Response: Environmental activities overview</a:t>
            </a:r>
            <a:r>
              <a:rPr lang="en-US" sz="1300" dirty="0"/>
              <a:t>. Available at: </a:t>
            </a:r>
            <a:r>
              <a:rPr lang="en-US" sz="1300" u="sng" dirty="0">
                <a:hlinkClick r:id="rId3"/>
              </a:rPr>
              <a:t>https://www.humanitarianresponse.info/sites/www.humanitarianresponse.info/files/documents/files/environment-2018-5-9_twopage_eetwg_summary9.pdf</a:t>
            </a:r>
            <a:r>
              <a:rPr lang="en-US" sz="1300" u="sng" dirty="0"/>
              <a:t> </a:t>
            </a:r>
            <a:r>
              <a:rPr lang="en-US" sz="1300" dirty="0"/>
              <a:t>(Accessed: 25/09/2018)</a:t>
            </a:r>
          </a:p>
          <a:p>
            <a:r>
              <a:rPr lang="en-US" sz="1300" dirty="0"/>
              <a:t>Imtiaz, S. (2018) Ecological impact of Rohingya refugees on forest resources: remote sensing analysis of vegetation cover change in </a:t>
            </a:r>
            <a:r>
              <a:rPr lang="en-US" sz="1300" dirty="0" err="1"/>
              <a:t>Teknaf</a:t>
            </a:r>
            <a:r>
              <a:rPr lang="en-US" sz="1300" dirty="0"/>
              <a:t> Peninsula in Bangladesh, </a:t>
            </a:r>
            <a:r>
              <a:rPr lang="en-US" sz="1300" i="1" dirty="0" err="1"/>
              <a:t>Ecocycles</a:t>
            </a:r>
            <a:r>
              <a:rPr lang="en-US" sz="1300" i="1" dirty="0"/>
              <a:t> 4 (1): 16-19</a:t>
            </a:r>
            <a:r>
              <a:rPr lang="en-US" sz="1300" dirty="0"/>
              <a:t>. Available at </a:t>
            </a:r>
            <a:r>
              <a:rPr lang="en-US" sz="1300" u="sng" dirty="0">
                <a:hlinkClick r:id="rId4"/>
              </a:rPr>
              <a:t>http://real.mtak.hu/79578/1/IMTIAZ_REVISED_2018.03.20.pdf</a:t>
            </a:r>
            <a:r>
              <a:rPr lang="en-US" sz="1300" dirty="0"/>
              <a:t> (Accessed: 24/09/2018)</a:t>
            </a:r>
          </a:p>
          <a:p>
            <a:r>
              <a:rPr lang="en-US" sz="1300" dirty="0"/>
              <a:t>ISCG (2018a) </a:t>
            </a:r>
            <a:r>
              <a:rPr lang="en-US" sz="1300" i="1" dirty="0"/>
              <a:t>JRP for Rohingya Humanitarian Crisis: March - December 2018</a:t>
            </a:r>
            <a:r>
              <a:rPr lang="en-US" sz="1300" dirty="0"/>
              <a:t>. Available at </a:t>
            </a:r>
            <a:r>
              <a:rPr lang="en-US" sz="1300" u="sng" dirty="0">
                <a:hlinkClick r:id="rId5"/>
              </a:rPr>
              <a:t>https://reliefweb.int/report/bangladesh/jrp-rohingya-humanitarian-crisis-march-december-2018-0</a:t>
            </a:r>
            <a:r>
              <a:rPr lang="en-US" sz="1300" u="sng" dirty="0"/>
              <a:t> </a:t>
            </a:r>
            <a:r>
              <a:rPr lang="en-US" sz="1300" dirty="0"/>
              <a:t>(Accessed: 30/09/2018)</a:t>
            </a:r>
          </a:p>
          <a:p>
            <a:r>
              <a:rPr lang="en-US" sz="1300" dirty="0"/>
              <a:t>ISCG (2018b) </a:t>
            </a:r>
            <a:r>
              <a:rPr lang="en-US" sz="1300" i="1" dirty="0"/>
              <a:t>Wash Sector Strategy for Rohingya Influx: March to December 2018</a:t>
            </a:r>
            <a:r>
              <a:rPr lang="en-US" sz="1300" dirty="0"/>
              <a:t>. Available at </a:t>
            </a:r>
            <a:r>
              <a:rPr lang="en-US" sz="1300" u="sng" dirty="0">
                <a:hlinkClick r:id="rId6"/>
              </a:rPr>
              <a:t>https://reliefweb.int/sites/reliefweb.int/files/resources/wash_sector_cbx_mar_-_dec_2018_strategy.pdf</a:t>
            </a:r>
            <a:r>
              <a:rPr lang="en-US" sz="1300" dirty="0"/>
              <a:t> (Accessed: 30/09/2018)</a:t>
            </a:r>
          </a:p>
          <a:p>
            <a:r>
              <a:rPr lang="en-US" sz="1300" dirty="0" err="1"/>
              <a:t>Molla</a:t>
            </a:r>
            <a:r>
              <a:rPr lang="en-US" sz="1300" dirty="0"/>
              <a:t>, M. A. M (22</a:t>
            </a:r>
            <a:r>
              <a:rPr lang="en-US" sz="1300" baseline="30000" dirty="0"/>
              <a:t>nd</a:t>
            </a:r>
            <a:r>
              <a:rPr lang="en-US" sz="1300" dirty="0"/>
              <a:t> January 2018) Of tensions, grievances, </a:t>
            </a:r>
            <a:r>
              <a:rPr lang="en-US" sz="1300" i="1" dirty="0"/>
              <a:t>Daily Star</a:t>
            </a:r>
            <a:r>
              <a:rPr lang="en-US" sz="1300" dirty="0"/>
              <a:t>. Available at </a:t>
            </a:r>
            <a:r>
              <a:rPr lang="en-US" sz="1300" u="sng" dirty="0">
                <a:hlinkClick r:id="rId7"/>
              </a:rPr>
              <a:t>https://www.thedailystar.net/frontpage/tensions-grievances-1523230</a:t>
            </a:r>
            <a:r>
              <a:rPr lang="en-US" sz="1300" u="sng" dirty="0"/>
              <a:t> </a:t>
            </a:r>
            <a:r>
              <a:rPr lang="en-US" sz="1300" dirty="0"/>
              <a:t>(Accessed: 02/10/2018)</a:t>
            </a:r>
          </a:p>
          <a:p>
            <a:r>
              <a:rPr lang="en-US" sz="1300" dirty="0"/>
              <a:t>UNDP &amp; UN Women (2018) </a:t>
            </a:r>
            <a:r>
              <a:rPr lang="en-US" sz="1300" i="1" dirty="0"/>
              <a:t>Environmental Impact of Rohingya Influx</a:t>
            </a:r>
            <a:r>
              <a:rPr lang="en-US" sz="1300" dirty="0"/>
              <a:t>, Available at</a:t>
            </a:r>
            <a:r>
              <a:rPr lang="en-US" sz="1300" b="1" dirty="0"/>
              <a:t> </a:t>
            </a:r>
            <a:r>
              <a:rPr lang="en-US" sz="1300" u="sng" dirty="0">
                <a:hlinkClick r:id="rId8"/>
              </a:rPr>
              <a:t>https://reliefweb.int/report/bangladesh/report-environmental-impact-rohingya-influx-executive-summary</a:t>
            </a:r>
            <a:r>
              <a:rPr lang="en-US" sz="1300" u="sng" dirty="0"/>
              <a:t> </a:t>
            </a:r>
            <a:r>
              <a:rPr lang="en-US" sz="1300" dirty="0"/>
              <a:t>(Accessed: 27/09/2018)</a:t>
            </a:r>
          </a:p>
          <a:p>
            <a:r>
              <a:rPr lang="en-US" sz="1300" dirty="0"/>
              <a:t>UNHCR (2018) </a:t>
            </a:r>
            <a:r>
              <a:rPr lang="en-US" sz="1300" i="1" dirty="0"/>
              <a:t>Refugee situation</a:t>
            </a:r>
            <a:r>
              <a:rPr lang="en-US" sz="1300" dirty="0"/>
              <a:t>. Available at </a:t>
            </a:r>
            <a:r>
              <a:rPr lang="en-US" sz="1300" u="sng" dirty="0">
                <a:hlinkClick r:id="rId9"/>
              </a:rPr>
              <a:t>https://data2.unhcr.org/en/situations/myanmar_refugees</a:t>
            </a:r>
            <a:r>
              <a:rPr lang="en-US" sz="1300" dirty="0"/>
              <a:t> (Accessed: 30/09/2018)</a:t>
            </a:r>
          </a:p>
        </p:txBody>
      </p:sp>
      <p:pic>
        <p:nvPicPr>
          <p:cNvPr id="4" name="Picture 3" descr="AA_Logotype100_RGB">
            <a:extLst>
              <a:ext uri="{FF2B5EF4-FFF2-40B4-BE49-F238E27FC236}">
                <a16:creationId xmlns:a16="http://schemas.microsoft.com/office/drawing/2014/main" id="{14610411-D462-49D6-841A-5772E5A059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8031" y="6286132"/>
            <a:ext cx="2174828" cy="45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56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1A23-4B71-464B-ADFF-4DA90AC3EB5F}"/>
              </a:ext>
            </a:extLst>
          </p:cNvPr>
          <p:cNvSpPr>
            <a:spLocks noGrp="1"/>
          </p:cNvSpPr>
          <p:nvPr>
            <p:ph type="title"/>
          </p:nvPr>
        </p:nvSpPr>
        <p:spPr>
          <a:xfrm>
            <a:off x="1103312" y="244895"/>
            <a:ext cx="8947522" cy="1058030"/>
          </a:xfrm>
        </p:spPr>
        <p:txBody>
          <a:bodyPr/>
          <a:lstStyle/>
          <a:p>
            <a:r>
              <a:rPr lang="en-US" sz="4000" dirty="0">
                <a:solidFill>
                  <a:schemeClr val="bg2">
                    <a:lumMod val="40000"/>
                    <a:lumOff val="60000"/>
                  </a:schemeClr>
                </a:solidFill>
              </a:rPr>
              <a:t>  Background</a:t>
            </a:r>
          </a:p>
        </p:txBody>
      </p:sp>
      <p:sp>
        <p:nvSpPr>
          <p:cNvPr id="3" name="Content Placeholder 2">
            <a:extLst>
              <a:ext uri="{FF2B5EF4-FFF2-40B4-BE49-F238E27FC236}">
                <a16:creationId xmlns:a16="http://schemas.microsoft.com/office/drawing/2014/main" id="{E80DB549-AE13-4522-B04C-6A1D3153EB9B}"/>
              </a:ext>
            </a:extLst>
          </p:cNvPr>
          <p:cNvSpPr>
            <a:spLocks noGrp="1"/>
          </p:cNvSpPr>
          <p:nvPr>
            <p:ph idx="1"/>
          </p:nvPr>
        </p:nvSpPr>
        <p:spPr>
          <a:xfrm>
            <a:off x="1103312" y="1392702"/>
            <a:ext cx="9208306" cy="4855698"/>
          </a:xfrm>
        </p:spPr>
        <p:txBody>
          <a:bodyPr>
            <a:normAutofit/>
          </a:bodyPr>
          <a:lstStyle/>
          <a:p>
            <a:r>
              <a:rPr lang="en-US" dirty="0">
                <a:solidFill>
                  <a:schemeClr val="tx1">
                    <a:lumMod val="95000"/>
                  </a:schemeClr>
                </a:solidFill>
              </a:rPr>
              <a:t>Rohingya refugee influx to Bangladesh: currently one of the largest humanitarian crises in the world. </a:t>
            </a:r>
          </a:p>
          <a:p>
            <a:pPr marL="0" indent="0">
              <a:buNone/>
            </a:pPr>
            <a:endParaRPr lang="en-US" sz="400" dirty="0">
              <a:solidFill>
                <a:schemeClr val="tx1">
                  <a:lumMod val="95000"/>
                </a:schemeClr>
              </a:solidFill>
            </a:endParaRPr>
          </a:p>
          <a:p>
            <a:r>
              <a:rPr lang="en-US" dirty="0">
                <a:solidFill>
                  <a:schemeClr val="tx1">
                    <a:lumMod val="95000"/>
                  </a:schemeClr>
                </a:solidFill>
              </a:rPr>
              <a:t>728,306 (UNHCR, 2018) Rohingya people fled from Rakhine state of Myanmar to Cox’s Bazar after August 25, 2017.</a:t>
            </a:r>
          </a:p>
          <a:p>
            <a:pPr marL="0" indent="0">
              <a:buNone/>
            </a:pPr>
            <a:endParaRPr lang="en-US" sz="500" dirty="0">
              <a:solidFill>
                <a:schemeClr val="tx1">
                  <a:lumMod val="95000"/>
                </a:schemeClr>
              </a:solidFill>
            </a:endParaRPr>
          </a:p>
          <a:p>
            <a:r>
              <a:rPr lang="en-US" dirty="0">
                <a:solidFill>
                  <a:schemeClr val="tx1">
                    <a:lumMod val="95000"/>
                  </a:schemeClr>
                </a:solidFill>
              </a:rPr>
              <a:t>The government and its development partners are responding to the Rohingya crisis with highest priority for over a year. </a:t>
            </a:r>
          </a:p>
          <a:p>
            <a:pPr marL="0" indent="0">
              <a:buNone/>
            </a:pPr>
            <a:endParaRPr lang="en-US" sz="400" dirty="0">
              <a:solidFill>
                <a:schemeClr val="tx1">
                  <a:lumMod val="95000"/>
                </a:schemeClr>
              </a:solidFill>
            </a:endParaRPr>
          </a:p>
          <a:p>
            <a:r>
              <a:rPr lang="en-US" dirty="0">
                <a:solidFill>
                  <a:schemeClr val="tx1">
                    <a:lumMod val="95000"/>
                  </a:schemeClr>
                </a:solidFill>
              </a:rPr>
              <a:t>Supporting such a large population on a small territory of land has created numerous problems. </a:t>
            </a:r>
          </a:p>
          <a:p>
            <a:pPr marL="0" indent="0">
              <a:buNone/>
            </a:pPr>
            <a:endParaRPr lang="en-US" sz="900" dirty="0">
              <a:solidFill>
                <a:schemeClr val="tx1">
                  <a:lumMod val="95000"/>
                </a:schemeClr>
              </a:solidFill>
            </a:endParaRPr>
          </a:p>
          <a:p>
            <a:r>
              <a:rPr lang="en-US" dirty="0">
                <a:solidFill>
                  <a:schemeClr val="tx1">
                    <a:lumMod val="95000"/>
                  </a:schemeClr>
                </a:solidFill>
              </a:rPr>
              <a:t>The biggest emerging challenge is the impact on water and environment in the Cox’s Bazar area.</a:t>
            </a:r>
          </a:p>
        </p:txBody>
      </p:sp>
      <p:pic>
        <p:nvPicPr>
          <p:cNvPr id="4" name="Picture 3" descr="AA_Logotype100_RGB">
            <a:extLst>
              <a:ext uri="{FF2B5EF4-FFF2-40B4-BE49-F238E27FC236}">
                <a16:creationId xmlns:a16="http://schemas.microsoft.com/office/drawing/2014/main" id="{830B8480-8962-409F-9D8D-AB49EB70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0" y="6156928"/>
            <a:ext cx="2092618" cy="43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33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912CA9-1939-420E-B887-A8F60F3EC046}"/>
              </a:ext>
            </a:extLst>
          </p:cNvPr>
          <p:cNvPicPr>
            <a:picLocks noGrp="1" noChangeAspect="1"/>
          </p:cNvPicPr>
          <p:nvPr>
            <p:ph idx="4294967295"/>
          </p:nvPr>
        </p:nvPicPr>
        <p:blipFill>
          <a:blip r:embed="rId2"/>
          <a:stretch>
            <a:fillRect/>
          </a:stretch>
        </p:blipFill>
        <p:spPr>
          <a:xfrm>
            <a:off x="3186550" y="-11113"/>
            <a:ext cx="6005513" cy="6869113"/>
          </a:xfrm>
        </p:spPr>
      </p:pic>
      <p:pic>
        <p:nvPicPr>
          <p:cNvPr id="3" name="Picture 2" descr="AA_Logotype100_RGB">
            <a:extLst>
              <a:ext uri="{FF2B5EF4-FFF2-40B4-BE49-F238E27FC236}">
                <a16:creationId xmlns:a16="http://schemas.microsoft.com/office/drawing/2014/main" id="{09B3B071-76FA-465F-80B5-3589C4331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375" y="6253913"/>
            <a:ext cx="2092618" cy="43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2455DC3-CE86-40BA-A40B-BA6270ACB8D2}"/>
              </a:ext>
            </a:extLst>
          </p:cNvPr>
          <p:cNvSpPr>
            <a:spLocks noGrp="1"/>
          </p:cNvSpPr>
          <p:nvPr>
            <p:ph type="title"/>
          </p:nvPr>
        </p:nvSpPr>
        <p:spPr>
          <a:xfrm>
            <a:off x="538038" y="6372725"/>
            <a:ext cx="2258291" cy="346360"/>
          </a:xfrm>
        </p:spPr>
        <p:txBody>
          <a:bodyPr/>
          <a:lstStyle/>
          <a:p>
            <a:r>
              <a:rPr lang="en-US" sz="1600" dirty="0"/>
              <a:t>Source: ISCG, 2018a</a:t>
            </a:r>
          </a:p>
        </p:txBody>
      </p:sp>
    </p:spTree>
    <p:extLst>
      <p:ext uri="{BB962C8B-B14F-4D97-AF65-F5344CB8AC3E}">
        <p14:creationId xmlns:p14="http://schemas.microsoft.com/office/powerpoint/2010/main" val="85807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1A23-4B71-464B-ADFF-4DA90AC3EB5F}"/>
              </a:ext>
            </a:extLst>
          </p:cNvPr>
          <p:cNvSpPr>
            <a:spLocks noGrp="1"/>
          </p:cNvSpPr>
          <p:nvPr>
            <p:ph type="title"/>
          </p:nvPr>
        </p:nvSpPr>
        <p:spPr>
          <a:xfrm>
            <a:off x="1103312" y="355733"/>
            <a:ext cx="8947522" cy="1058030"/>
          </a:xfrm>
        </p:spPr>
        <p:txBody>
          <a:bodyPr/>
          <a:lstStyle/>
          <a:p>
            <a:r>
              <a:rPr lang="en-US" sz="4000" dirty="0">
                <a:solidFill>
                  <a:schemeClr val="bg2">
                    <a:lumMod val="40000"/>
                    <a:lumOff val="60000"/>
                  </a:schemeClr>
                </a:solidFill>
              </a:rPr>
              <a:t>  Why are we concerned?</a:t>
            </a:r>
          </a:p>
        </p:txBody>
      </p:sp>
      <p:sp>
        <p:nvSpPr>
          <p:cNvPr id="3" name="Content Placeholder 2">
            <a:extLst>
              <a:ext uri="{FF2B5EF4-FFF2-40B4-BE49-F238E27FC236}">
                <a16:creationId xmlns:a16="http://schemas.microsoft.com/office/drawing/2014/main" id="{E80DB549-AE13-4522-B04C-6A1D3153EB9B}"/>
              </a:ext>
            </a:extLst>
          </p:cNvPr>
          <p:cNvSpPr>
            <a:spLocks noGrp="1"/>
          </p:cNvSpPr>
          <p:nvPr>
            <p:ph idx="1"/>
          </p:nvPr>
        </p:nvSpPr>
        <p:spPr>
          <a:xfrm>
            <a:off x="1103312" y="1510748"/>
            <a:ext cx="8946541" cy="4737652"/>
          </a:xfrm>
        </p:spPr>
        <p:txBody>
          <a:bodyPr/>
          <a:lstStyle/>
          <a:p>
            <a:r>
              <a:rPr lang="en-US" dirty="0"/>
              <a:t>Extreme violation of human rights: the repressive regime of Myanmar is already accused of genocide, arson, rape, torture and other cruel and degrading treatment on the Rohingya people.</a:t>
            </a:r>
            <a:r>
              <a:rPr lang="en-US" b="1" dirty="0"/>
              <a:t> </a:t>
            </a:r>
          </a:p>
          <a:p>
            <a:pPr marL="0" indent="0">
              <a:buNone/>
            </a:pPr>
            <a:endParaRPr lang="en-US" sz="300" dirty="0"/>
          </a:p>
          <a:p>
            <a:r>
              <a:rPr lang="en-US" dirty="0"/>
              <a:t>Statelessness of the Rohingya refugees: the government of Myanmar refuses to acknowledge them as the citizens of Myanmar.</a:t>
            </a:r>
          </a:p>
          <a:p>
            <a:pPr marL="0" indent="0">
              <a:buNone/>
            </a:pPr>
            <a:endParaRPr lang="en-US" sz="700" dirty="0"/>
          </a:p>
          <a:p>
            <a:r>
              <a:rPr lang="en-US" dirty="0"/>
              <a:t>The impact of Rohingya influx on environment is quite substantial. It includes water, forest, wildlife and the entire ecosystem of the Cox’s Bazar area.</a:t>
            </a:r>
          </a:p>
          <a:p>
            <a:endParaRPr lang="en-US" dirty="0"/>
          </a:p>
        </p:txBody>
      </p:sp>
      <p:pic>
        <p:nvPicPr>
          <p:cNvPr id="4" name="Picture 3" descr="AA_Logotype100_RGB">
            <a:extLst>
              <a:ext uri="{FF2B5EF4-FFF2-40B4-BE49-F238E27FC236}">
                <a16:creationId xmlns:a16="http://schemas.microsoft.com/office/drawing/2014/main" id="{0123761B-3022-442A-A08C-769B18400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297" y="6175718"/>
            <a:ext cx="1935447" cy="40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47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descr="AA_Logotype100_RGB">
            <a:extLst>
              <a:ext uri="{FF2B5EF4-FFF2-40B4-BE49-F238E27FC236}">
                <a16:creationId xmlns:a16="http://schemas.microsoft.com/office/drawing/2014/main" id="{8B9188FB-3D92-48AA-8E16-A881E1190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520" y="6267768"/>
            <a:ext cx="2092618" cy="43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845462E8-B11E-4549-81DA-FA278C9FE928}"/>
              </a:ext>
            </a:extLst>
          </p:cNvPr>
          <p:cNvSpPr>
            <a:spLocks noGrp="1"/>
          </p:cNvSpPr>
          <p:nvPr>
            <p:ph type="title"/>
          </p:nvPr>
        </p:nvSpPr>
        <p:spPr>
          <a:xfrm>
            <a:off x="136253" y="6442000"/>
            <a:ext cx="4214071" cy="346360"/>
          </a:xfrm>
        </p:spPr>
        <p:txBody>
          <a:bodyPr/>
          <a:lstStyle/>
          <a:p>
            <a:r>
              <a:rPr lang="en-US" sz="1400" dirty="0">
                <a:solidFill>
                  <a:schemeClr val="tx1">
                    <a:lumMod val="95000"/>
                  </a:schemeClr>
                </a:solidFill>
              </a:rPr>
              <a:t>Photo: Md. </a:t>
            </a:r>
            <a:r>
              <a:rPr lang="en-US" sz="1400" dirty="0" err="1">
                <a:solidFill>
                  <a:schemeClr val="tx1">
                    <a:lumMod val="95000"/>
                  </a:schemeClr>
                </a:solidFill>
              </a:rPr>
              <a:t>Sariful</a:t>
            </a:r>
            <a:r>
              <a:rPr lang="en-US" sz="1400" dirty="0">
                <a:solidFill>
                  <a:schemeClr val="tx1">
                    <a:lumMod val="95000"/>
                  </a:schemeClr>
                </a:solidFill>
              </a:rPr>
              <a:t> Islam/ActionAid Bangladesh</a:t>
            </a:r>
          </a:p>
        </p:txBody>
      </p:sp>
    </p:spTree>
    <p:extLst>
      <p:ext uri="{BB962C8B-B14F-4D97-AF65-F5344CB8AC3E}">
        <p14:creationId xmlns:p14="http://schemas.microsoft.com/office/powerpoint/2010/main" val="408354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C749-525E-4182-938D-F212B311095E}"/>
              </a:ext>
            </a:extLst>
          </p:cNvPr>
          <p:cNvSpPr>
            <a:spLocks noGrp="1"/>
          </p:cNvSpPr>
          <p:nvPr>
            <p:ph type="title"/>
          </p:nvPr>
        </p:nvSpPr>
        <p:spPr>
          <a:xfrm>
            <a:off x="1131020" y="244901"/>
            <a:ext cx="8947522" cy="899004"/>
          </a:xfrm>
        </p:spPr>
        <p:txBody>
          <a:bodyPr/>
          <a:lstStyle/>
          <a:p>
            <a:r>
              <a:rPr lang="en-US" sz="4000" dirty="0">
                <a:solidFill>
                  <a:schemeClr val="bg2">
                    <a:lumMod val="40000"/>
                    <a:lumOff val="60000"/>
                  </a:schemeClr>
                </a:solidFill>
              </a:rPr>
              <a:t>  Impact on Water</a:t>
            </a:r>
          </a:p>
        </p:txBody>
      </p:sp>
      <p:sp>
        <p:nvSpPr>
          <p:cNvPr id="3" name="Content Placeholder 2">
            <a:extLst>
              <a:ext uri="{FF2B5EF4-FFF2-40B4-BE49-F238E27FC236}">
                <a16:creationId xmlns:a16="http://schemas.microsoft.com/office/drawing/2014/main" id="{FC894A92-C88B-4AEC-B6C1-8D57C1112AB3}"/>
              </a:ext>
            </a:extLst>
          </p:cNvPr>
          <p:cNvSpPr>
            <a:spLocks noGrp="1"/>
          </p:cNvSpPr>
          <p:nvPr>
            <p:ph idx="1"/>
          </p:nvPr>
        </p:nvSpPr>
        <p:spPr>
          <a:xfrm>
            <a:off x="1131020" y="1233055"/>
            <a:ext cx="9204471" cy="5362650"/>
          </a:xfrm>
        </p:spPr>
        <p:txBody>
          <a:bodyPr>
            <a:normAutofit fontScale="85000" lnSpcReduction="20000"/>
          </a:bodyPr>
          <a:lstStyle/>
          <a:p>
            <a:pPr lvl="0"/>
            <a:r>
              <a:rPr lang="en-US" dirty="0"/>
              <a:t>Depletion of already scarce water resources in Cox’s Bazar area i.e. </a:t>
            </a:r>
            <a:r>
              <a:rPr lang="en-US" dirty="0" err="1"/>
              <a:t>Teknaf</a:t>
            </a:r>
            <a:r>
              <a:rPr lang="en-US" dirty="0"/>
              <a:t>, </a:t>
            </a:r>
            <a:r>
              <a:rPr lang="en-US" dirty="0" err="1"/>
              <a:t>Ukhia</a:t>
            </a:r>
            <a:r>
              <a:rPr lang="en-US" dirty="0"/>
              <a:t> (Energy &amp; Environment Technical Working Group, 2018).</a:t>
            </a:r>
          </a:p>
          <a:p>
            <a:pPr marL="0" lvl="0" indent="0">
              <a:buNone/>
            </a:pPr>
            <a:endParaRPr lang="en-US" sz="100" dirty="0"/>
          </a:p>
          <a:p>
            <a:r>
              <a:rPr lang="en-US" dirty="0"/>
              <a:t>Many tube-wells in the refugee camps are </a:t>
            </a:r>
            <a:r>
              <a:rPr lang="en-US" dirty="0" err="1"/>
              <a:t>disfunctional</a:t>
            </a:r>
            <a:r>
              <a:rPr lang="en-US" dirty="0"/>
              <a:t> as the underground water level has been depleted (Aziz, 2018)</a:t>
            </a:r>
          </a:p>
          <a:p>
            <a:pPr marL="0" indent="0">
              <a:buNone/>
            </a:pPr>
            <a:endParaRPr lang="en-US" sz="400" dirty="0"/>
          </a:p>
          <a:p>
            <a:r>
              <a:rPr lang="en-US" dirty="0"/>
              <a:t>Extracting huge amount of groundwater in an earthquake-prone area posed grave concerns of running out of ground water in next few months.</a:t>
            </a:r>
          </a:p>
          <a:p>
            <a:pPr marL="0" indent="0">
              <a:buNone/>
            </a:pPr>
            <a:endParaRPr lang="en-US" sz="100" dirty="0"/>
          </a:p>
          <a:p>
            <a:r>
              <a:rPr lang="en-US" dirty="0"/>
              <a:t>Indiscriminate installation of shallow tube-wells impacted the aquifers. </a:t>
            </a:r>
          </a:p>
          <a:p>
            <a:pPr marL="0" indent="0">
              <a:buNone/>
            </a:pPr>
            <a:endParaRPr lang="en-US" sz="100" dirty="0"/>
          </a:p>
          <a:p>
            <a:r>
              <a:rPr lang="en-US" dirty="0"/>
              <a:t>Continued pressure on the aquifer may result in salt water intrusion, rendering it unusable for the Cox’s Bazar area (ISCG, 2018a).</a:t>
            </a:r>
          </a:p>
          <a:p>
            <a:pPr marL="0" lvl="0" indent="0">
              <a:buNone/>
            </a:pPr>
            <a:endParaRPr lang="en-US" sz="100" dirty="0"/>
          </a:p>
          <a:p>
            <a:pPr lvl="0"/>
            <a:r>
              <a:rPr lang="en-US" dirty="0"/>
              <a:t>Rapid and extensive deforestation has led to destruction of key watersheds causing mass erosion, landslides, flash floods and a dramatic reduction in the recharge of ground water reserves (Energy &amp; Environment Technical Working Group, 2018)</a:t>
            </a:r>
            <a:r>
              <a:rPr lang="en-US" i="1" dirty="0"/>
              <a:t>.</a:t>
            </a:r>
          </a:p>
          <a:p>
            <a:pPr marL="0" lvl="0" indent="0">
              <a:buNone/>
            </a:pPr>
            <a:endParaRPr lang="en-US" sz="100" dirty="0"/>
          </a:p>
          <a:p>
            <a:r>
              <a:rPr lang="en-US" dirty="0"/>
              <a:t>Concern over quality of drinking water: 50% of samples at source and 89% of samples at a household level were contaminated in the last monitoring round (ISCG, 2018a). </a:t>
            </a:r>
          </a:p>
        </p:txBody>
      </p:sp>
      <p:pic>
        <p:nvPicPr>
          <p:cNvPr id="4" name="Picture 3" descr="AA_Logotype100_RGB">
            <a:extLst>
              <a:ext uri="{FF2B5EF4-FFF2-40B4-BE49-F238E27FC236}">
                <a16:creationId xmlns:a16="http://schemas.microsoft.com/office/drawing/2014/main" id="{FFBC9A6F-FB28-4F44-A9D3-5EED42E73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317" y="6158745"/>
            <a:ext cx="2090221" cy="4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62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C749-525E-4182-938D-F212B311095E}"/>
              </a:ext>
            </a:extLst>
          </p:cNvPr>
          <p:cNvSpPr>
            <a:spLocks noGrp="1"/>
          </p:cNvSpPr>
          <p:nvPr>
            <p:ph type="title"/>
          </p:nvPr>
        </p:nvSpPr>
        <p:spPr>
          <a:xfrm>
            <a:off x="923200" y="203328"/>
            <a:ext cx="8947522" cy="899004"/>
          </a:xfrm>
        </p:spPr>
        <p:txBody>
          <a:bodyPr/>
          <a:lstStyle/>
          <a:p>
            <a:r>
              <a:rPr lang="en-US" sz="4000" dirty="0">
                <a:solidFill>
                  <a:schemeClr val="bg2">
                    <a:lumMod val="40000"/>
                    <a:lumOff val="60000"/>
                  </a:schemeClr>
                </a:solidFill>
              </a:rPr>
              <a:t>  Impact on the Environment</a:t>
            </a:r>
          </a:p>
        </p:txBody>
      </p:sp>
      <p:sp>
        <p:nvSpPr>
          <p:cNvPr id="3" name="Content Placeholder 2">
            <a:extLst>
              <a:ext uri="{FF2B5EF4-FFF2-40B4-BE49-F238E27FC236}">
                <a16:creationId xmlns:a16="http://schemas.microsoft.com/office/drawing/2014/main" id="{FC894A92-C88B-4AEC-B6C1-8D57C1112AB3}"/>
              </a:ext>
            </a:extLst>
          </p:cNvPr>
          <p:cNvSpPr>
            <a:spLocks noGrp="1"/>
          </p:cNvSpPr>
          <p:nvPr>
            <p:ph idx="1"/>
          </p:nvPr>
        </p:nvSpPr>
        <p:spPr>
          <a:xfrm>
            <a:off x="831272" y="1171608"/>
            <a:ext cx="9531927" cy="5483064"/>
          </a:xfrm>
        </p:spPr>
        <p:txBody>
          <a:bodyPr>
            <a:normAutofit fontScale="85000" lnSpcReduction="20000"/>
          </a:bodyPr>
          <a:lstStyle/>
          <a:p>
            <a:pPr lvl="0"/>
            <a:r>
              <a:rPr lang="en-US" dirty="0"/>
              <a:t>The spontaneous settlement process damaged the environment. Total 4,800 acres of forest lands were allocated for camp settlement only at the ‘</a:t>
            </a:r>
            <a:r>
              <a:rPr lang="en-US" dirty="0" err="1"/>
              <a:t>Kutupalong-Balukhali</a:t>
            </a:r>
            <a:r>
              <a:rPr lang="en-US" dirty="0"/>
              <a:t> Expansion Sites’ (ISCG, 2018a). </a:t>
            </a:r>
          </a:p>
          <a:p>
            <a:pPr marL="0" lvl="0" indent="0">
              <a:buNone/>
            </a:pPr>
            <a:endParaRPr lang="en-US" sz="100" dirty="0"/>
          </a:p>
          <a:p>
            <a:pPr lvl="0"/>
            <a:r>
              <a:rPr lang="en-US" dirty="0"/>
              <a:t>Cutting trees for firewood from the hills exerted enormous negative impacts on </a:t>
            </a:r>
            <a:r>
              <a:rPr lang="en-US" dirty="0" err="1"/>
              <a:t>Teknaf</a:t>
            </a:r>
            <a:r>
              <a:rPr lang="en-US" dirty="0"/>
              <a:t> Wildlife Sanctuary. </a:t>
            </a:r>
          </a:p>
          <a:p>
            <a:pPr marL="0" lvl="0" indent="0">
              <a:buNone/>
            </a:pPr>
            <a:endParaRPr lang="en-US" sz="100" dirty="0"/>
          </a:p>
          <a:p>
            <a:pPr lvl="0"/>
            <a:r>
              <a:rPr lang="en-US" dirty="0"/>
              <a:t>Total vegetation cover decreased by 1284.48 hectares and 102.87 hectares in </a:t>
            </a:r>
            <a:r>
              <a:rPr lang="en-US" dirty="0" err="1"/>
              <a:t>Teknaf</a:t>
            </a:r>
            <a:r>
              <a:rPr lang="en-US" dirty="0"/>
              <a:t> sub-district and </a:t>
            </a:r>
            <a:r>
              <a:rPr lang="en-US" dirty="0" err="1"/>
              <a:t>Teknaf</a:t>
            </a:r>
            <a:r>
              <a:rPr lang="en-US" dirty="0"/>
              <a:t> Wildlife Sanctuary, respectively. (Imtiaz, 2018).</a:t>
            </a:r>
          </a:p>
          <a:p>
            <a:pPr marL="0" indent="0">
              <a:buNone/>
            </a:pPr>
            <a:endParaRPr lang="en-US" sz="100" dirty="0"/>
          </a:p>
          <a:p>
            <a:r>
              <a:rPr lang="en-US" dirty="0"/>
              <a:t>The daily requirement of fuelwood for Rohingya refugees is approximately 700 tons - equivalent to more than 4 football fields of forest. It may result in a complete loss of forests by 2019, if fuelwood is collected at the current rate ((Energy &amp; Environment Technical Working Group, 2018).</a:t>
            </a:r>
          </a:p>
          <a:p>
            <a:pPr marL="0" lvl="0" indent="0">
              <a:buNone/>
            </a:pPr>
            <a:endParaRPr lang="en-US" sz="100" dirty="0"/>
          </a:p>
          <a:p>
            <a:pPr lvl="0"/>
            <a:r>
              <a:rPr lang="en-US" dirty="0"/>
              <a:t>Asian elephants are becoming critically endangered due to this crisis (Energy &amp; Environment Technical Working Group, 2018).</a:t>
            </a:r>
          </a:p>
          <a:p>
            <a:pPr marL="0" lvl="0" indent="0">
              <a:buNone/>
            </a:pPr>
            <a:endParaRPr lang="en-US" sz="100" dirty="0"/>
          </a:p>
          <a:p>
            <a:pPr lvl="0"/>
            <a:r>
              <a:rPr lang="en-US" dirty="0"/>
              <a:t>Mass cooking fires and garbage burning in the Rohingya camps caused air pollution (Energy &amp; Environment Technical Working Group, 2018)</a:t>
            </a:r>
          </a:p>
          <a:p>
            <a:pPr marL="0" indent="0">
              <a:buNone/>
            </a:pPr>
            <a:endParaRPr lang="en-US" sz="100" dirty="0"/>
          </a:p>
          <a:p>
            <a:r>
              <a:rPr lang="en-US" dirty="0"/>
              <a:t>It the current situation continues, the interventions may result in rapid biomass reduction, loss of species and wildlife habitat, shrinkage of wildlife corridor and mortality risks for wildlife (UNDP-UN Women, 2018).</a:t>
            </a:r>
          </a:p>
        </p:txBody>
      </p:sp>
      <p:pic>
        <p:nvPicPr>
          <p:cNvPr id="4" name="Picture 3" descr="AA_Logotype100_RGB">
            <a:extLst>
              <a:ext uri="{FF2B5EF4-FFF2-40B4-BE49-F238E27FC236}">
                <a16:creationId xmlns:a16="http://schemas.microsoft.com/office/drawing/2014/main" id="{AB9A96E0-0959-4302-93FB-4CF2047C6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081" y="6246055"/>
            <a:ext cx="2012969" cy="42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2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C749-525E-4182-938D-F212B311095E}"/>
              </a:ext>
            </a:extLst>
          </p:cNvPr>
          <p:cNvSpPr>
            <a:spLocks noGrp="1"/>
          </p:cNvSpPr>
          <p:nvPr>
            <p:ph type="title"/>
          </p:nvPr>
        </p:nvSpPr>
        <p:spPr>
          <a:xfrm>
            <a:off x="1142415" y="147908"/>
            <a:ext cx="8902083" cy="792986"/>
          </a:xfrm>
        </p:spPr>
        <p:txBody>
          <a:bodyPr/>
          <a:lstStyle/>
          <a:p>
            <a:r>
              <a:rPr lang="en-US" sz="3200" dirty="0">
                <a:solidFill>
                  <a:schemeClr val="bg2">
                    <a:lumMod val="40000"/>
                    <a:lumOff val="60000"/>
                  </a:schemeClr>
                </a:solidFill>
              </a:rPr>
              <a:t>Implications for the community (both Rohingya refugees and host community)</a:t>
            </a:r>
          </a:p>
        </p:txBody>
      </p:sp>
      <p:sp>
        <p:nvSpPr>
          <p:cNvPr id="3" name="Content Placeholder 2">
            <a:extLst>
              <a:ext uri="{FF2B5EF4-FFF2-40B4-BE49-F238E27FC236}">
                <a16:creationId xmlns:a16="http://schemas.microsoft.com/office/drawing/2014/main" id="{FC894A92-C88B-4AEC-B6C1-8D57C1112AB3}"/>
              </a:ext>
            </a:extLst>
          </p:cNvPr>
          <p:cNvSpPr>
            <a:spLocks noGrp="1"/>
          </p:cNvSpPr>
          <p:nvPr>
            <p:ph idx="1"/>
          </p:nvPr>
        </p:nvSpPr>
        <p:spPr>
          <a:xfrm>
            <a:off x="845128" y="1351721"/>
            <a:ext cx="9490364" cy="5258053"/>
          </a:xfrm>
        </p:spPr>
        <p:txBody>
          <a:bodyPr>
            <a:normAutofit fontScale="92500" lnSpcReduction="20000"/>
          </a:bodyPr>
          <a:lstStyle/>
          <a:p>
            <a:pPr lvl="0"/>
            <a:r>
              <a:rPr lang="en-US" sz="2100" dirty="0"/>
              <a:t>The Rohingya influx has serious implications for public health. The major public health risks are as follows:</a:t>
            </a:r>
          </a:p>
          <a:p>
            <a:pPr marL="0" lvl="0" indent="0">
              <a:buNone/>
            </a:pPr>
            <a:r>
              <a:rPr lang="en-US" sz="2100" dirty="0"/>
              <a:t>	- Acute Watery Diarrhea 	     - Hepatitis E</a:t>
            </a:r>
          </a:p>
          <a:p>
            <a:pPr marL="0" lvl="0" indent="0">
              <a:buNone/>
            </a:pPr>
            <a:r>
              <a:rPr lang="en-US" sz="2100" dirty="0"/>
              <a:t>	- Malnutrition 			- Fecal-oral diseases	</a:t>
            </a:r>
          </a:p>
          <a:p>
            <a:pPr marL="0" lvl="0" indent="0">
              <a:buNone/>
            </a:pPr>
            <a:r>
              <a:rPr lang="en-US" sz="2100" dirty="0"/>
              <a:t>	- Malaria 				- Communicable diseases (non- WASH related)</a:t>
            </a:r>
          </a:p>
          <a:p>
            <a:pPr marL="0" lvl="0" indent="0">
              <a:buNone/>
            </a:pPr>
            <a:endParaRPr lang="en-US" sz="100" dirty="0"/>
          </a:p>
          <a:p>
            <a:pPr lvl="0"/>
            <a:r>
              <a:rPr lang="en-US" sz="2100" dirty="0"/>
              <a:t>Inhaling smoke from cooking inside the poorly ventilated shelters has serious health implications for the Rohingya women (UNDP-UN Women, 2018).</a:t>
            </a:r>
          </a:p>
          <a:p>
            <a:pPr marL="0" lvl="0" indent="0">
              <a:buNone/>
            </a:pPr>
            <a:endParaRPr lang="en-US" sz="100" dirty="0"/>
          </a:p>
          <a:p>
            <a:pPr lvl="0"/>
            <a:r>
              <a:rPr lang="en-US" sz="2100" dirty="0"/>
              <a:t>Communicable disease outbreaks is a constant threat given the density of population of the area. </a:t>
            </a:r>
          </a:p>
          <a:p>
            <a:pPr marL="0" lvl="0" indent="0">
              <a:buNone/>
            </a:pPr>
            <a:endParaRPr lang="en-US" sz="100" dirty="0"/>
          </a:p>
          <a:p>
            <a:pPr lvl="0"/>
            <a:r>
              <a:rPr lang="en-US" sz="2100" dirty="0"/>
              <a:t>The contamination of shallow aquifers due to indiscriminate and low-quality water installations presents a major health risk. </a:t>
            </a:r>
          </a:p>
          <a:p>
            <a:pPr marL="0" lvl="0" indent="0">
              <a:buNone/>
            </a:pPr>
            <a:endParaRPr lang="en-US" sz="100" dirty="0"/>
          </a:p>
          <a:p>
            <a:pPr lvl="0"/>
            <a:r>
              <a:rPr lang="en-US" sz="2100" dirty="0"/>
              <a:t>Conflict over resources: the ongoing interventions created tension between the host community and the Rohingya people. Host community is concerned ‘as more and more hills are razed, trees felled and water levels depleted to provide for the refugees’ (</a:t>
            </a:r>
            <a:r>
              <a:rPr lang="en-US" sz="2100" dirty="0" err="1"/>
              <a:t>Molla</a:t>
            </a:r>
            <a:r>
              <a:rPr lang="en-US" sz="2100" dirty="0"/>
              <a:t>, 2018).</a:t>
            </a:r>
            <a:endParaRPr lang="en-US" dirty="0"/>
          </a:p>
        </p:txBody>
      </p:sp>
      <p:pic>
        <p:nvPicPr>
          <p:cNvPr id="4" name="Picture 3" descr="AA_Logotype100_RGB">
            <a:extLst>
              <a:ext uri="{FF2B5EF4-FFF2-40B4-BE49-F238E27FC236}">
                <a16:creationId xmlns:a16="http://schemas.microsoft.com/office/drawing/2014/main" id="{8E645353-0F39-4237-A5BE-4B66B4FF1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791" y="6184578"/>
            <a:ext cx="2033954" cy="42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45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C749-525E-4182-938D-F212B311095E}"/>
              </a:ext>
            </a:extLst>
          </p:cNvPr>
          <p:cNvSpPr>
            <a:spLocks noGrp="1"/>
          </p:cNvSpPr>
          <p:nvPr>
            <p:ph type="title"/>
          </p:nvPr>
        </p:nvSpPr>
        <p:spPr>
          <a:xfrm>
            <a:off x="1103312" y="397298"/>
            <a:ext cx="8981592" cy="859247"/>
          </a:xfrm>
        </p:spPr>
        <p:txBody>
          <a:bodyPr/>
          <a:lstStyle/>
          <a:p>
            <a:r>
              <a:rPr lang="en-US" sz="4000" dirty="0">
                <a:solidFill>
                  <a:schemeClr val="bg2">
                    <a:lumMod val="40000"/>
                    <a:lumOff val="60000"/>
                  </a:schemeClr>
                </a:solidFill>
              </a:rPr>
              <a:t>  Recommendations</a:t>
            </a:r>
          </a:p>
        </p:txBody>
      </p:sp>
      <p:sp>
        <p:nvSpPr>
          <p:cNvPr id="3" name="Content Placeholder 2">
            <a:extLst>
              <a:ext uri="{FF2B5EF4-FFF2-40B4-BE49-F238E27FC236}">
                <a16:creationId xmlns:a16="http://schemas.microsoft.com/office/drawing/2014/main" id="{FC894A92-C88B-4AEC-B6C1-8D57C1112AB3}"/>
              </a:ext>
            </a:extLst>
          </p:cNvPr>
          <p:cNvSpPr>
            <a:spLocks noGrp="1"/>
          </p:cNvSpPr>
          <p:nvPr>
            <p:ph idx="1"/>
          </p:nvPr>
        </p:nvSpPr>
        <p:spPr>
          <a:xfrm>
            <a:off x="1103312" y="1371600"/>
            <a:ext cx="9481561" cy="4904509"/>
          </a:xfrm>
        </p:spPr>
        <p:txBody>
          <a:bodyPr>
            <a:normAutofit fontScale="92500" lnSpcReduction="20000"/>
          </a:bodyPr>
          <a:lstStyle/>
          <a:p>
            <a:r>
              <a:rPr lang="en-US" dirty="0"/>
              <a:t>Social, technological and eco-based solutions need to be considered to address the impact of Rohingya influx. These include: </a:t>
            </a:r>
          </a:p>
          <a:p>
            <a:pPr marL="0" indent="0">
              <a:buNone/>
            </a:pPr>
            <a:endParaRPr lang="en-US" sz="100" dirty="0"/>
          </a:p>
          <a:p>
            <a:pPr marL="0" indent="0">
              <a:buNone/>
            </a:pPr>
            <a:r>
              <a:rPr lang="en-US" dirty="0"/>
              <a:t>	- raising more awareness on environmental pollution, especially water 	   		  pollution; </a:t>
            </a:r>
          </a:p>
          <a:p>
            <a:pPr marL="0" indent="0">
              <a:buNone/>
            </a:pPr>
            <a:r>
              <a:rPr lang="en-US" dirty="0"/>
              <a:t>	- initiating community level capacity building for efficient use of water;</a:t>
            </a:r>
          </a:p>
          <a:p>
            <a:pPr marL="0" indent="0">
              <a:buNone/>
            </a:pPr>
            <a:r>
              <a:rPr lang="en-US" dirty="0"/>
              <a:t>	- considering immediate end of cutting down trees to protect the forests;</a:t>
            </a:r>
          </a:p>
          <a:p>
            <a:pPr marL="0" indent="0">
              <a:buNone/>
            </a:pPr>
            <a:r>
              <a:rPr lang="en-US" dirty="0"/>
              <a:t>	- encouraging use of alternative energy for cooking;</a:t>
            </a:r>
          </a:p>
          <a:p>
            <a:pPr marL="0" indent="0">
              <a:buNone/>
            </a:pPr>
            <a:r>
              <a:rPr lang="en-US" dirty="0"/>
              <a:t>	- encouraging use of climate resilient latrines;</a:t>
            </a:r>
          </a:p>
          <a:p>
            <a:pPr marL="0" indent="0">
              <a:buNone/>
            </a:pPr>
            <a:r>
              <a:rPr lang="en-US" dirty="0"/>
              <a:t>	- considering effective solid waste management system; </a:t>
            </a:r>
          </a:p>
          <a:p>
            <a:pPr marL="0" indent="0">
              <a:buNone/>
            </a:pPr>
            <a:r>
              <a:rPr lang="en-US" dirty="0"/>
              <a:t>	- considering safe surface water solutions;</a:t>
            </a:r>
          </a:p>
          <a:p>
            <a:pPr marL="0" indent="0">
              <a:buNone/>
            </a:pPr>
            <a:r>
              <a:rPr lang="en-US" dirty="0"/>
              <a:t>	- considering innovative practices of community-based rain-water 			   harvesting, low-cost desalinization models;</a:t>
            </a:r>
          </a:p>
          <a:p>
            <a:pPr marL="0" indent="0">
              <a:buNone/>
            </a:pPr>
            <a:endParaRPr lang="en-US" sz="600" dirty="0"/>
          </a:p>
          <a:p>
            <a:r>
              <a:rPr lang="en-US" dirty="0"/>
              <a:t>Global leadership has to take actions to preserve environmental and ecological balance in the Cox’s Bazar area of Bangladesh.</a:t>
            </a:r>
          </a:p>
        </p:txBody>
      </p:sp>
      <p:pic>
        <p:nvPicPr>
          <p:cNvPr id="4" name="Picture 3" descr="AA_Logotype100_RGB">
            <a:extLst>
              <a:ext uri="{FF2B5EF4-FFF2-40B4-BE49-F238E27FC236}">
                <a16:creationId xmlns:a16="http://schemas.microsoft.com/office/drawing/2014/main" id="{9C5041BD-B339-41DB-85FF-706301AF3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466" y="6161437"/>
            <a:ext cx="2174828" cy="45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37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282</TotalTime>
  <Words>1053</Words>
  <Application>Microsoft Office PowerPoint</Application>
  <PresentationFormat>Widescreen</PresentationFormat>
  <Paragraphs>100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Rohingya Refugee Influx to Bangladesh: Impact on Water and Environment at the Cox’s Bazar Camp Area</vt:lpstr>
      <vt:lpstr>  Background</vt:lpstr>
      <vt:lpstr>Source: ISCG, 2018a</vt:lpstr>
      <vt:lpstr>  Why are we concerned?</vt:lpstr>
      <vt:lpstr>Photo: Md. Sariful Islam/ActionAid Bangladesh</vt:lpstr>
      <vt:lpstr>  Impact on Water</vt:lpstr>
      <vt:lpstr>  Impact on the Environment</vt:lpstr>
      <vt:lpstr>Implications for the community (both Rohingya refugees and host community)</vt:lpstr>
      <vt:lpstr>  Recommendations</vt:lpstr>
      <vt:lpstr>PowerPoint Presentation</vt:lpstr>
      <vt:lpst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Shubhomoy Haque</dc:creator>
  <cp:lastModifiedBy>Carla Littlejohn</cp:lastModifiedBy>
  <cp:revision>221</cp:revision>
  <dcterms:created xsi:type="dcterms:W3CDTF">2018-10-01T09:05:22Z</dcterms:created>
  <dcterms:modified xsi:type="dcterms:W3CDTF">2018-10-12T00:09:42Z</dcterms:modified>
</cp:coreProperties>
</file>