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7" r:id="rId4"/>
    <p:sldId id="291" r:id="rId5"/>
    <p:sldId id="298" r:id="rId6"/>
    <p:sldId id="308" r:id="rId7"/>
    <p:sldId id="301" r:id="rId8"/>
    <p:sldId id="299" r:id="rId9"/>
    <p:sldId id="304" r:id="rId10"/>
    <p:sldId id="305" r:id="rId11"/>
    <p:sldId id="307" r:id="rId12"/>
    <p:sldId id="309" r:id="rId13"/>
    <p:sldId id="306" r:id="rId14"/>
    <p:sldId id="311" r:id="rId15"/>
    <p:sldId id="310" r:id="rId16"/>
  </p:sldIdLst>
  <p:sldSz cx="12192000" cy="6858000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29"/>
    <a:srgbClr val="00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9447" autoAdjust="0"/>
  </p:normalViewPr>
  <p:slideViewPr>
    <p:cSldViewPr>
      <p:cViewPr varScale="1">
        <p:scale>
          <a:sx n="86" d="100"/>
          <a:sy n="86" d="100"/>
        </p:scale>
        <p:origin x="48" y="1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3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F906-0CCC-4502-AA0D-FCBDD09EF18C}" type="datetimeFigureOut">
              <a:rPr lang="en-AU" smtClean="0"/>
              <a:t>12/10/2018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C9A4E-15D2-49D1-9008-77D98DE7B1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66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611B-240F-4A34-B4B6-953085A19D8A}" type="datetimeFigureOut">
              <a:rPr lang="en-AU" smtClean="0"/>
              <a:t>12/10/2018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C7B74-90DC-4D43-8EE6-9BA3412C23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17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0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50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80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29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39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7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3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69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9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8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4C8F"/>
          </a:solidFill>
          <a:latin typeface="Arial" charset="0"/>
          <a:ea typeface="ヒラギノ角ゴ Pro W3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BA7F77-EE97-448B-A68E-EBCFDABDEF6D}"/>
              </a:ext>
            </a:extLst>
          </p:cNvPr>
          <p:cNvSpPr/>
          <p:nvPr/>
        </p:nvSpPr>
        <p:spPr>
          <a:xfrm>
            <a:off x="1919536" y="4365104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bg1"/>
              </a:buClr>
              <a:buSzPct val="85000"/>
              <a:defRPr/>
            </a:pPr>
            <a:r>
              <a:rPr kumimoji="1" lang="en-US" sz="18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Event: </a:t>
            </a:r>
            <a:r>
              <a:rPr kumimoji="1"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Flood Community of Practice workshop - Brisbane</a:t>
            </a:r>
          </a:p>
          <a:p>
            <a:pPr eaLnBrk="1" hangingPunct="1">
              <a:buClr>
                <a:schemeClr val="bg1"/>
              </a:buClr>
              <a:buSzPct val="85000"/>
              <a:defRPr/>
            </a:pPr>
            <a:r>
              <a:rPr kumimoji="1" lang="en-US" sz="18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Date: </a:t>
            </a:r>
            <a:r>
              <a:rPr kumimoji="1"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21 September 2018</a:t>
            </a:r>
          </a:p>
          <a:p>
            <a:pPr>
              <a:buClr>
                <a:schemeClr val="bg1"/>
              </a:buClr>
              <a:buSzPct val="85000"/>
              <a:defRPr/>
            </a:pPr>
            <a:r>
              <a:rPr kumimoji="1" lang="en-US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cs typeface="Calibri" pitchFamily="34" charset="0"/>
              </a:rPr>
              <a:t>Presenter: </a:t>
            </a:r>
          </a:p>
          <a:p>
            <a:pPr>
              <a:buClr>
                <a:schemeClr val="bg1"/>
              </a:buClr>
              <a:buSzPct val="85000"/>
              <a:defRPr/>
            </a:pPr>
            <a:r>
              <a:rPr kumimoji="1"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Ouswatta Perera – Senior Engineer, Flood Policy and Planning</a:t>
            </a:r>
          </a:p>
          <a:p>
            <a:pPr>
              <a:buClr>
                <a:schemeClr val="bg1"/>
              </a:buClr>
              <a:buSzPct val="85000"/>
              <a:defRPr/>
            </a:pPr>
            <a:r>
              <a:rPr kumimoji="1"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cs typeface="Calibri" pitchFamily="34" charset="0"/>
              </a:rPr>
              <a:t>Natural Environment Water and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74AA2-F057-4645-86C0-A9E331C6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863" y="404664"/>
            <a:ext cx="6678488" cy="38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0DD36-3E7B-4592-B3CD-BBBE6F4DC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378"/>
            <a:ext cx="9180512" cy="5132967"/>
          </a:xfrm>
          <a:prstGeom prst="rect">
            <a:avLst/>
          </a:prstGeom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31504" y="1052736"/>
            <a:ext cx="8928992" cy="5544616"/>
          </a:xfrm>
        </p:spPr>
        <p:txBody>
          <a:bodyPr/>
          <a:lstStyle/>
          <a:p>
            <a:endParaRPr lang="en-AU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1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Services</a:t>
            </a:r>
          </a:p>
          <a:p>
            <a:pPr lvl="1"/>
            <a:r>
              <a:rPr lang="en-AU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electrical meter board, separate circuits, raise hot water, non-return valves…</a:t>
            </a:r>
          </a:p>
          <a:p>
            <a:endParaRPr lang="en-AU" sz="9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Structure</a:t>
            </a:r>
          </a:p>
          <a:p>
            <a:pPr lvl="1"/>
            <a:r>
              <a:rPr lang="en-AU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 RPEQ (subsidence/cracking), adequate drainage and ventilation to sub floor</a:t>
            </a:r>
          </a:p>
          <a:p>
            <a:pPr marL="457200" lvl="1" indent="0">
              <a:buNone/>
            </a:pPr>
            <a:endParaRPr lang="en-AU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</a:t>
            </a:r>
          </a:p>
          <a:p>
            <a:pPr lvl="1"/>
            <a:r>
              <a:rPr lang="en-AU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resistant cladding, additional weep holes, consult RPEQ (obvious damage)…</a:t>
            </a:r>
          </a:p>
          <a:p>
            <a:pPr marL="457200" lvl="1" indent="0">
              <a:buNone/>
            </a:pPr>
            <a:endParaRPr lang="en-AU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</a:t>
            </a:r>
          </a:p>
          <a:p>
            <a:pPr lvl="1"/>
            <a:r>
              <a:rPr lang="en-AU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resistant flooring &amp; wall linings, elevate powerpoints, eliminate cavities…</a:t>
            </a:r>
          </a:p>
          <a:p>
            <a:pPr marL="342900" lvl="1" indent="-342900">
              <a:buChar char="•"/>
            </a:pPr>
            <a:endParaRPr lang="en-AU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1" indent="-342900">
              <a:buChar char="•"/>
            </a:pPr>
            <a:r>
              <a:rPr lang="en-A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Door, Windows and Building Openings</a:t>
            </a:r>
          </a:p>
          <a:p>
            <a:pPr lvl="1"/>
            <a:r>
              <a:rPr lang="en-AU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stepped door thresholds, seal all frames…</a:t>
            </a:r>
          </a:p>
          <a:p>
            <a:pPr lvl="1"/>
            <a:endParaRPr lang="en-AU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AU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A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br>
              <a:rPr lang="en-AU" kern="0" dirty="0"/>
            </a:br>
            <a:r>
              <a:rPr lang="en-AU" sz="2400" kern="0" dirty="0"/>
              <a:t>Strategies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7122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br>
              <a:rPr lang="en-AU" kern="0" dirty="0"/>
            </a:br>
            <a:r>
              <a:rPr lang="en-AU" sz="2400" kern="0" dirty="0"/>
              <a:t>Flood Hub</a:t>
            </a:r>
            <a:br>
              <a:rPr lang="en-AU" kern="0" dirty="0"/>
            </a:br>
            <a:endParaRPr lang="en-AU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92561-303C-412A-A7A1-FF024F54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4" y="1228291"/>
            <a:ext cx="9054346" cy="44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74349F-29A9-46CC-820D-2DDF725AF052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br>
              <a:rPr lang="en-AU" kern="0" dirty="0"/>
            </a:br>
            <a:r>
              <a:rPr lang="en-AU" sz="2400" kern="0" dirty="0"/>
              <a:t>Flood Hub</a:t>
            </a:r>
            <a:br>
              <a:rPr lang="en-AU" kern="0" dirty="0"/>
            </a:br>
            <a:endParaRPr lang="en-AU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23DC5-54A0-4454-B5AB-C49FA5E78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066" y="2036835"/>
            <a:ext cx="3753033" cy="2111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2EF133-24AD-49B7-9F2D-91CB3AB3B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6725" y="2036835"/>
            <a:ext cx="3753033" cy="2111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A5680C-7740-4A56-BBBC-A52C05FE9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69" y="3933056"/>
            <a:ext cx="4008445" cy="2672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5DAEF8-D5E5-4234-93BE-F22B8D0B4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4" y="1412777"/>
            <a:ext cx="3977022" cy="2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51992" y="1484784"/>
            <a:ext cx="8564488" cy="4896544"/>
          </a:xfrm>
        </p:spPr>
        <p:txBody>
          <a:bodyPr/>
          <a:lstStyle/>
          <a:p>
            <a:r>
              <a:rPr lang="en-AU" sz="2400" dirty="0"/>
              <a:t>Landscaping</a:t>
            </a:r>
          </a:p>
          <a:p>
            <a:pPr lvl="1"/>
            <a:r>
              <a:rPr lang="en-AU" sz="1600" dirty="0"/>
              <a:t>Pervious pavement, raingardens, bioswales, relocating of yard structures... </a:t>
            </a:r>
          </a:p>
          <a:p>
            <a:pPr lvl="1"/>
            <a:r>
              <a:rPr lang="en-AU" sz="1600" dirty="0"/>
              <a:t>Potential adverse impacts elsewhere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2400"/>
              <a:t>Knock-on </a:t>
            </a:r>
            <a:r>
              <a:rPr lang="en-AU" sz="2400" dirty="0"/>
              <a:t>effects of structural modifications </a:t>
            </a:r>
          </a:p>
          <a:p>
            <a:pPr lvl="1"/>
            <a:r>
              <a:rPr lang="en-AU" sz="1600" dirty="0"/>
              <a:t>Asbestos, termites, H&amp;S etc….</a:t>
            </a:r>
          </a:p>
          <a:p>
            <a:pPr marL="457200" lvl="1" indent="0">
              <a:buNone/>
            </a:pPr>
            <a:endParaRPr lang="en-AU" sz="1600" dirty="0"/>
          </a:p>
          <a:p>
            <a:r>
              <a:rPr lang="en-AU" sz="2400" dirty="0"/>
              <a:t>Changing ownerships</a:t>
            </a:r>
          </a:p>
          <a:p>
            <a:pPr lvl="1"/>
            <a:r>
              <a:rPr lang="en-AU" sz="1600" dirty="0"/>
              <a:t>Potential for the FRHP modifications to be modified!</a:t>
            </a:r>
          </a:p>
          <a:p>
            <a:pPr lvl="1"/>
            <a:r>
              <a:rPr lang="en-AU" sz="1600" dirty="0"/>
              <a:t>Transferring the resilience learning with the transfer of titles! </a:t>
            </a:r>
          </a:p>
          <a:p>
            <a:pPr marL="457200" lvl="1" indent="0">
              <a:buNone/>
            </a:pPr>
            <a:endParaRPr lang="en-AU" sz="2000" dirty="0"/>
          </a:p>
          <a:p>
            <a:r>
              <a:rPr lang="en-AU" sz="2400" dirty="0"/>
              <a:t>Temporary residents/tenants</a:t>
            </a:r>
          </a:p>
          <a:p>
            <a:pPr marL="457200" lvl="1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br>
              <a:rPr lang="en-AU" kern="0" dirty="0"/>
            </a:br>
            <a:r>
              <a:rPr lang="en-AU" sz="2400" kern="0" dirty="0"/>
              <a:t>Challenges &amp; Opportunities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121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5784" y="332656"/>
            <a:ext cx="8060432" cy="1503040"/>
          </a:xfrm>
        </p:spPr>
        <p:txBody>
          <a:bodyPr/>
          <a:lstStyle/>
          <a:p>
            <a:pPr eaLnBrk="1" hangingPunct="1"/>
            <a:r>
              <a:rPr lang="en-US" dirty="0"/>
              <a:t>Acknowledgements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74AA2-F057-4645-86C0-A9E331C6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801" y="1772816"/>
            <a:ext cx="3835642" cy="2232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002ED-6B17-48DD-923E-4FA562A96447}"/>
              </a:ext>
            </a:extLst>
          </p:cNvPr>
          <p:cNvSpPr txBox="1"/>
          <p:nvPr/>
        </p:nvSpPr>
        <p:spPr>
          <a:xfrm>
            <a:off x="2135560" y="1772816"/>
            <a:ext cx="383564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/>
                </a:solidFill>
                <a:latin typeface="+mn-lt"/>
                <a:ea typeface="+mn-ea"/>
              </a:rPr>
              <a:t>BCC Project team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err="1">
                <a:solidFill>
                  <a:schemeClr val="bg2"/>
                </a:solidFill>
                <a:latin typeface="+mn-lt"/>
                <a:ea typeface="+mn-ea"/>
              </a:rPr>
              <a:t>CitySmart</a:t>
            </a:r>
            <a:r>
              <a:rPr lang="en-AU" dirty="0">
                <a:solidFill>
                  <a:schemeClr val="bg2"/>
                </a:solidFill>
                <a:latin typeface="+mn-lt"/>
                <a:ea typeface="+mn-ea"/>
              </a:rPr>
              <a:t> Project team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/>
                </a:solidFill>
                <a:latin typeface="+mn-lt"/>
                <a:ea typeface="+mn-ea"/>
              </a:rPr>
              <a:t>JDA</a:t>
            </a:r>
          </a:p>
        </p:txBody>
      </p:sp>
    </p:spTree>
    <p:extLst>
      <p:ext uri="{BB962C8B-B14F-4D97-AF65-F5344CB8AC3E}">
        <p14:creationId xmlns:p14="http://schemas.microsoft.com/office/powerpoint/2010/main" val="310942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82FE-634A-405C-A192-118CC195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719F5-5842-494D-A181-2A6618812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304033"/>
            <a:ext cx="5862972" cy="3908648"/>
          </a:xfrm>
          <a:prstGeom prst="rect">
            <a:avLst/>
          </a:prstGeom>
        </p:spPr>
      </p:pic>
      <p:pic>
        <p:nvPicPr>
          <p:cNvPr id="1030" name="Picture 6" descr="Image result for question mark">
            <a:extLst>
              <a:ext uri="{FF2B5EF4-FFF2-40B4-BE49-F238E27FC236}">
                <a16:creationId xmlns:a16="http://schemas.microsoft.com/office/drawing/2014/main" id="{90252ACD-B81F-4DAE-B227-F30BDFDD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01" y="795655"/>
            <a:ext cx="1492727" cy="14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63652" y="980728"/>
            <a:ext cx="7832748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/>
              <a:t>Our Strategy – FloodSmart Future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Building resilience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The Flood Resilient Homes Program (FRHP)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Our Data – Overland flow study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FRHP – Components and Strategies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Flood Hub 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Challenges &amp; Opportunities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AU" sz="2800" dirty="0"/>
          </a:p>
          <a:p>
            <a:pPr>
              <a:lnSpc>
                <a:spcPct val="150000"/>
              </a:lnSpc>
            </a:pPr>
            <a:endParaRPr lang="en-AU" dirty="0"/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D47A64-0E61-45C7-BF37-540D8C15F06D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Objective of the day</a:t>
            </a:r>
            <a:br>
              <a:rPr lang="en-AU" kern="0" dirty="0"/>
            </a:br>
            <a:r>
              <a:rPr lang="en-AU" sz="2400" kern="0" dirty="0">
                <a:solidFill>
                  <a:schemeClr val="bg1"/>
                </a:solidFill>
              </a:rPr>
              <a:t>e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3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63653" y="1412776"/>
            <a:ext cx="5528492" cy="5184576"/>
          </a:xfrm>
        </p:spPr>
        <p:txBody>
          <a:bodyPr/>
          <a:lstStyle/>
          <a:p>
            <a:r>
              <a:rPr lang="en-AU" sz="2400" dirty="0"/>
              <a:t>Long term strategic approach to flood management</a:t>
            </a:r>
          </a:p>
          <a:p>
            <a:r>
              <a:rPr lang="en-AU" sz="2400" dirty="0"/>
              <a:t>Supports the sustainable and economic development of the city</a:t>
            </a:r>
          </a:p>
          <a:p>
            <a:r>
              <a:rPr lang="en-AU" sz="2400" dirty="0"/>
              <a:t>Improves the resilience and liveability of our New World City</a:t>
            </a:r>
          </a:p>
          <a:p>
            <a:r>
              <a:rPr lang="en-AU" sz="2400" dirty="0"/>
              <a:t>“Together we can build a more resilient city, a city that is </a:t>
            </a:r>
            <a:r>
              <a:rPr lang="en-AU" sz="2400" b="1" dirty="0"/>
              <a:t>safe</a:t>
            </a:r>
            <a:r>
              <a:rPr lang="en-AU" sz="2400" dirty="0"/>
              <a:t>, </a:t>
            </a:r>
            <a:r>
              <a:rPr lang="en-AU" sz="2400" b="1" dirty="0"/>
              <a:t>confident</a:t>
            </a:r>
            <a:r>
              <a:rPr lang="en-AU" sz="2400" dirty="0"/>
              <a:t> and </a:t>
            </a:r>
            <a:r>
              <a:rPr lang="en-AU" sz="2400" b="1" dirty="0"/>
              <a:t>ready</a:t>
            </a:r>
            <a:r>
              <a:rPr lang="en-AU" sz="2400" dirty="0"/>
              <a:t>”</a:t>
            </a:r>
          </a:p>
          <a:p>
            <a:pPr lvl="1"/>
            <a:r>
              <a:rPr lang="en-AU" sz="1600" dirty="0"/>
              <a:t>Improving community resilience</a:t>
            </a:r>
          </a:p>
          <a:p>
            <a:pPr lvl="1"/>
            <a:r>
              <a:rPr lang="en-AU" sz="1600" dirty="0"/>
              <a:t>Ensuring the resilience of the city’s built fabric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800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AA841-0F1C-4DC4-A573-73BA2292F316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8972" r="27338" b="9458"/>
          <a:stretch/>
        </p:blipFill>
        <p:spPr bwMode="auto">
          <a:xfrm>
            <a:off x="7392146" y="1353046"/>
            <a:ext cx="2888648" cy="4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D47A64-0E61-45C7-BF37-540D8C15F06D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Our Strategy</a:t>
            </a:r>
            <a:br>
              <a:rPr lang="en-AU" kern="0" dirty="0"/>
            </a:br>
            <a:r>
              <a:rPr lang="en-AU" sz="2400" kern="0" dirty="0"/>
              <a:t>FloodSmart Future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1112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51992" y="1484784"/>
            <a:ext cx="6908304" cy="2592288"/>
          </a:xfrm>
        </p:spPr>
        <p:txBody>
          <a:bodyPr/>
          <a:lstStyle/>
          <a:p>
            <a:r>
              <a:rPr lang="en-AU" sz="2400" dirty="0"/>
              <a:t>Structural flood mitigation</a:t>
            </a:r>
          </a:p>
          <a:p>
            <a:r>
              <a:rPr lang="en-AU" sz="2400" dirty="0"/>
              <a:t>A hazard based approach to land use planning</a:t>
            </a:r>
          </a:p>
          <a:p>
            <a:r>
              <a:rPr lang="en-AU" sz="2400" dirty="0"/>
              <a:t>Providing good quality flood information</a:t>
            </a:r>
          </a:p>
          <a:p>
            <a:r>
              <a:rPr lang="en-AU" sz="2400" dirty="0"/>
              <a:t>World-class emergency management</a:t>
            </a:r>
            <a:endParaRPr lang="en-AU" sz="1600" i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2" descr="\\personalp\personalp$\089789\Home\Desktop\WaterSmart\Strategy Outcome 1.JPG">
            <a:extLst>
              <a:ext uri="{FF2B5EF4-FFF2-40B4-BE49-F238E27FC236}">
                <a16:creationId xmlns:a16="http://schemas.microsoft.com/office/drawing/2014/main" id="{9E841159-75FE-458D-AEB2-D8CC1D0C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47125" r="35669" b="3395"/>
          <a:stretch>
            <a:fillRect/>
          </a:stretch>
        </p:blipFill>
        <p:spPr bwMode="auto">
          <a:xfrm>
            <a:off x="3485902" y="3284984"/>
            <a:ext cx="4823941" cy="344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Our Strategy</a:t>
            </a:r>
            <a:br>
              <a:rPr lang="en-AU" kern="0" dirty="0"/>
            </a:br>
            <a:r>
              <a:rPr lang="en-AU" sz="2400" kern="0" dirty="0"/>
              <a:t>Integrated mix of measures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435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291ED6D-0AE1-4D51-AA27-13D9870CEF09}"/>
              </a:ext>
            </a:extLst>
          </p:cNvPr>
          <p:cNvSpPr/>
          <p:nvPr/>
        </p:nvSpPr>
        <p:spPr bwMode="auto">
          <a:xfrm>
            <a:off x="1645880" y="1218292"/>
            <a:ext cx="9022121" cy="5639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Our Journey</a:t>
            </a:r>
            <a:br>
              <a:rPr lang="en-AU" kern="0" dirty="0"/>
            </a:br>
            <a:r>
              <a:rPr lang="en-AU" sz="2400" kern="0" dirty="0"/>
              <a:t>Building resilience</a:t>
            </a:r>
            <a:br>
              <a:rPr lang="en-AU" kern="0" dirty="0"/>
            </a:br>
            <a:endParaRPr lang="en-AU" kern="0" dirty="0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526DA81E-40B1-405B-B31D-72D5295E61B7}"/>
              </a:ext>
            </a:extLst>
          </p:cNvPr>
          <p:cNvSpPr/>
          <p:nvPr/>
        </p:nvSpPr>
        <p:spPr>
          <a:xfrm>
            <a:off x="2085690" y="6061743"/>
            <a:ext cx="1116517" cy="59787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0 w 1919744"/>
              <a:gd name="connsiteY5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169401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2011</a:t>
            </a:r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00B95FC4-8FC1-47E0-AB7A-32DFBE790A13}"/>
              </a:ext>
            </a:extLst>
          </p:cNvPr>
          <p:cNvSpPr/>
          <p:nvPr/>
        </p:nvSpPr>
        <p:spPr>
          <a:xfrm>
            <a:off x="3021795" y="6061744"/>
            <a:ext cx="1253995" cy="597876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2012</a:t>
            </a:r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C73C53CE-C649-450A-9421-EAB24DDCD031}"/>
              </a:ext>
            </a:extLst>
          </p:cNvPr>
          <p:cNvSpPr/>
          <p:nvPr/>
        </p:nvSpPr>
        <p:spPr>
          <a:xfrm>
            <a:off x="4101844" y="6061746"/>
            <a:ext cx="1253996" cy="60761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2013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3688F48C-60FB-478B-9164-63BAFB495C47}"/>
              </a:ext>
            </a:extLst>
          </p:cNvPr>
          <p:cNvSpPr/>
          <p:nvPr/>
        </p:nvSpPr>
        <p:spPr>
          <a:xfrm>
            <a:off x="5159897" y="6061743"/>
            <a:ext cx="1253996" cy="60761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2014</a:t>
            </a:r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5D188BAA-09B6-4891-9DA1-67B345C73972}"/>
              </a:ext>
            </a:extLst>
          </p:cNvPr>
          <p:cNvSpPr/>
          <p:nvPr/>
        </p:nvSpPr>
        <p:spPr>
          <a:xfrm>
            <a:off x="6168009" y="6061745"/>
            <a:ext cx="1253997" cy="597875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2015</a:t>
            </a:r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A776040E-23B7-449B-BF0B-A9F7AC384E84}"/>
              </a:ext>
            </a:extLst>
          </p:cNvPr>
          <p:cNvSpPr/>
          <p:nvPr/>
        </p:nvSpPr>
        <p:spPr>
          <a:xfrm>
            <a:off x="2306049" y="1482120"/>
            <a:ext cx="7883603" cy="449737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B88039-2B24-4D14-8D4A-3E5C16743823}"/>
              </a:ext>
            </a:extLst>
          </p:cNvPr>
          <p:cNvSpPr/>
          <p:nvPr/>
        </p:nvSpPr>
        <p:spPr>
          <a:xfrm>
            <a:off x="2980755" y="4928116"/>
            <a:ext cx="151424" cy="15142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7AC7D60-BBBF-49F4-8740-2A01E9F347D6}"/>
              </a:ext>
            </a:extLst>
          </p:cNvPr>
          <p:cNvSpPr/>
          <p:nvPr/>
        </p:nvSpPr>
        <p:spPr>
          <a:xfrm>
            <a:off x="3242152" y="4994536"/>
            <a:ext cx="2662066" cy="312771"/>
          </a:xfrm>
          <a:custGeom>
            <a:avLst/>
            <a:gdLst>
              <a:gd name="connsiteX0" fmla="*/ 0 w 1339351"/>
              <a:gd name="connsiteY0" fmla="*/ 0 h 625542"/>
              <a:gd name="connsiteX1" fmla="*/ 1339351 w 1339351"/>
              <a:gd name="connsiteY1" fmla="*/ 0 h 625542"/>
              <a:gd name="connsiteX2" fmla="*/ 1339351 w 1339351"/>
              <a:gd name="connsiteY2" fmla="*/ 625542 h 625542"/>
              <a:gd name="connsiteX3" fmla="*/ 0 w 1339351"/>
              <a:gd name="connsiteY3" fmla="*/ 625542 h 625542"/>
              <a:gd name="connsiteX4" fmla="*/ 0 w 1339351"/>
              <a:gd name="connsiteY4" fmla="*/ 0 h 6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1" h="625542">
                <a:moveTo>
                  <a:pt x="0" y="0"/>
                </a:moveTo>
                <a:lnTo>
                  <a:pt x="1339351" y="0"/>
                </a:lnTo>
                <a:lnTo>
                  <a:pt x="1339351" y="625542"/>
                </a:lnTo>
                <a:lnTo>
                  <a:pt x="0" y="6255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237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FloodSmart Future Strategy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85077-6CAD-4034-BFAC-D1BE9D33D916}"/>
              </a:ext>
            </a:extLst>
          </p:cNvPr>
          <p:cNvSpPr/>
          <p:nvPr/>
        </p:nvSpPr>
        <p:spPr>
          <a:xfrm>
            <a:off x="3504791" y="4378597"/>
            <a:ext cx="237012" cy="2370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DE11BB6-EF41-48FF-91AF-5B2C0BD0D4AC}"/>
              </a:ext>
            </a:extLst>
          </p:cNvPr>
          <p:cNvSpPr/>
          <p:nvPr/>
        </p:nvSpPr>
        <p:spPr>
          <a:xfrm>
            <a:off x="3642830" y="4602246"/>
            <a:ext cx="2567635" cy="345644"/>
          </a:xfrm>
          <a:custGeom>
            <a:avLst/>
            <a:gdLst>
              <a:gd name="connsiteX0" fmla="*/ 0 w 1092890"/>
              <a:gd name="connsiteY0" fmla="*/ 0 h 1724101"/>
              <a:gd name="connsiteX1" fmla="*/ 1092890 w 1092890"/>
              <a:gd name="connsiteY1" fmla="*/ 0 h 1724101"/>
              <a:gd name="connsiteX2" fmla="*/ 1092890 w 1092890"/>
              <a:gd name="connsiteY2" fmla="*/ 1724101 h 1724101"/>
              <a:gd name="connsiteX3" fmla="*/ 0 w 1092890"/>
              <a:gd name="connsiteY3" fmla="*/ 1724101 h 1724101"/>
              <a:gd name="connsiteX4" fmla="*/ 0 w 1092890"/>
              <a:gd name="connsiteY4" fmla="*/ 0 h 172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890" h="1724101">
                <a:moveTo>
                  <a:pt x="0" y="0"/>
                </a:moveTo>
                <a:lnTo>
                  <a:pt x="1092890" y="0"/>
                </a:lnTo>
                <a:lnTo>
                  <a:pt x="1092890" y="1724101"/>
                </a:lnTo>
                <a:lnTo>
                  <a:pt x="0" y="1724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588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Backflow Prevention Program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014704-E5E4-4E8B-BD95-AE2BBF2F6171}"/>
              </a:ext>
            </a:extLst>
          </p:cNvPr>
          <p:cNvSpPr/>
          <p:nvPr/>
        </p:nvSpPr>
        <p:spPr>
          <a:xfrm>
            <a:off x="4111775" y="3907963"/>
            <a:ext cx="316016" cy="3160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6A00214E-EFFF-4176-BDE5-53EF5085A453}"/>
              </a:ext>
            </a:extLst>
          </p:cNvPr>
          <p:cNvSpPr/>
          <p:nvPr/>
        </p:nvSpPr>
        <p:spPr>
          <a:xfrm>
            <a:off x="4301431" y="4217545"/>
            <a:ext cx="2664296" cy="279558"/>
          </a:xfrm>
          <a:custGeom>
            <a:avLst/>
            <a:gdLst>
              <a:gd name="connsiteX0" fmla="*/ 0 w 1270650"/>
              <a:gd name="connsiteY0" fmla="*/ 0 h 2312517"/>
              <a:gd name="connsiteX1" fmla="*/ 1270650 w 1270650"/>
              <a:gd name="connsiteY1" fmla="*/ 0 h 2312517"/>
              <a:gd name="connsiteX2" fmla="*/ 1270650 w 1270650"/>
              <a:gd name="connsiteY2" fmla="*/ 2312517 h 2312517"/>
              <a:gd name="connsiteX3" fmla="*/ 0 w 1270650"/>
              <a:gd name="connsiteY3" fmla="*/ 2312517 h 2312517"/>
              <a:gd name="connsiteX4" fmla="*/ 0 w 1270650"/>
              <a:gd name="connsiteY4" fmla="*/ 0 h 2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650" h="2312517">
                <a:moveTo>
                  <a:pt x="0" y="0"/>
                </a:moveTo>
                <a:lnTo>
                  <a:pt x="1270650" y="0"/>
                </a:lnTo>
                <a:lnTo>
                  <a:pt x="1270650" y="2312517"/>
                </a:lnTo>
                <a:lnTo>
                  <a:pt x="0" y="23125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451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New Flood Awareness Maps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3EF7E-166E-42E7-A3B2-9D3A468783E7}"/>
              </a:ext>
            </a:extLst>
          </p:cNvPr>
          <p:cNvSpPr/>
          <p:nvPr/>
        </p:nvSpPr>
        <p:spPr>
          <a:xfrm>
            <a:off x="4741292" y="3489490"/>
            <a:ext cx="408188" cy="4081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AE298364-46FA-4D5B-96C2-CD6D6EF2F483}"/>
              </a:ext>
            </a:extLst>
          </p:cNvPr>
          <p:cNvSpPr/>
          <p:nvPr/>
        </p:nvSpPr>
        <p:spPr>
          <a:xfrm>
            <a:off x="5044141" y="3646844"/>
            <a:ext cx="2759574" cy="468392"/>
          </a:xfrm>
          <a:custGeom>
            <a:avLst/>
            <a:gdLst>
              <a:gd name="connsiteX0" fmla="*/ 0 w 1547454"/>
              <a:gd name="connsiteY0" fmla="*/ 0 h 2756916"/>
              <a:gd name="connsiteX1" fmla="*/ 1547454 w 1547454"/>
              <a:gd name="connsiteY1" fmla="*/ 0 h 2756916"/>
              <a:gd name="connsiteX2" fmla="*/ 1547454 w 1547454"/>
              <a:gd name="connsiteY2" fmla="*/ 2756916 h 2756916"/>
              <a:gd name="connsiteX3" fmla="*/ 0 w 1547454"/>
              <a:gd name="connsiteY3" fmla="*/ 2756916 h 2756916"/>
              <a:gd name="connsiteX4" fmla="*/ 0 w 1547454"/>
              <a:gd name="connsiteY4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454" h="2756916">
                <a:moveTo>
                  <a:pt x="0" y="0"/>
                </a:moveTo>
                <a:lnTo>
                  <a:pt x="1547454" y="0"/>
                </a:lnTo>
                <a:lnTo>
                  <a:pt x="1547454" y="2756916"/>
                </a:lnTo>
                <a:lnTo>
                  <a:pt x="0" y="27569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290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New Disaster Management Tool and Improved Arrangements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643865-8572-43C2-8451-4EE4AC49E9E0}"/>
              </a:ext>
            </a:extLst>
          </p:cNvPr>
          <p:cNvSpPr/>
          <p:nvPr/>
        </p:nvSpPr>
        <p:spPr>
          <a:xfrm>
            <a:off x="5700922" y="3030190"/>
            <a:ext cx="520110" cy="52011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 dirty="0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69F9CA5F-1317-4239-8FD1-5335F15CD579}"/>
              </a:ext>
            </a:extLst>
          </p:cNvPr>
          <p:cNvSpPr/>
          <p:nvPr/>
        </p:nvSpPr>
        <p:spPr>
          <a:xfrm>
            <a:off x="3783549" y="3002453"/>
            <a:ext cx="1878601" cy="287439"/>
          </a:xfrm>
          <a:custGeom>
            <a:avLst/>
            <a:gdLst>
              <a:gd name="connsiteX0" fmla="*/ 0 w 1316736"/>
              <a:gd name="connsiteY0" fmla="*/ 0 h 3028492"/>
              <a:gd name="connsiteX1" fmla="*/ 1316736 w 1316736"/>
              <a:gd name="connsiteY1" fmla="*/ 0 h 3028492"/>
              <a:gd name="connsiteX2" fmla="*/ 1316736 w 1316736"/>
              <a:gd name="connsiteY2" fmla="*/ 3028492 h 3028492"/>
              <a:gd name="connsiteX3" fmla="*/ 0 w 1316736"/>
              <a:gd name="connsiteY3" fmla="*/ 3028492 h 3028492"/>
              <a:gd name="connsiteX4" fmla="*/ 0 w 1316736"/>
              <a:gd name="connsiteY4" fmla="*/ 0 h 30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736" h="3028492">
                <a:moveTo>
                  <a:pt x="0" y="0"/>
                </a:moveTo>
                <a:lnTo>
                  <a:pt x="1316736" y="0"/>
                </a:lnTo>
                <a:lnTo>
                  <a:pt x="1316736" y="3028492"/>
                </a:lnTo>
                <a:lnTo>
                  <a:pt x="0" y="3028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96" tIns="0" rIns="0" bIns="0" numCol="1" spcCol="1270" anchor="t" anchorCtr="0">
            <a:noAutofit/>
          </a:bodyPr>
          <a:lstStyle/>
          <a:p>
            <a:pPr algn="r"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City Plan 2014</a:t>
            </a:r>
          </a:p>
        </p:txBody>
      </p:sp>
      <p:sp>
        <p:nvSpPr>
          <p:cNvPr id="25" name="Up Arrow 9">
            <a:extLst>
              <a:ext uri="{FF2B5EF4-FFF2-40B4-BE49-F238E27FC236}">
                <a16:creationId xmlns:a16="http://schemas.microsoft.com/office/drawing/2014/main" id="{B5401D0A-1AEE-4725-940F-FFE627789C5B}"/>
              </a:ext>
            </a:extLst>
          </p:cNvPr>
          <p:cNvSpPr/>
          <p:nvPr/>
        </p:nvSpPr>
        <p:spPr bwMode="auto">
          <a:xfrm>
            <a:off x="1631504" y="1482119"/>
            <a:ext cx="936104" cy="4497377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ea typeface="ヒラギノ角ゴ Pro W3" pitchFamily="-6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A5F8E8-4D2D-4528-94F6-8D01364985B9}"/>
              </a:ext>
            </a:extLst>
          </p:cNvPr>
          <p:cNvSpPr txBox="1"/>
          <p:nvPr/>
        </p:nvSpPr>
        <p:spPr>
          <a:xfrm rot="-5400000">
            <a:off x="388502" y="2941146"/>
            <a:ext cx="337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9499E0-0881-4647-9079-9DF52BF9530D}"/>
              </a:ext>
            </a:extLst>
          </p:cNvPr>
          <p:cNvSpPr/>
          <p:nvPr/>
        </p:nvSpPr>
        <p:spPr>
          <a:xfrm>
            <a:off x="2423592" y="5662620"/>
            <a:ext cx="75712" cy="7571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546C50B6-95E3-46BE-AA55-2D10E507C27F}"/>
              </a:ext>
            </a:extLst>
          </p:cNvPr>
          <p:cNvSpPr/>
          <p:nvPr/>
        </p:nvSpPr>
        <p:spPr>
          <a:xfrm>
            <a:off x="2445218" y="5732425"/>
            <a:ext cx="3261967" cy="312771"/>
          </a:xfrm>
          <a:custGeom>
            <a:avLst/>
            <a:gdLst>
              <a:gd name="connsiteX0" fmla="*/ 0 w 1339351"/>
              <a:gd name="connsiteY0" fmla="*/ 0 h 625542"/>
              <a:gd name="connsiteX1" fmla="*/ 1339351 w 1339351"/>
              <a:gd name="connsiteY1" fmla="*/ 0 h 625542"/>
              <a:gd name="connsiteX2" fmla="*/ 1339351 w 1339351"/>
              <a:gd name="connsiteY2" fmla="*/ 625542 h 625542"/>
              <a:gd name="connsiteX3" fmla="*/ 0 w 1339351"/>
              <a:gd name="connsiteY3" fmla="*/ 625542 h 625542"/>
              <a:gd name="connsiteX4" fmla="*/ 0 w 1339351"/>
              <a:gd name="connsiteY4" fmla="*/ 0 h 6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1" h="625542">
                <a:moveTo>
                  <a:pt x="0" y="0"/>
                </a:moveTo>
                <a:lnTo>
                  <a:pt x="1339351" y="0"/>
                </a:lnTo>
                <a:lnTo>
                  <a:pt x="1339351" y="625542"/>
                </a:lnTo>
                <a:lnTo>
                  <a:pt x="0" y="6255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237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Temporary Local Planning Instrument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FE18B1-5E27-47A3-900A-98C02E64742E}"/>
              </a:ext>
            </a:extLst>
          </p:cNvPr>
          <p:cNvSpPr/>
          <p:nvPr/>
        </p:nvSpPr>
        <p:spPr>
          <a:xfrm>
            <a:off x="2695310" y="5226498"/>
            <a:ext cx="151424" cy="15142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02A8890D-A96B-4A9E-A433-C8177C506DD5}"/>
              </a:ext>
            </a:extLst>
          </p:cNvPr>
          <p:cNvSpPr/>
          <p:nvPr/>
        </p:nvSpPr>
        <p:spPr>
          <a:xfrm>
            <a:off x="2842166" y="5326938"/>
            <a:ext cx="2662066" cy="312771"/>
          </a:xfrm>
          <a:custGeom>
            <a:avLst/>
            <a:gdLst>
              <a:gd name="connsiteX0" fmla="*/ 0 w 1339351"/>
              <a:gd name="connsiteY0" fmla="*/ 0 h 625542"/>
              <a:gd name="connsiteX1" fmla="*/ 1339351 w 1339351"/>
              <a:gd name="connsiteY1" fmla="*/ 0 h 625542"/>
              <a:gd name="connsiteX2" fmla="*/ 1339351 w 1339351"/>
              <a:gd name="connsiteY2" fmla="*/ 625542 h 625542"/>
              <a:gd name="connsiteX3" fmla="*/ 0 w 1339351"/>
              <a:gd name="connsiteY3" fmla="*/ 625542 h 625542"/>
              <a:gd name="connsiteX4" fmla="*/ 0 w 1339351"/>
              <a:gd name="connsiteY4" fmla="*/ 0 h 6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1" h="625542">
                <a:moveTo>
                  <a:pt x="0" y="0"/>
                </a:moveTo>
                <a:lnTo>
                  <a:pt x="1339351" y="0"/>
                </a:lnTo>
                <a:lnTo>
                  <a:pt x="1339351" y="625542"/>
                </a:lnTo>
                <a:lnTo>
                  <a:pt x="0" y="6255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237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Flood Action Plan</a:t>
            </a:r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8964F071-2AAD-4FBD-8E3B-E000C5341B35}"/>
              </a:ext>
            </a:extLst>
          </p:cNvPr>
          <p:cNvSpPr/>
          <p:nvPr/>
        </p:nvSpPr>
        <p:spPr>
          <a:xfrm>
            <a:off x="9177969" y="1652634"/>
            <a:ext cx="1368153" cy="2568454"/>
          </a:xfrm>
          <a:custGeom>
            <a:avLst/>
            <a:gdLst>
              <a:gd name="connsiteX0" fmla="*/ 0 w 1339351"/>
              <a:gd name="connsiteY0" fmla="*/ 0 h 625542"/>
              <a:gd name="connsiteX1" fmla="*/ 1339351 w 1339351"/>
              <a:gd name="connsiteY1" fmla="*/ 0 h 625542"/>
              <a:gd name="connsiteX2" fmla="*/ 1339351 w 1339351"/>
              <a:gd name="connsiteY2" fmla="*/ 625542 h 625542"/>
              <a:gd name="connsiteX3" fmla="*/ 0 w 1339351"/>
              <a:gd name="connsiteY3" fmla="*/ 625542 h 625542"/>
              <a:gd name="connsiteX4" fmla="*/ 0 w 1339351"/>
              <a:gd name="connsiteY4" fmla="*/ 0 h 6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1" h="625542">
                <a:moveTo>
                  <a:pt x="0" y="0"/>
                </a:moveTo>
                <a:lnTo>
                  <a:pt x="1339351" y="0"/>
                </a:lnTo>
                <a:lnTo>
                  <a:pt x="1339351" y="625542"/>
                </a:lnTo>
                <a:lnTo>
                  <a:pt x="0" y="6255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237" tIns="0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i="1" dirty="0"/>
              <a:t>Improved household resilience  to water &amp; energy stresses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en-AU" sz="1400" i="1" dirty="0"/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en-AU" sz="1400" i="1" dirty="0"/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i="1" dirty="0"/>
              <a:t>Re-invigorated integrated catchment management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C4AADB-AC4A-4AC9-BA22-6A4AE0F015FF}"/>
              </a:ext>
            </a:extLst>
          </p:cNvPr>
          <p:cNvSpPr/>
          <p:nvPr/>
        </p:nvSpPr>
        <p:spPr>
          <a:xfrm>
            <a:off x="6501081" y="2674902"/>
            <a:ext cx="630000" cy="630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4920A2B5-AA05-4F83-B361-1ABD97846CFB}"/>
              </a:ext>
            </a:extLst>
          </p:cNvPr>
          <p:cNvSpPr/>
          <p:nvPr/>
        </p:nvSpPr>
        <p:spPr>
          <a:xfrm>
            <a:off x="2969364" y="2579403"/>
            <a:ext cx="3517371" cy="237012"/>
          </a:xfrm>
          <a:custGeom>
            <a:avLst/>
            <a:gdLst>
              <a:gd name="connsiteX0" fmla="*/ 0 w 1316736"/>
              <a:gd name="connsiteY0" fmla="*/ 0 h 3028492"/>
              <a:gd name="connsiteX1" fmla="*/ 1316736 w 1316736"/>
              <a:gd name="connsiteY1" fmla="*/ 0 h 3028492"/>
              <a:gd name="connsiteX2" fmla="*/ 1316736 w 1316736"/>
              <a:gd name="connsiteY2" fmla="*/ 3028492 h 3028492"/>
              <a:gd name="connsiteX3" fmla="*/ 0 w 1316736"/>
              <a:gd name="connsiteY3" fmla="*/ 3028492 h 3028492"/>
              <a:gd name="connsiteX4" fmla="*/ 0 w 1316736"/>
              <a:gd name="connsiteY4" fmla="*/ 0 h 30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736" h="3028492">
                <a:moveTo>
                  <a:pt x="0" y="0"/>
                </a:moveTo>
                <a:lnTo>
                  <a:pt x="1316736" y="0"/>
                </a:lnTo>
                <a:lnTo>
                  <a:pt x="1316736" y="3028492"/>
                </a:lnTo>
                <a:lnTo>
                  <a:pt x="0" y="3028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96" tIns="0" rIns="0" bIns="0" numCol="1" spcCol="1270" anchor="t" anchorCtr="0">
            <a:noAutofit/>
          </a:bodyPr>
          <a:lstStyle/>
          <a:p>
            <a:pPr algn="r"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City Plan updated with latest creek data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88A6DF8-C459-42F0-8678-259EF1AE4C1E}"/>
              </a:ext>
            </a:extLst>
          </p:cNvPr>
          <p:cNvSpPr/>
          <p:nvPr/>
        </p:nvSpPr>
        <p:spPr>
          <a:xfrm>
            <a:off x="7176121" y="6061743"/>
            <a:ext cx="1253996" cy="59787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2016</a:t>
            </a: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FA242CCC-048C-498D-A89D-AA8A0061582A}"/>
              </a:ext>
            </a:extLst>
          </p:cNvPr>
          <p:cNvSpPr/>
          <p:nvPr/>
        </p:nvSpPr>
        <p:spPr>
          <a:xfrm>
            <a:off x="8125214" y="6061741"/>
            <a:ext cx="1253996" cy="59787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5D667CA-7B83-4379-943B-BFF0308BD42F}"/>
              </a:ext>
            </a:extLst>
          </p:cNvPr>
          <p:cNvSpPr/>
          <p:nvPr/>
        </p:nvSpPr>
        <p:spPr>
          <a:xfrm>
            <a:off x="7402355" y="2452529"/>
            <a:ext cx="648000" cy="66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8336026D-1ADB-43DB-BF73-21464159F70D}"/>
              </a:ext>
            </a:extLst>
          </p:cNvPr>
          <p:cNvSpPr/>
          <p:nvPr/>
        </p:nvSpPr>
        <p:spPr>
          <a:xfrm>
            <a:off x="4014236" y="2193307"/>
            <a:ext cx="3470438" cy="273915"/>
          </a:xfrm>
          <a:custGeom>
            <a:avLst/>
            <a:gdLst>
              <a:gd name="connsiteX0" fmla="*/ 0 w 1316736"/>
              <a:gd name="connsiteY0" fmla="*/ 0 h 3028492"/>
              <a:gd name="connsiteX1" fmla="*/ 1316736 w 1316736"/>
              <a:gd name="connsiteY1" fmla="*/ 0 h 3028492"/>
              <a:gd name="connsiteX2" fmla="*/ 1316736 w 1316736"/>
              <a:gd name="connsiteY2" fmla="*/ 3028492 h 3028492"/>
              <a:gd name="connsiteX3" fmla="*/ 0 w 1316736"/>
              <a:gd name="connsiteY3" fmla="*/ 3028492 h 3028492"/>
              <a:gd name="connsiteX4" fmla="*/ 0 w 1316736"/>
              <a:gd name="connsiteY4" fmla="*/ 0 h 30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736" h="3028492">
                <a:moveTo>
                  <a:pt x="0" y="0"/>
                </a:moveTo>
                <a:lnTo>
                  <a:pt x="1316736" y="0"/>
                </a:lnTo>
                <a:lnTo>
                  <a:pt x="1316736" y="3028492"/>
                </a:lnTo>
                <a:lnTo>
                  <a:pt x="0" y="3028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96" tIns="0" rIns="0" bIns="0" numCol="1" spcCol="1270" anchor="t" anchorCtr="0">
            <a:noAutofit/>
          </a:bodyPr>
          <a:lstStyle/>
          <a:p>
            <a:pPr algn="r"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Brisbane River Flood Study completed</a:t>
            </a: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F5E79C36-AB00-4B4E-909A-3DA4133E3F2E}"/>
              </a:ext>
            </a:extLst>
          </p:cNvPr>
          <p:cNvSpPr/>
          <p:nvPr/>
        </p:nvSpPr>
        <p:spPr>
          <a:xfrm>
            <a:off x="9113502" y="6061739"/>
            <a:ext cx="1302979" cy="597874"/>
          </a:xfrm>
          <a:custGeom>
            <a:avLst/>
            <a:gdLst>
              <a:gd name="connsiteX0" fmla="*/ 0 w 1919744"/>
              <a:gd name="connsiteY0" fmla="*/ 0 h 528252"/>
              <a:gd name="connsiteX1" fmla="*/ 1655618 w 1919744"/>
              <a:gd name="connsiteY1" fmla="*/ 0 h 528252"/>
              <a:gd name="connsiteX2" fmla="*/ 1919744 w 1919744"/>
              <a:gd name="connsiteY2" fmla="*/ 264126 h 528252"/>
              <a:gd name="connsiteX3" fmla="*/ 1655618 w 1919744"/>
              <a:gd name="connsiteY3" fmla="*/ 528252 h 528252"/>
              <a:gd name="connsiteX4" fmla="*/ 0 w 1919744"/>
              <a:gd name="connsiteY4" fmla="*/ 528252 h 528252"/>
              <a:gd name="connsiteX5" fmla="*/ 264126 w 1919744"/>
              <a:gd name="connsiteY5" fmla="*/ 264126 h 528252"/>
              <a:gd name="connsiteX6" fmla="*/ 0 w 1919744"/>
              <a:gd name="connsiteY6" fmla="*/ 0 h 5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44" h="528252">
                <a:moveTo>
                  <a:pt x="0" y="0"/>
                </a:moveTo>
                <a:lnTo>
                  <a:pt x="1655618" y="0"/>
                </a:lnTo>
                <a:lnTo>
                  <a:pt x="1919744" y="264126"/>
                </a:lnTo>
                <a:lnTo>
                  <a:pt x="1655618" y="528252"/>
                </a:lnTo>
                <a:lnTo>
                  <a:pt x="0" y="528252"/>
                </a:lnTo>
                <a:lnTo>
                  <a:pt x="264126" y="2641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140" tIns="74676" rIns="301464" bIns="7467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AU" sz="2000" dirty="0"/>
              <a:t>2018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7243FB-EB2F-4087-BC26-1F9782C74D5E}"/>
              </a:ext>
            </a:extLst>
          </p:cNvPr>
          <p:cNvSpPr/>
          <p:nvPr/>
        </p:nvSpPr>
        <p:spPr>
          <a:xfrm>
            <a:off x="8332718" y="2291010"/>
            <a:ext cx="648000" cy="66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CE7C53A1-6A78-453B-9C05-96B50E28F280}"/>
              </a:ext>
            </a:extLst>
          </p:cNvPr>
          <p:cNvSpPr/>
          <p:nvPr/>
        </p:nvSpPr>
        <p:spPr>
          <a:xfrm>
            <a:off x="5282032" y="1669387"/>
            <a:ext cx="3367390" cy="444041"/>
          </a:xfrm>
          <a:custGeom>
            <a:avLst/>
            <a:gdLst>
              <a:gd name="connsiteX0" fmla="*/ 0 w 1316736"/>
              <a:gd name="connsiteY0" fmla="*/ 0 h 3028492"/>
              <a:gd name="connsiteX1" fmla="*/ 1316736 w 1316736"/>
              <a:gd name="connsiteY1" fmla="*/ 0 h 3028492"/>
              <a:gd name="connsiteX2" fmla="*/ 1316736 w 1316736"/>
              <a:gd name="connsiteY2" fmla="*/ 3028492 h 3028492"/>
              <a:gd name="connsiteX3" fmla="*/ 0 w 1316736"/>
              <a:gd name="connsiteY3" fmla="*/ 3028492 h 3028492"/>
              <a:gd name="connsiteX4" fmla="*/ 0 w 1316736"/>
              <a:gd name="connsiteY4" fmla="*/ 0 h 30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736" h="3028492">
                <a:moveTo>
                  <a:pt x="0" y="0"/>
                </a:moveTo>
                <a:lnTo>
                  <a:pt x="1316736" y="0"/>
                </a:lnTo>
                <a:lnTo>
                  <a:pt x="1316736" y="3028492"/>
                </a:lnTo>
                <a:lnTo>
                  <a:pt x="0" y="3028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96" tIns="0" rIns="0" bIns="0" numCol="1" spcCol="1270" anchor="t" anchorCtr="0">
            <a:noAutofit/>
          </a:bodyPr>
          <a:lstStyle/>
          <a:p>
            <a:pPr algn="r" defTabSz="622300">
              <a:lnSpc>
                <a:spcPct val="90000"/>
              </a:lnSpc>
              <a:spcAft>
                <a:spcPct val="35000"/>
              </a:spcAft>
            </a:pPr>
            <a:r>
              <a:rPr lang="en-AU" sz="1400" dirty="0"/>
              <a:t>Overland Flow Study completed / Flood Resilient Homes Program pilot</a:t>
            </a:r>
          </a:p>
        </p:txBody>
      </p:sp>
    </p:spTree>
    <p:extLst>
      <p:ext uri="{BB962C8B-B14F-4D97-AF65-F5344CB8AC3E}">
        <p14:creationId xmlns:p14="http://schemas.microsoft.com/office/powerpoint/2010/main" val="5486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8" grpId="0"/>
      <p:bldP spid="30" grpId="0"/>
      <p:bldP spid="31" grpId="0"/>
      <p:bldP spid="33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5CB0B-5825-41E4-B79B-3CFD64AE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08721"/>
            <a:ext cx="8676456" cy="46298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014CCA-6A07-4775-B426-136FBC5B7063}"/>
              </a:ext>
            </a:extLst>
          </p:cNvPr>
          <p:cNvSpPr txBox="1">
            <a:spLocks/>
          </p:cNvSpPr>
          <p:nvPr/>
        </p:nvSpPr>
        <p:spPr bwMode="auto">
          <a:xfrm>
            <a:off x="2495600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Resilience is long overdue </a:t>
            </a:r>
            <a:br>
              <a:rPr lang="en-AU" kern="0" dirty="0"/>
            </a:br>
            <a:endParaRPr lang="en-AU" kern="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8013821-4E3A-490B-97E5-E69887207828}"/>
              </a:ext>
            </a:extLst>
          </p:cNvPr>
          <p:cNvSpPr/>
          <p:nvPr/>
        </p:nvSpPr>
        <p:spPr bwMode="auto">
          <a:xfrm>
            <a:off x="1775520" y="5538534"/>
            <a:ext cx="8748464" cy="1319467"/>
          </a:xfrm>
          <a:prstGeom prst="wedgeRoundRectCallout">
            <a:avLst>
              <a:gd name="adj1" fmla="val 48431"/>
              <a:gd name="adj2" fmla="val 78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400" dirty="0"/>
              <a:t>I have been with </a:t>
            </a:r>
            <a:r>
              <a:rPr lang="en-AU" sz="1400" dirty="0">
                <a:highlight>
                  <a:srgbClr val="000000"/>
                </a:highlight>
              </a:rPr>
              <a:t>Woolworths</a:t>
            </a:r>
            <a:r>
              <a:rPr lang="en-AU" sz="1400" dirty="0"/>
              <a:t> home insurance in the same house for 3 years with no claims. When this year's renewal came up I was refused renewal because "your suburb (</a:t>
            </a:r>
            <a:r>
              <a:rPr lang="en-AU" sz="1400" dirty="0">
                <a:highlight>
                  <a:srgbClr val="000000"/>
                </a:highlight>
              </a:rPr>
              <a:t>Gordon Park</a:t>
            </a:r>
            <a:r>
              <a:rPr lang="en-AU" sz="1400" dirty="0"/>
              <a:t>) is a flood risk".</a:t>
            </a:r>
          </a:p>
          <a:p>
            <a:r>
              <a:rPr lang="en-AU" sz="1400" dirty="0"/>
              <a:t>  </a:t>
            </a:r>
          </a:p>
          <a:p>
            <a:r>
              <a:rPr lang="en-AU" sz="1400" dirty="0"/>
              <a:t>Why else would you pay out thousands of dollars over the years if not in the case of a bad event they could assist you?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16984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51992" y="1916832"/>
            <a:ext cx="5540152" cy="4032448"/>
          </a:xfrm>
        </p:spPr>
        <p:txBody>
          <a:bodyPr/>
          <a:lstStyle/>
          <a:p>
            <a:r>
              <a:rPr lang="en-AU" sz="2400" dirty="0"/>
              <a:t>An initiative of Brisbane City Council - delivered in partnership </a:t>
            </a:r>
            <a:r>
              <a:rPr lang="en-AU" sz="2400" dirty="0" err="1"/>
              <a:t>CitySmart</a:t>
            </a:r>
            <a:r>
              <a:rPr lang="en-AU" sz="2400" dirty="0"/>
              <a:t>, Council’s sustainability agency.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Helping residents prepare for, live through and recover from overland flow flooding events.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Piloted in selected locations.</a:t>
            </a:r>
          </a:p>
          <a:p>
            <a:endParaRPr lang="en-AU" sz="2400" dirty="0"/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endParaRPr lang="en-AU" sz="2400" kern="0" dirty="0"/>
          </a:p>
          <a:p>
            <a:pPr algn="r" eaLnBrk="1" hangingPunct="1"/>
            <a:r>
              <a:rPr lang="en-AU" sz="2400" kern="0" dirty="0"/>
              <a:t>Helping Brisbane residents build flood resilience </a:t>
            </a:r>
            <a:br>
              <a:rPr lang="en-AU" kern="0" dirty="0"/>
            </a:br>
            <a:endParaRPr lang="en-AU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7EBCD-615F-439A-9224-CBD8C15FE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"/>
          <a:stretch/>
        </p:blipFill>
        <p:spPr>
          <a:xfrm>
            <a:off x="7536160" y="1446267"/>
            <a:ext cx="2952328" cy="31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24000" y="1196752"/>
            <a:ext cx="8636496" cy="1440160"/>
          </a:xfrm>
        </p:spPr>
        <p:txBody>
          <a:bodyPr/>
          <a:lstStyle/>
          <a:p>
            <a:r>
              <a:rPr lang="en-AU" sz="2400" dirty="0"/>
              <a:t>From coarse multiple broad scale datasets to a consistent citywide methodology incorporating pipe networks and latest aerial topography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Our Data</a:t>
            </a:r>
            <a:br>
              <a:rPr lang="en-AU" kern="0" dirty="0"/>
            </a:br>
            <a:r>
              <a:rPr lang="en-AU" sz="2400" kern="0" dirty="0"/>
              <a:t>Citywide overland flow study</a:t>
            </a:r>
            <a:br>
              <a:rPr lang="en-AU" kern="0" dirty="0"/>
            </a:br>
            <a:endParaRPr lang="en-AU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F3139-0920-4A31-A2C7-EF344530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69" y="2420889"/>
            <a:ext cx="4426358" cy="4095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50BF11-C717-497F-9EE5-3FF0016C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70" y="2419744"/>
            <a:ext cx="165943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E3E85-B99B-4D50-B94B-9B6FE445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1278">
            <a:off x="6400773" y="4145813"/>
            <a:ext cx="1716284" cy="2492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23401D-B6A4-452A-8A20-E4F171AC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7464">
            <a:off x="8545005" y="1409990"/>
            <a:ext cx="1736859" cy="2472425"/>
          </a:xfrm>
          <a:prstGeom prst="rect">
            <a:avLst/>
          </a:prstGeom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51992" y="1484784"/>
            <a:ext cx="8060432" cy="3960440"/>
          </a:xfrm>
        </p:spPr>
        <p:txBody>
          <a:bodyPr/>
          <a:lstStyle/>
          <a:p>
            <a:r>
              <a:rPr lang="en-AU" sz="2400" dirty="0"/>
              <a:t>FloodWise Home Service:</a:t>
            </a:r>
          </a:p>
          <a:p>
            <a:pPr lvl="1"/>
            <a:r>
              <a:rPr lang="en-AU" sz="1600" dirty="0"/>
              <a:t>a free in-home assessment of your property’s flood resilience </a:t>
            </a:r>
          </a:p>
          <a:p>
            <a:pPr marL="457200" lvl="1" indent="0">
              <a:buNone/>
            </a:pPr>
            <a:endParaRPr lang="en-AU" sz="1600" dirty="0"/>
          </a:p>
          <a:p>
            <a:r>
              <a:rPr lang="en-AU" sz="2400" dirty="0" err="1"/>
              <a:t>FloodWise</a:t>
            </a:r>
            <a:r>
              <a:rPr lang="en-AU" sz="2400" dirty="0"/>
              <a:t> Home Service Resident’s Report</a:t>
            </a:r>
          </a:p>
          <a:p>
            <a:pPr lvl="1"/>
            <a:r>
              <a:rPr lang="en-AU" sz="1600" dirty="0"/>
              <a:t>a tailored property report providing flood resilience information and recommendations for you and your property </a:t>
            </a:r>
          </a:p>
          <a:p>
            <a:pPr marL="457200" lvl="1" indent="0">
              <a:buNone/>
            </a:pPr>
            <a:endParaRPr lang="en-AU" sz="1600" dirty="0"/>
          </a:p>
          <a:p>
            <a:r>
              <a:rPr lang="en-AU" sz="2400" dirty="0" err="1"/>
              <a:t>FloodWise</a:t>
            </a:r>
            <a:r>
              <a:rPr lang="en-AU" sz="2400" dirty="0"/>
              <a:t> Resilience Incentive Scheme </a:t>
            </a:r>
          </a:p>
          <a:p>
            <a:pPr lvl="1"/>
            <a:r>
              <a:rPr lang="en-AU" sz="1600" dirty="0"/>
              <a:t>in eligible cases, providing financial assistance for property modifications.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66A021-DA28-4C0E-9D79-A89817C605CA}"/>
              </a:ext>
            </a:extLst>
          </p:cNvPr>
          <p:cNvSpPr txBox="1">
            <a:spLocks/>
          </p:cNvSpPr>
          <p:nvPr/>
        </p:nvSpPr>
        <p:spPr bwMode="auto">
          <a:xfrm>
            <a:off x="2495600" y="3924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C8F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r" eaLnBrk="1" hangingPunct="1"/>
            <a:r>
              <a:rPr lang="en-AU" kern="0" dirty="0"/>
              <a:t>Flood Resilient Homes Program</a:t>
            </a:r>
            <a:br>
              <a:rPr lang="en-AU" kern="0" dirty="0"/>
            </a:br>
            <a:r>
              <a:rPr lang="en-AU" sz="2400" kern="0" dirty="0"/>
              <a:t>Services</a:t>
            </a:r>
            <a:br>
              <a:rPr lang="en-AU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620147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512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ヒラギノ角ゴ Pro W3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you!</vt:lpstr>
    </vt:vector>
  </TitlesOfParts>
  <Company>Red-i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Title</dc:title>
  <dc:creator>Aoife Cleary</dc:creator>
  <cp:lastModifiedBy>Joseph Casabella</cp:lastModifiedBy>
  <cp:revision>128</cp:revision>
  <cp:lastPrinted>2016-07-21T01:49:17Z</cp:lastPrinted>
  <dcterms:modified xsi:type="dcterms:W3CDTF">2018-10-12T01:37:29Z</dcterms:modified>
</cp:coreProperties>
</file>