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2" r:id="rId16"/>
    <p:sldId id="271" r:id="rId17"/>
    <p:sldId id="275" r:id="rId18"/>
    <p:sldId id="276" r:id="rId19"/>
    <p:sldId id="277" r:id="rId20"/>
    <p:sldId id="278" r:id="rId2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92" autoAdjust="0"/>
    <p:restoredTop sz="99275" autoAdjust="0"/>
  </p:normalViewPr>
  <p:slideViewPr>
    <p:cSldViewPr snapToGrid="0" showGuides="1">
      <p:cViewPr varScale="1">
        <p:scale>
          <a:sx n="74" d="100"/>
          <a:sy n="74" d="100"/>
        </p:scale>
        <p:origin x="1262" y="58"/>
      </p:cViewPr>
      <p:guideLst>
        <p:guide pos="2880"/>
        <p:guide orient="horz" pos="21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27/09/2018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27/09/2018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27/09/2018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27/09/2018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27/09/2018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27/09/2018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27/09/2018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039 The Aorere Area is looking beautiful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54" b="92966" l="0" r="99375">
                        <a14:foregroundMark x1="6146" y1="38213" x2="6146" y2="38213"/>
                        <a14:foregroundMark x1="17708" y1="37452" x2="17708" y2="37452"/>
                        <a14:foregroundMark x1="208" y1="43536" x2="208" y2="43536"/>
                        <a14:foregroundMark x1="1667" y1="54183" x2="1667" y2="54183"/>
                        <a14:foregroundMark x1="2604" y1="69772" x2="2604" y2="69772"/>
                        <a14:foregroundMark x1="30938" y1="87452" x2="30938" y2="87452"/>
                        <a14:foregroundMark x1="65521" y1="90494" x2="65521" y2="90494"/>
                        <a14:foregroundMark x1="94896" y1="92966" x2="94896" y2="92966"/>
                        <a14:foregroundMark x1="98438" y1="37452" x2="98438" y2="37452"/>
                        <a14:foregroundMark x1="99375" y1="15209" x2="99375" y2="15209"/>
                        <a14:foregroundMark x1="94479" y1="79658" x2="94479" y2="79658"/>
                        <a14:foregroundMark x1="94792" y1="67490" x2="94792" y2="67490"/>
                        <a14:foregroundMark x1="85208" y1="89544" x2="85208" y2="89544"/>
                        <a14:foregroundMark x1="58542" y1="91065" x2="58542" y2="91065"/>
                        <a14:foregroundMark x1="76042" y1="86882" x2="76042" y2="86882"/>
                        <a14:foregroundMark x1="42917" y1="87833" x2="42917" y2="87833"/>
                        <a14:foregroundMark x1="5521" y1="69392" x2="5521" y2="69392"/>
                        <a14:foregroundMark x1="4792" y1="84411" x2="4792" y2="84411"/>
                        <a14:foregroundMark x1="18438" y1="71293" x2="18438" y2="71293"/>
                        <a14:foregroundMark x1="10208" y1="65399" x2="10208" y2="65399"/>
                        <a14:foregroundMark x1="9479" y1="62738" x2="9479" y2="62738"/>
                        <a14:foregroundMark x1="6042" y1="62548" x2="6042" y2="62548"/>
                        <a14:foregroundMark x1="2708" y1="64829" x2="2708" y2="64829"/>
                        <a14:foregroundMark x1="5938" y1="66920" x2="5938" y2="66920"/>
                        <a14:foregroundMark x1="729" y1="74905" x2="729" y2="74905"/>
                        <a14:foregroundMark x1="10000" y1="72053" x2="10000" y2="72053"/>
                        <a14:foregroundMark x1="14271" y1="73004" x2="14271" y2="73004"/>
                        <a14:foregroundMark x1="22396" y1="73004" x2="22396" y2="73004"/>
                        <a14:foregroundMark x1="17188" y1="70913" x2="17188" y2="70913"/>
                        <a14:foregroundMark x1="16875" y1="75475" x2="16875" y2="75475"/>
                        <a14:foregroundMark x1="20625" y1="73954" x2="20625" y2="73954"/>
                        <a14:foregroundMark x1="25521" y1="73574" x2="25521" y2="73574"/>
                        <a14:foregroundMark x1="29271" y1="73764" x2="29271" y2="73764"/>
                        <a14:foregroundMark x1="35000" y1="74905" x2="35000" y2="74905"/>
                        <a14:foregroundMark x1="40729" y1="74525" x2="40729" y2="74525"/>
                        <a14:foregroundMark x1="43333" y1="74335" x2="43333" y2="74335"/>
                        <a14:foregroundMark x1="27083" y1="74525" x2="27083" y2="74525"/>
                        <a14:foregroundMark x1="23438" y1="74335" x2="23438" y2="74335"/>
                        <a14:foregroundMark x1="30417" y1="76426" x2="30417" y2="76426"/>
                        <a14:foregroundMark x1="34271" y1="77567" x2="34271" y2="77567"/>
                        <a14:foregroundMark x1="38229" y1="77757" x2="38229" y2="77757"/>
                        <a14:foregroundMark x1="35938" y1="77947" x2="35938" y2="77947"/>
                        <a14:foregroundMark x1="39792" y1="77757" x2="39792" y2="77757"/>
                        <a14:foregroundMark x1="39375" y1="75665" x2="39375" y2="75665"/>
                        <a14:foregroundMark x1="37813" y1="75665" x2="37813" y2="75665"/>
                        <a14:foregroundMark x1="43542" y1="76996" x2="44479" y2="76996"/>
                      </a14:backgroundRemoval>
                    </a14:imgEffect>
                  </a14:imgLayer>
                </a14:imgProps>
              </a:ext>
            </a:extLst>
          </a:blip>
          <a:srcRect l="-128" t="8691" r="128" b="24519"/>
          <a:stretch/>
        </p:blipFill>
        <p:spPr>
          <a:xfrm>
            <a:off x="-11723" y="1043353"/>
            <a:ext cx="9144000" cy="3344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082" y="33081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940" y="1153165"/>
            <a:ext cx="4582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Lessons from the Aorere River: The NZ </a:t>
            </a:r>
            <a:r>
              <a:rPr lang="en-NZ" sz="2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River</a:t>
            </a:r>
            <a:r>
              <a:rPr lang="en-NZ" sz="28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prize</a:t>
            </a:r>
            <a:r>
              <a:rPr lang="en-NZ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Winner</a:t>
            </a:r>
            <a:endParaRPr lang="en-NZ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8" b="89529" l="3955" r="96610">
                        <a14:foregroundMark x1="4143" y1="20419" x2="4143" y2="20419"/>
                        <a14:foregroundMark x1="5838" y1="49215" x2="5838" y2="49215"/>
                        <a14:foregroundMark x1="16008" y1="50262" x2="16008" y2="50262"/>
                        <a14:foregroundMark x1="28814" y1="43455" x2="28814" y2="43455"/>
                        <a14:foregroundMark x1="41808" y1="37173" x2="41808" y2="37173"/>
                        <a14:foregroundMark x1="86252" y1="37696" x2="86252" y2="37696"/>
                        <a14:foregroundMark x1="95104" y1="34031" x2="95104" y2="34031"/>
                        <a14:foregroundMark x1="96610" y1="78010" x2="96610" y2="78010"/>
                        <a14:foregroundMark x1="71375" y1="81152" x2="71375" y2="81152"/>
                        <a14:foregroundMark x1="75895" y1="81152" x2="75895" y2="81152"/>
                        <a14:foregroundMark x1="81356" y1="82199" x2="81356" y2="82199"/>
                        <a14:foregroundMark x1="88701" y1="81152" x2="88701" y2="81152"/>
                        <a14:foregroundMark x1="71375" y1="39791" x2="71375" y2="39791"/>
                        <a14:foregroundMark x1="13936" y1="14660" x2="13936" y2="14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45" y="199193"/>
            <a:ext cx="1516843" cy="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2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668027"/>
            <a:ext cx="5202467" cy="41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Confidence in Effectiveness of BMPs</a:t>
            </a:r>
            <a:endParaRPr lang="en-NZ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338" y="2079684"/>
            <a:ext cx="77841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Comparison </a:t>
            </a:r>
            <a:r>
              <a:rPr lang="en-US" dirty="0"/>
              <a:t>between the 2007 and 2010 surveys showed that farmers confidence in promoted BMPs has grown significantly.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percentage of farmers that reported being ‘very confident’ in BMP effectiveness increased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Effluent irrigation/management – 54% in 2007; 76% in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Fencing – 31% in 2007; 70% in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Bridging and culverting – 16% in 2007; 100% in 2010</a:t>
            </a:r>
          </a:p>
        </p:txBody>
      </p:sp>
    </p:spTree>
    <p:extLst>
      <p:ext uri="{BB962C8B-B14F-4D97-AF65-F5344CB8AC3E}">
        <p14:creationId xmlns:p14="http://schemas.microsoft.com/office/powerpoint/2010/main" val="427119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471294"/>
            <a:ext cx="384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Action on the Ground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339" y="1871404"/>
            <a:ext cx="5338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24 </a:t>
            </a:r>
            <a:r>
              <a:rPr lang="en-US" dirty="0"/>
              <a:t>out of 34 farms developed voluntary farm environment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farm plan includes a 5 year action plan for BMP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Audit of farm plans - average 78% of actions identified </a:t>
            </a:r>
            <a:r>
              <a:rPr lang="en-US" dirty="0" smtClean="0"/>
              <a:t>had </a:t>
            </a:r>
            <a:r>
              <a:rPr lang="en-US" dirty="0"/>
              <a:t>been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 $1.6M invested in on-farm best </a:t>
            </a:r>
            <a:br>
              <a:rPr lang="en-US" dirty="0"/>
            </a:br>
            <a:r>
              <a:rPr lang="en-US" dirty="0"/>
              <a:t>management practices ($67,000 per farm)</a:t>
            </a:r>
          </a:p>
        </p:txBody>
      </p:sp>
      <p:pic>
        <p:nvPicPr>
          <p:cNvPr id="15" name="Picture 14" descr="image 8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99255" y="1585104"/>
            <a:ext cx="2341239" cy="234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0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668027"/>
            <a:ext cx="384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Outcomes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338" y="2079684"/>
            <a:ext cx="56990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Since </a:t>
            </a:r>
            <a:r>
              <a:rPr lang="en-US" dirty="0"/>
              <a:t>2006 there has been a reduction in </a:t>
            </a:r>
            <a:r>
              <a:rPr lang="en-US" dirty="0" smtClean="0"/>
              <a:t>E </a:t>
            </a:r>
            <a:r>
              <a:rPr lang="en-US" dirty="0"/>
              <a:t>coli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spikes </a:t>
            </a:r>
            <a:r>
              <a:rPr lang="en-US" dirty="0"/>
              <a:t>during low and medium river 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2006 a step change reduction in marine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pathogen </a:t>
            </a:r>
            <a:r>
              <a:rPr lang="en-US" dirty="0"/>
              <a:t>concentrations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Shellfish harvesting up from </a:t>
            </a:r>
            <a:r>
              <a:rPr lang="en-US" dirty="0" smtClean="0"/>
              <a:t>28% </a:t>
            </a:r>
            <a:r>
              <a:rPr lang="en-US" dirty="0"/>
              <a:t>in 2002 to 79% in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Viable dairy farming and shellfish farming </a:t>
            </a:r>
            <a:r>
              <a:rPr lang="en-US" dirty="0" smtClean="0"/>
              <a:t>businesses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community cohesion</a:t>
            </a:r>
          </a:p>
        </p:txBody>
      </p:sp>
      <p:pic>
        <p:nvPicPr>
          <p:cNvPr id="15" name="Picture 14" descr="image 1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60035" y="2142029"/>
            <a:ext cx="2269231" cy="2269231"/>
          </a:xfrm>
          <a:prstGeom prst="rect">
            <a:avLst/>
          </a:prstGeom>
        </p:spPr>
      </p:pic>
      <p:pic>
        <p:nvPicPr>
          <p:cNvPr id="17" name="Picture 16" descr="image 10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61870" y="720242"/>
            <a:ext cx="2269231" cy="22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668027"/>
            <a:ext cx="384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Lessons Learnt from Aorere River</a:t>
            </a:r>
            <a:endParaRPr lang="en-NZ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338" y="2079684"/>
            <a:ext cx="70455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Farmers </a:t>
            </a:r>
            <a:r>
              <a:rPr lang="en-US" dirty="0"/>
              <a:t>as Leaders – Community Ownership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 Problem Identification – Good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Independent Facilitation – Project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Technical Support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and Maintaining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Communications – Telling Stories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Celebrating </a:t>
            </a:r>
            <a:r>
              <a:rPr lang="en-US" dirty="0"/>
              <a:t>Success</a:t>
            </a:r>
          </a:p>
        </p:txBody>
      </p:sp>
      <p:pic>
        <p:nvPicPr>
          <p:cNvPr id="15" name="Picture 14" descr="Effluent pon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49792" y="1638481"/>
            <a:ext cx="2283159" cy="22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3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668027"/>
            <a:ext cx="384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Identifying Predictors of Success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339" y="2079684"/>
            <a:ext cx="5484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Literature </a:t>
            </a:r>
            <a:r>
              <a:rPr lang="en-US" dirty="0"/>
              <a:t>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Catchment Management Workshop </a:t>
            </a:r>
            <a:br>
              <a:rPr lang="en-US" dirty="0"/>
            </a:br>
            <a:r>
              <a:rPr lang="en-US" dirty="0"/>
              <a:t>– collaborative identification of “enablers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   challenges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Surveys of Farmers in 3 NZ Catchments </a:t>
            </a:r>
            <a:br>
              <a:rPr lang="en-US" dirty="0"/>
            </a:br>
            <a:r>
              <a:rPr lang="en-US" dirty="0"/>
              <a:t> – Kakanui, North Canterbury </a:t>
            </a:r>
            <a:r>
              <a:rPr lang="en-US" dirty="0" smtClean="0"/>
              <a:t>and </a:t>
            </a:r>
            <a:r>
              <a:rPr lang="en-US" dirty="0"/>
              <a:t>Buller Rivers</a:t>
            </a:r>
          </a:p>
        </p:txBody>
      </p:sp>
      <p:pic>
        <p:nvPicPr>
          <p:cNvPr id="15" name="Picture 14" descr="Masterclass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17078" y="1520561"/>
            <a:ext cx="2497510" cy="24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3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668027"/>
            <a:ext cx="384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Key Determinants / Predictors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338" y="2079684"/>
            <a:ext cx="4654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Access </a:t>
            </a:r>
            <a:r>
              <a:rPr lang="en-US" dirty="0"/>
              <a:t>to Science, Training and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Confidence </a:t>
            </a:r>
            <a:r>
              <a:rPr lang="en-US" dirty="0"/>
              <a:t>in Regulatory Policies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Leadership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Farm </a:t>
            </a:r>
            <a:r>
              <a:rPr lang="en-US" dirty="0"/>
              <a:t>Planning and Monitoring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Trust </a:t>
            </a:r>
            <a:r>
              <a:rPr lang="en-US" dirty="0"/>
              <a:t>in the Public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Concern </a:t>
            </a:r>
            <a:r>
              <a:rPr lang="en-US" dirty="0"/>
              <a:t>for Water Quality</a:t>
            </a:r>
          </a:p>
        </p:txBody>
      </p:sp>
    </p:spTree>
    <p:extLst>
      <p:ext uri="{BB962C8B-B14F-4D97-AF65-F5344CB8AC3E}">
        <p14:creationId xmlns:p14="http://schemas.microsoft.com/office/powerpoint/2010/main" val="257938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668027"/>
            <a:ext cx="384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Valuable Innovations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338" y="2079684"/>
            <a:ext cx="454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err="1"/>
              <a:t>Commnuity</a:t>
            </a:r>
            <a:r>
              <a:rPr lang="en-US" dirty="0"/>
              <a:t>-Owned Rural Catchment </a:t>
            </a:r>
            <a:br>
              <a:rPr lang="en-US" dirty="0"/>
            </a:br>
            <a:r>
              <a:rPr lang="en-US" dirty="0"/>
              <a:t>Management: A Guide for Partners”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Catchment Management Masterclasses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Sister River Approach (“Twinning</a:t>
            </a:r>
            <a:r>
              <a:rPr lang="en-US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      </a:t>
            </a:r>
            <a:r>
              <a:rPr lang="en-US" b="1" dirty="0"/>
              <a:t>www.landcare.org.nz</a:t>
            </a:r>
            <a:endParaRPr lang="en-US" dirty="0"/>
          </a:p>
        </p:txBody>
      </p:sp>
      <p:pic>
        <p:nvPicPr>
          <p:cNvPr id="15" name="Picture 14" descr="Catchment Guide Cove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">
            <a:off x="5810559" y="1334086"/>
            <a:ext cx="1975449" cy="280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68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668027"/>
            <a:ext cx="384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Acknowledgements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338" y="2079683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Farmers in the Aorere, Kakanui, North Canterbury and Buller River </a:t>
            </a:r>
            <a:r>
              <a:rPr lang="en-US" dirty="0" smtClean="0"/>
              <a:t>Catchments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Co-researchers</a:t>
            </a:r>
            <a:r>
              <a:rPr lang="en-US" dirty="0"/>
              <a:t>: Professor Ben Tyson and Christine </a:t>
            </a:r>
            <a:r>
              <a:rPr lang="en-US" dirty="0" err="1"/>
              <a:t>Unson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Ministry </a:t>
            </a:r>
            <a:r>
              <a:rPr lang="en-US" dirty="0"/>
              <a:t>for the Environment and Ministry for Primary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 and Trustees of NZ Landcare </a:t>
            </a:r>
            <a:r>
              <a:rPr lang="en-US" dirty="0" smtClean="0"/>
              <a:t>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9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pic>
        <p:nvPicPr>
          <p:cNvPr id="12" name="Picture 11" descr="Riparian Plantin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34698" y="1435437"/>
            <a:ext cx="2479889" cy="22841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668027"/>
            <a:ext cx="384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Presentation Overview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338" y="2079684"/>
            <a:ext cx="5005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Exemplifying </a:t>
            </a:r>
            <a:r>
              <a:rPr lang="en-US" dirty="0"/>
              <a:t>Success – Aorere River Catchment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Lessons Learnt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Identifying </a:t>
            </a:r>
            <a:r>
              <a:rPr lang="en-US" dirty="0"/>
              <a:t>Predictors of </a:t>
            </a:r>
            <a:r>
              <a:rPr lang="en-US" dirty="0" smtClean="0"/>
              <a:t>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ZMap outline.t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8821" y="1232240"/>
            <a:ext cx="2332783" cy="31297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4738" y="1755599"/>
            <a:ext cx="2379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Aorere River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4738" y="2097999"/>
            <a:ext cx="4098759" cy="17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Tasman District, Upper South Island, New </a:t>
            </a:r>
            <a:r>
              <a:rPr lang="en-US" dirty="0" smtClean="0"/>
              <a:t>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Catchment </a:t>
            </a:r>
            <a:r>
              <a:rPr lang="en-US" dirty="0"/>
              <a:t>Initiative </a:t>
            </a:r>
            <a:r>
              <a:rPr lang="en-US" dirty="0" smtClean="0"/>
              <a:t>Supported by NZ </a:t>
            </a:r>
            <a:r>
              <a:rPr lang="en-US" dirty="0"/>
              <a:t>Landcare Trust </a:t>
            </a:r>
            <a:r>
              <a:rPr lang="en-US" dirty="0" smtClean="0"/>
              <a:t>since </a:t>
            </a:r>
            <a:r>
              <a:rPr lang="en-US" dirty="0"/>
              <a:t>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Winner – Morgan </a:t>
            </a:r>
            <a:r>
              <a:rPr lang="en-US" dirty="0" smtClean="0"/>
              <a:t>Foundation NZ </a:t>
            </a:r>
            <a:r>
              <a:rPr lang="en-US" dirty="0" err="1" smtClean="0"/>
              <a:t>River</a:t>
            </a:r>
            <a:r>
              <a:rPr lang="en-US" i="1" dirty="0" err="1" smtClean="0"/>
              <a:t>prize</a:t>
            </a:r>
            <a:r>
              <a:rPr lang="en-US" dirty="0" smtClean="0"/>
              <a:t> </a:t>
            </a:r>
            <a:r>
              <a:rPr lang="en-US" dirty="0"/>
              <a:t>2015</a:t>
            </a:r>
          </a:p>
        </p:txBody>
      </p:sp>
      <p:sp>
        <p:nvSpPr>
          <p:cNvPr id="18" name="Oval 17"/>
          <p:cNvSpPr/>
          <p:nvPr/>
        </p:nvSpPr>
        <p:spPr>
          <a:xfrm>
            <a:off x="6887377" y="2540594"/>
            <a:ext cx="334038" cy="36151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5" b="13669"/>
          <a:stretch/>
        </p:blipFill>
        <p:spPr>
          <a:xfrm>
            <a:off x="5522363" y="2477957"/>
            <a:ext cx="1158596" cy="3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9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668027"/>
            <a:ext cx="384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Aorere River Catchment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338" y="2079684"/>
            <a:ext cx="4868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Covers </a:t>
            </a:r>
            <a:r>
              <a:rPr lang="en-US" dirty="0"/>
              <a:t>an area of 573 km2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 steep river with a length of 72km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80% of catchment is native 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16% agriculture, 3% scrub, 1% exotic 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Dairy farming most common 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11,000 - 13,500 cows on 34 farm</a:t>
            </a:r>
          </a:p>
        </p:txBody>
      </p:sp>
      <p:pic>
        <p:nvPicPr>
          <p:cNvPr id="15" name="Picture 14" descr="image 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44097" y="1484396"/>
            <a:ext cx="237626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3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668027"/>
            <a:ext cx="384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Challenge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338" y="2079684"/>
            <a:ext cx="5202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Dairy </a:t>
            </a:r>
            <a:r>
              <a:rPr lang="en-US" dirty="0"/>
              <a:t>Farming ($18M/per annum) vs.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Shellfish </a:t>
            </a:r>
            <a:r>
              <a:rPr lang="en-US" dirty="0"/>
              <a:t>Farming ($15M/per annum)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E. coli contamination leading to shellfish harvesting restrictions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Shellfish harvesting as low as </a:t>
            </a:r>
            <a:r>
              <a:rPr lang="en-US" dirty="0" smtClean="0"/>
              <a:t>28% </a:t>
            </a:r>
            <a:r>
              <a:rPr lang="en-US" dirty="0"/>
              <a:t>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Perception that high E. coli due to pasture runoff</a:t>
            </a:r>
          </a:p>
        </p:txBody>
      </p:sp>
      <p:pic>
        <p:nvPicPr>
          <p:cNvPr id="17" name="Picture 16" descr="image 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46442" y="785446"/>
            <a:ext cx="2269231" cy="2269231"/>
          </a:xfrm>
          <a:prstGeom prst="rect">
            <a:avLst/>
          </a:prstGeom>
        </p:spPr>
      </p:pic>
      <p:pic>
        <p:nvPicPr>
          <p:cNvPr id="15" name="Picture 14" descr="image 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60035" y="2178033"/>
            <a:ext cx="2197223" cy="219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0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668027"/>
            <a:ext cx="384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</a:t>
            </a:r>
            <a:r>
              <a:rPr lang="en-NZ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Science</a:t>
            </a:r>
            <a:endParaRPr lang="en-NZ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338" y="2079684"/>
            <a:ext cx="7080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Intensive </a:t>
            </a:r>
            <a:r>
              <a:rPr lang="en-US" dirty="0"/>
              <a:t>modeling of nutrient and pathogen impacts from land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Contaminant budgets and predicted causes of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Presentation of modeling results to marine farmers, dairy farmers and Tasman District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Identification of E. coli as the key contaminant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On-farm solutions to reduce E. coli loads</a:t>
            </a:r>
          </a:p>
        </p:txBody>
      </p:sp>
    </p:spTree>
    <p:extLst>
      <p:ext uri="{BB962C8B-B14F-4D97-AF65-F5344CB8AC3E}">
        <p14:creationId xmlns:p14="http://schemas.microsoft.com/office/powerpoint/2010/main" val="214917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40" y="1668027"/>
            <a:ext cx="2661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Aorere </a:t>
            </a:r>
            <a:r>
              <a:rPr lang="en-NZ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plume model</a:t>
            </a:r>
            <a:endParaRPr lang="en-NZ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338" y="2079684"/>
            <a:ext cx="3364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tool to predict nitrogen, sediment and </a:t>
            </a:r>
            <a:r>
              <a:rPr lang="en-US" dirty="0" err="1"/>
              <a:t>faecal</a:t>
            </a:r>
            <a:r>
              <a:rPr lang="en-US" dirty="0"/>
              <a:t> coliforms within the estuary and bay under </a:t>
            </a:r>
            <a:r>
              <a:rPr lang="en-US" dirty="0" err="1"/>
              <a:t>baseflow</a:t>
            </a:r>
            <a:r>
              <a:rPr lang="en-US" dirty="0"/>
              <a:t> and stormflow </a:t>
            </a:r>
            <a:r>
              <a:rPr lang="en-US" dirty="0" smtClean="0"/>
              <a:t>conditions.</a:t>
            </a:r>
            <a:endParaRPr lang="en-US" dirty="0"/>
          </a:p>
        </p:txBody>
      </p:sp>
      <p:pic>
        <p:nvPicPr>
          <p:cNvPr id="15" name="Picture 14" descr="Mode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15088" y="1367149"/>
            <a:ext cx="4016955" cy="27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0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454735"/>
            <a:ext cx="384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339" y="1854845"/>
            <a:ext cx="4278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Community </a:t>
            </a:r>
            <a:r>
              <a:rPr lang="en-US" dirty="0"/>
              <a:t>based, problem solving field-day held on local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Scientists and farmers identify BMPs for E. coli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 farm planning systems tailored to specific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Independent contractor developed farm plans with each farmer</a:t>
            </a:r>
          </a:p>
        </p:txBody>
      </p:sp>
      <p:pic>
        <p:nvPicPr>
          <p:cNvPr id="15" name="Picture 14" descr="image 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01341" y="1549011"/>
            <a:ext cx="2413247" cy="241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0" y="268958"/>
            <a:ext cx="1435891" cy="516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339" y="1668027"/>
            <a:ext cx="4900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Social Science for Adaptive </a:t>
            </a:r>
            <a:r>
              <a:rPr lang="en-NZ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Management</a:t>
            </a:r>
            <a:endParaRPr lang="en-NZ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338" y="2079684"/>
            <a:ext cx="55684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Farmer </a:t>
            </a:r>
            <a:r>
              <a:rPr lang="en-US" dirty="0"/>
              <a:t>surveys in 2007, 2010 and 2012 to assess environmental awareness and attitudes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Explored motivations to adopt BMPs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Determined confidence in effectiveness of BMPs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Targeting farmer support to achieve </a:t>
            </a:r>
            <a:r>
              <a:rPr lang="en-US" dirty="0" err="1"/>
              <a:t>behaviour</a:t>
            </a:r>
            <a:r>
              <a:rPr lang="en-US" dirty="0"/>
              <a:t> change</a:t>
            </a:r>
          </a:p>
        </p:txBody>
      </p:sp>
      <p:pic>
        <p:nvPicPr>
          <p:cNvPr id="15" name="Picture 14" descr="image 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99790" y="1496647"/>
            <a:ext cx="2413247" cy="241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3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9E6E776999543B996D8733D2B0D14" ma:contentTypeVersion="7" ma:contentTypeDescription="Create a new document." ma:contentTypeScope="" ma:versionID="e6e78563fdaa847d5c9f7f3351868207">
  <xsd:schema xmlns:xsd="http://www.w3.org/2001/XMLSchema" xmlns:xs="http://www.w3.org/2001/XMLSchema" xmlns:p="http://schemas.microsoft.com/office/2006/metadata/properties" xmlns:ns2="cbf4a21a-cf3b-4b9d-aa0b-70faefbebe32" xmlns:ns3="f7489666-f3d7-4a42-a3d7-08599440cd77" targetNamespace="http://schemas.microsoft.com/office/2006/metadata/properties" ma:root="true" ma:fieldsID="ca61a1197228a71bab4e57e843378a1b" ns2:_="" ns3:_="">
    <xsd:import namespace="cbf4a21a-cf3b-4b9d-aa0b-70faefbebe32"/>
    <xsd:import namespace="f7489666-f3d7-4a42-a3d7-08599440c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a21a-cf3b-4b9d-aa0b-70faefbe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89666-f3d7-4a42-a3d7-08599440c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AAD475-17E9-4EB1-9674-5512BBACF2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52CCA-0236-41D1-A051-FA01E572CD68}">
  <ds:schemaRefs>
    <ds:schemaRef ds:uri="http://purl.org/dc/elements/1.1/"/>
    <ds:schemaRef ds:uri="f7489666-f3d7-4a42-a3d7-08599440cd7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bf4a21a-cf3b-4b9d-aa0b-70faefbebe32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68A858F-8C61-41BD-BCFF-9088CF9FC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4a21a-cf3b-4b9d-aa0b-70faefbebe32"/>
    <ds:schemaRef ds:uri="f7489666-f3d7-4a42-a3d7-08599440c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699</Words>
  <Application>Microsoft Office PowerPoint</Application>
  <PresentationFormat>On-screen Show (16:9)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Nick Edgar</cp:lastModifiedBy>
  <cp:revision>24</cp:revision>
  <dcterms:created xsi:type="dcterms:W3CDTF">2016-07-18T05:53:10Z</dcterms:created>
  <dcterms:modified xsi:type="dcterms:W3CDTF">2018-09-27T00:17:12Z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0x0101007349E6E776999543B996D8733D2B0D14</vt:lpwstr>
  </property>
</Properties>
</file>