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1"/>
  </p:notesMasterIdLst>
  <p:handoutMasterIdLst>
    <p:handoutMasterId r:id="rId22"/>
  </p:handoutMasterIdLst>
  <p:sldIdLst>
    <p:sldId id="424" r:id="rId3"/>
    <p:sldId id="378" r:id="rId4"/>
    <p:sldId id="387" r:id="rId5"/>
    <p:sldId id="388" r:id="rId6"/>
    <p:sldId id="391" r:id="rId7"/>
    <p:sldId id="395" r:id="rId8"/>
    <p:sldId id="393" r:id="rId9"/>
    <p:sldId id="401" r:id="rId10"/>
    <p:sldId id="394" r:id="rId11"/>
    <p:sldId id="399" r:id="rId12"/>
    <p:sldId id="398" r:id="rId13"/>
    <p:sldId id="400" r:id="rId14"/>
    <p:sldId id="403" r:id="rId15"/>
    <p:sldId id="408" r:id="rId16"/>
    <p:sldId id="409" r:id="rId17"/>
    <p:sldId id="422" r:id="rId18"/>
    <p:sldId id="423" r:id="rId19"/>
    <p:sldId id="385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A06"/>
    <a:srgbClr val="C1C1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79034" autoAdjust="0"/>
  </p:normalViewPr>
  <p:slideViewPr>
    <p:cSldViewPr showGuides="1">
      <p:cViewPr varScale="1">
        <p:scale>
          <a:sx n="67" d="100"/>
          <a:sy n="67" d="100"/>
        </p:scale>
        <p:origin x="50" y="648"/>
      </p:cViewPr>
      <p:guideLst>
        <p:guide orient="horz" pos="1620"/>
        <p:guide orient="horz" pos="5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Material or intellectual input into the project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17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Sampled years are concatenated to create plausible</a:t>
            </a:r>
            <a:r>
              <a:rPr lang="en-AU" baseline="0" dirty="0" smtClean="0"/>
              <a:t> future flows</a:t>
            </a:r>
          </a:p>
          <a:p>
            <a:endParaRPr lang="en-AU" baseline="0" dirty="0" smtClean="0"/>
          </a:p>
          <a:p>
            <a:r>
              <a:rPr lang="en-AU" baseline="0" dirty="0" smtClean="0"/>
              <a:t>Base upon similar characteristics to historical – can modify to represent different attributes/changes</a:t>
            </a:r>
          </a:p>
          <a:p>
            <a:r>
              <a:rPr lang="en-AU" baseline="0" dirty="0" smtClean="0"/>
              <a:t>-magnitudes; frequencies; timings and durations- sequencing (multiyear)</a:t>
            </a:r>
          </a:p>
          <a:p>
            <a:endParaRPr lang="en-AU" baseline="0" dirty="0" smtClean="0"/>
          </a:p>
          <a:p>
            <a:r>
              <a:rPr lang="en-AU" baseline="0" dirty="0" smtClean="0"/>
              <a:t>Represent variability and uncertainty – multi-run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27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39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Identify locations of possible decline of concern</a:t>
            </a:r>
          </a:p>
          <a:p>
            <a:r>
              <a:rPr lang="en-AU" dirty="0" smtClean="0"/>
              <a:t>Calculate the probability of detrimental</a:t>
            </a:r>
            <a:r>
              <a:rPr lang="en-AU" baseline="0" dirty="0" smtClean="0"/>
              <a:t> conditions</a:t>
            </a:r>
          </a:p>
          <a:p>
            <a:r>
              <a:rPr lang="en-AU" baseline="0" dirty="0" smtClean="0"/>
              <a:t>Determine what, and when, interventions are required</a:t>
            </a:r>
          </a:p>
          <a:p>
            <a:r>
              <a:rPr lang="en-AU" baseline="0" dirty="0" smtClean="0"/>
              <a:t>Test hypothesis about management actions (adaptive learning)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85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18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CC </a:t>
            </a:r>
            <a:r>
              <a:rPr lang="en-AU" dirty="0" smtClean="0"/>
              <a:t>prediction/scenarios – differences between changes in mean flow and changes in extremes (e.g.</a:t>
            </a:r>
            <a:r>
              <a:rPr lang="en-AU" baseline="0" dirty="0" smtClean="0"/>
              <a:t> drought length</a:t>
            </a:r>
            <a:r>
              <a:rPr lang="en-AU" dirty="0" smtClean="0"/>
              <a:t>)</a:t>
            </a:r>
          </a:p>
          <a:p>
            <a:r>
              <a:rPr lang="en-AU" dirty="0" smtClean="0"/>
              <a:t>Recovery and resilience</a:t>
            </a:r>
            <a:r>
              <a:rPr lang="en-AU" baseline="0" dirty="0" smtClean="0"/>
              <a:t> processes – how can these be supported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80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Vegetation NDVI and Cunningham composite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5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0070C0"/>
                </a:solidFill>
              </a:rPr>
              <a:t>Predict; forecast</a:t>
            </a:r>
            <a:r>
              <a:rPr lang="en-AU" baseline="0" dirty="0" smtClean="0">
                <a:solidFill>
                  <a:srgbClr val="0070C0"/>
                </a:solidFill>
              </a:rPr>
              <a:t>; project; trajectories; futures; pathways; </a:t>
            </a:r>
            <a:endParaRPr lang="en-AU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0070C0"/>
                </a:solidFill>
              </a:rPr>
              <a:t>We refer to trajectories as methods that track environmental condition</a:t>
            </a:r>
            <a:r>
              <a:rPr lang="en-AU" baseline="30000" dirty="0" smtClean="0">
                <a:solidFill>
                  <a:srgbClr val="0070C0"/>
                </a:solidFill>
              </a:rPr>
              <a:t>*</a:t>
            </a:r>
            <a:r>
              <a:rPr lang="en-AU" dirty="0" smtClean="0">
                <a:solidFill>
                  <a:srgbClr val="0070C0"/>
                </a:solidFill>
              </a:rPr>
              <a:t> through time. This can include antecedent/past condition through incorporation of model hindcasting, as well as the prediction/forecast of possible ranges in the future condition of environmental assets.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rgbClr val="0070C0"/>
                </a:solidFill>
              </a:rPr>
              <a:t>Create</a:t>
            </a:r>
            <a:r>
              <a:rPr lang="en-AU" baseline="0" dirty="0" smtClean="0">
                <a:solidFill>
                  <a:srgbClr val="0070C0"/>
                </a:solidFill>
              </a:rPr>
              <a:t> an understanding of the range of plausible futures – spatial and temporal </a:t>
            </a:r>
            <a:r>
              <a:rPr lang="en-AU" baseline="0" dirty="0" err="1" smtClean="0">
                <a:solidFill>
                  <a:srgbClr val="0070C0"/>
                </a:solidFill>
              </a:rPr>
              <a:t>env</a:t>
            </a:r>
            <a:r>
              <a:rPr lang="en-AU" baseline="0" dirty="0" smtClean="0">
                <a:solidFill>
                  <a:srgbClr val="0070C0"/>
                </a:solidFill>
              </a:rPr>
              <a:t> change</a:t>
            </a:r>
            <a:endParaRPr lang="en-AU" dirty="0" smtClean="0">
              <a:solidFill>
                <a:srgbClr val="0070C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09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http://ar5-syr.ipcc.ch/topic_futurechanges.php</a:t>
            </a:r>
          </a:p>
          <a:p>
            <a:r>
              <a:rPr lang="en-AU" dirty="0" smtClean="0"/>
              <a:t>https://www.researchgate.net/figure/Trend-in-annual-total-rainfall-in-Australia-19502012-Source_fig1_287176779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94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-Two time periods (antecedent and future)</a:t>
            </a:r>
          </a:p>
          <a:p>
            <a:r>
              <a:rPr lang="en-AU" dirty="0" smtClean="0"/>
              <a:t>-Temporally explicit</a:t>
            </a:r>
          </a:p>
          <a:p>
            <a:r>
              <a:rPr lang="en-AU" dirty="0" smtClean="0"/>
              <a:t>-Uncertainty</a:t>
            </a:r>
            <a:r>
              <a:rPr lang="en-AU" baseline="0" dirty="0" smtClean="0"/>
              <a:t> increases through time (not after precision)</a:t>
            </a:r>
          </a:p>
          <a:p>
            <a:r>
              <a:rPr lang="en-AU" baseline="0" dirty="0" smtClean="0"/>
              <a:t>-current condition dictates the range of possible future conditions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54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85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targets: -Ecologically relevant- not linked directly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condition- not sensitive to event sequencing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(considered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a 114 year modelled flow regime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ESLT: MDBA (2011) The proposed “environmentally sustainable level of take” for surface water of the Murray‐Darling Basin: Methods and outcomes, MDBA publication no: 226/11. Murray‐Darling Basin Authority, Canberra</a:t>
            </a:r>
            <a:endParaRPr lang="en-AU" dirty="0" smtClean="0"/>
          </a:p>
          <a:p>
            <a:r>
              <a:rPr lang="en-AU" dirty="0" smtClean="0"/>
              <a:t>SFI: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MDBA (2012) Assessment of environmental water requirements for the proposed Basin Plan: Barmah–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Millewa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Forest. Canberra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824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MDBA (2012) Assessment of environmental water requirements for the proposed Basin Plan: Barmah–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Millewa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Forest. Canberra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04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Condition is a response to surface flows – does</a:t>
            </a:r>
            <a:r>
              <a:rPr lang="en-AU" sz="1200" baseline="0" dirty="0" smtClean="0"/>
              <a:t> not consider local rainfall, ground water </a:t>
            </a:r>
            <a:r>
              <a:rPr lang="en-AU" sz="1200" baseline="0" dirty="0" err="1" smtClean="0"/>
              <a:t>etc</a:t>
            </a:r>
            <a:endParaRPr lang="en-AU" sz="1200" baseline="0" dirty="0" smtClean="0"/>
          </a:p>
          <a:p>
            <a:r>
              <a:rPr lang="en-AU" sz="1200" baseline="0" dirty="0" smtClean="0"/>
              <a:t>Parameters can be regionalised or localised</a:t>
            </a:r>
          </a:p>
          <a:p>
            <a:endParaRPr lang="en-AU" sz="1200" baseline="0" dirty="0" smtClean="0"/>
          </a:p>
          <a:p>
            <a:endParaRPr lang="en-AU" sz="1200" baseline="0" dirty="0" smtClean="0"/>
          </a:p>
          <a:p>
            <a:endParaRPr lang="en-AU" sz="1200" baseline="0" dirty="0" smtClean="0"/>
          </a:p>
          <a:p>
            <a:endParaRPr lang="en-AU" sz="1200" baseline="0" dirty="0" smtClean="0"/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Overton et al (2014) Development of the Murray-Darling Basin Plan SDL Adjustment Ecological Elements Method. Report prepared for the Murray-Darling Basin Authority. CSIRO, Canberra</a:t>
            </a:r>
            <a:endParaRPr lang="en-AU" sz="1200" baseline="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4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aseline="0" dirty="0" smtClean="0"/>
              <a:t>Can be used for scenario analysis: - condition improvement/decline – see risks and impacts associated with scenarios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39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8" y="4125240"/>
            <a:ext cx="9170984" cy="101826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1" y="957263"/>
            <a:ext cx="7477125" cy="3419476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33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1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2" y="4878249"/>
            <a:ext cx="6083845" cy="93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Presentation title  |  Presenter name</a:t>
            </a:r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687" y="4582714"/>
            <a:ext cx="9151200" cy="451247"/>
            <a:chOff x="12701" y="3380578"/>
            <a:chExt cx="9142412" cy="601662"/>
          </a:xfrm>
        </p:grpSpPr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2701" y="3380581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7904163" y="338057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</p:grp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498" y="4125240"/>
            <a:ext cx="9170984" cy="1018261"/>
            <a:chOff x="1497" y="5500319"/>
            <a:chExt cx="9170984" cy="1357681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pic>
          <p:nvPicPr>
            <p:cNvPr id="31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1626645"/>
            <a:ext cx="6121438" cy="231552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bg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3601C75-772B-4FBA-AEFF-74FBE6693304}" type="datetimeFigureOut">
              <a:rPr lang="en-AU" smtClean="0"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4913-FF8C-476F-A631-555F327508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04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1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1498" y="4125240"/>
            <a:ext cx="9170984" cy="1018261"/>
            <a:chOff x="1497" y="5500319"/>
            <a:chExt cx="9170984" cy="1357681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1497" y="5500319"/>
              <a:ext cx="9170984" cy="996231"/>
              <a:chOff x="1497" y="5500319"/>
              <a:chExt cx="9170984" cy="996231"/>
            </a:xfrm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1497" y="5563679"/>
                <a:ext cx="9170984" cy="932871"/>
              </a:xfrm>
              <a:custGeom>
                <a:avLst/>
                <a:gdLst/>
                <a:ahLst/>
                <a:cxnLst>
                  <a:cxn ang="0">
                    <a:pos x="2313" y="117"/>
                  </a:cxn>
                  <a:cxn ang="0">
                    <a:pos x="0" y="117"/>
                  </a:cxn>
                  <a:cxn ang="0">
                    <a:pos x="0" y="137"/>
                  </a:cxn>
                  <a:cxn ang="0">
                    <a:pos x="2030" y="137"/>
                  </a:cxn>
                  <a:cxn ang="0">
                    <a:pos x="2313" y="117"/>
                  </a:cxn>
                  <a:cxn ang="0">
                    <a:pos x="2880" y="0"/>
                  </a:cxn>
                  <a:cxn ang="0">
                    <a:pos x="2880" y="0"/>
                  </a:cxn>
                  <a:cxn ang="0">
                    <a:pos x="2880" y="117"/>
                  </a:cxn>
                  <a:cxn ang="0">
                    <a:pos x="2313" y="117"/>
                  </a:cxn>
                  <a:cxn ang="0">
                    <a:pos x="2784" y="293"/>
                  </a:cxn>
                  <a:cxn ang="0">
                    <a:pos x="2880" y="293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293">
                    <a:moveTo>
                      <a:pt x="2313" y="117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030" y="137"/>
                      <a:pt x="2030" y="137"/>
                      <a:pt x="2030" y="137"/>
                    </a:cubicBezTo>
                    <a:cubicBezTo>
                      <a:pt x="2214" y="137"/>
                      <a:pt x="2274" y="132"/>
                      <a:pt x="2313" y="117"/>
                    </a:cubicBezTo>
                    <a:moveTo>
                      <a:pt x="288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2880" y="117"/>
                      <a:pt x="2880" y="117"/>
                      <a:pt x="2880" y="117"/>
                    </a:cubicBezTo>
                    <a:cubicBezTo>
                      <a:pt x="2313" y="117"/>
                      <a:pt x="2313" y="117"/>
                      <a:pt x="2313" y="117"/>
                    </a:cubicBezTo>
                    <a:cubicBezTo>
                      <a:pt x="2411" y="197"/>
                      <a:pt x="2542" y="293"/>
                      <a:pt x="2784" y="293"/>
                    </a:cubicBezTo>
                    <a:cubicBezTo>
                      <a:pt x="2842" y="293"/>
                      <a:pt x="2880" y="293"/>
                      <a:pt x="2880" y="293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1497" y="5500319"/>
                <a:ext cx="9170984" cy="435430"/>
              </a:xfrm>
              <a:custGeom>
                <a:avLst/>
                <a:gdLst/>
                <a:ahLst/>
                <a:cxnLst>
                  <a:cxn ang="0">
                    <a:pos x="2880" y="20"/>
                  </a:cxn>
                  <a:cxn ang="0">
                    <a:pos x="2789" y="20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880" y="137"/>
                  </a:cxn>
                  <a:cxn ang="0">
                    <a:pos x="2880" y="20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1860" y="0"/>
                  </a:cxn>
                </a:cxnLst>
                <a:rect l="0" t="0" r="r" b="b"/>
                <a:pathLst>
                  <a:path w="2880" h="137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880" y="137"/>
                      <a:pt x="2880" y="137"/>
                      <a:pt x="2880" y="137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1497" y="5563679"/>
                <a:ext cx="7365906" cy="432734"/>
              </a:xfrm>
              <a:custGeom>
                <a:avLst/>
                <a:gdLst/>
                <a:ahLst/>
                <a:cxnLst>
                  <a:cxn ang="0">
                    <a:pos x="2313" y="117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6"/>
                  </a:cxn>
                  <a:cxn ang="0">
                    <a:pos x="2030" y="136"/>
                  </a:cxn>
                  <a:cxn ang="0">
                    <a:pos x="2313" y="117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7367402" y="5563679"/>
                <a:ext cx="1805078" cy="869511"/>
              </a:xfrm>
              <a:custGeom>
                <a:avLst/>
                <a:gdLst/>
                <a:ahLst/>
                <a:cxnLst>
                  <a:cxn ang="0">
                    <a:pos x="476" y="0"/>
                  </a:cxn>
                  <a:cxn ang="0">
                    <a:pos x="0" y="117"/>
                  </a:cxn>
                  <a:cxn ang="0">
                    <a:pos x="471" y="273"/>
                  </a:cxn>
                  <a:cxn ang="0">
                    <a:pos x="567" y="273"/>
                  </a:cxn>
                  <a:cxn ang="0">
                    <a:pos x="567" y="0"/>
                  </a:cxn>
                  <a:cxn ang="0">
                    <a:pos x="476" y="0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</p:grpSp>
        <p:pic>
          <p:nvPicPr>
            <p:cNvPr id="3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 marL="162000" marR="0" indent="-162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9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9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9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9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9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9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900">
                <a:solidFill>
                  <a:schemeClr val="bg2"/>
                </a:solidFill>
              </a:defRPr>
            </a:lvl9pPr>
          </a:lstStyle>
          <a:p>
            <a:r>
              <a:rPr lang="en-AU" dirty="0" smtClean="0"/>
              <a:t>Click to Add Business Unit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0" y="204788"/>
            <a:ext cx="9145588" cy="2201466"/>
            <a:chOff x="0" y="273050"/>
            <a:chExt cx="9145588" cy="2935288"/>
          </a:xfrm>
        </p:grpSpPr>
        <p:sp>
          <p:nvSpPr>
            <p:cNvPr id="26635" name="Freeform 11"/>
            <p:cNvSpPr>
              <a:spLocks noEditPoints="1"/>
            </p:cNvSpPr>
            <p:nvPr userDrawn="1"/>
          </p:nvSpPr>
          <p:spPr bwMode="auto">
            <a:xfrm>
              <a:off x="0" y="809625"/>
              <a:ext cx="9144000" cy="2397125"/>
            </a:xfrm>
            <a:custGeom>
              <a:avLst/>
              <a:gdLst/>
              <a:ahLst/>
              <a:cxnLst>
                <a:cxn ang="0">
                  <a:pos x="2880" y="3"/>
                </a:cxn>
                <a:cxn ang="0">
                  <a:pos x="2439" y="142"/>
                </a:cxn>
                <a:cxn ang="0">
                  <a:pos x="1251" y="444"/>
                </a:cxn>
                <a:cxn ang="0">
                  <a:pos x="0" y="444"/>
                </a:cxn>
                <a:cxn ang="0">
                  <a:pos x="2880" y="3"/>
                </a:cxn>
                <a:cxn ang="0">
                  <a:pos x="2880" y="3"/>
                </a:cxn>
                <a:cxn ang="0">
                  <a:pos x="2880" y="755"/>
                </a:cxn>
                <a:cxn ang="0">
                  <a:pos x="2855" y="755"/>
                </a:cxn>
                <a:cxn ang="0">
                  <a:pos x="1395" y="274"/>
                </a:cxn>
                <a:cxn ang="0">
                  <a:pos x="219" y="0"/>
                </a:cxn>
                <a:cxn ang="0">
                  <a:pos x="0" y="0"/>
                </a:cxn>
                <a:cxn ang="0">
                  <a:pos x="2880" y="755"/>
                </a:cxn>
                <a:cxn ang="0">
                  <a:pos x="2880" y="755"/>
                </a:cxn>
              </a:cxnLst>
              <a:rect l="0" t="0" r="r" b="b"/>
              <a:pathLst>
                <a:path w="2880" h="755">
                  <a:moveTo>
                    <a:pt x="2880" y="3"/>
                  </a:moveTo>
                  <a:cubicBezTo>
                    <a:pt x="2687" y="24"/>
                    <a:pt x="2549" y="82"/>
                    <a:pt x="2439" y="142"/>
                  </a:cubicBezTo>
                  <a:cubicBezTo>
                    <a:pt x="2177" y="286"/>
                    <a:pt x="1822" y="444"/>
                    <a:pt x="1251" y="444"/>
                  </a:cubicBezTo>
                  <a:cubicBezTo>
                    <a:pt x="0" y="444"/>
                    <a:pt x="0" y="444"/>
                    <a:pt x="0" y="444"/>
                  </a:cubicBezTo>
                  <a:moveTo>
                    <a:pt x="2880" y="3"/>
                  </a:moveTo>
                  <a:cubicBezTo>
                    <a:pt x="2880" y="3"/>
                    <a:pt x="2880" y="3"/>
                    <a:pt x="2880" y="3"/>
                  </a:cubicBezTo>
                  <a:moveTo>
                    <a:pt x="2880" y="755"/>
                  </a:moveTo>
                  <a:cubicBezTo>
                    <a:pt x="2855" y="755"/>
                    <a:pt x="2855" y="755"/>
                    <a:pt x="2855" y="755"/>
                  </a:cubicBezTo>
                  <a:cubicBezTo>
                    <a:pt x="2181" y="755"/>
                    <a:pt x="1878" y="562"/>
                    <a:pt x="1395" y="274"/>
                  </a:cubicBezTo>
                  <a:cubicBezTo>
                    <a:pt x="1211" y="164"/>
                    <a:pt x="908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880" y="755"/>
                  </a:moveTo>
                  <a:cubicBezTo>
                    <a:pt x="2880" y="755"/>
                    <a:pt x="2880" y="755"/>
                    <a:pt x="2880" y="755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46" name="Freeform 22"/>
            <p:cNvSpPr>
              <a:spLocks/>
            </p:cNvSpPr>
            <p:nvPr userDrawn="1"/>
          </p:nvSpPr>
          <p:spPr bwMode="auto">
            <a:xfrm>
              <a:off x="0" y="273050"/>
              <a:ext cx="9144000" cy="1574800"/>
            </a:xfrm>
            <a:custGeom>
              <a:avLst/>
              <a:gdLst/>
              <a:ahLst/>
              <a:cxnLst>
                <a:cxn ang="0">
                  <a:pos x="2880" y="496"/>
                </a:cxn>
                <a:cxn ang="0">
                  <a:pos x="2439" y="311"/>
                </a:cxn>
                <a:cxn ang="0">
                  <a:pos x="1230" y="0"/>
                </a:cxn>
                <a:cxn ang="0">
                  <a:pos x="0" y="0"/>
                </a:cxn>
              </a:cxnLst>
              <a:rect l="0" t="0" r="r" b="b"/>
              <a:pathLst>
                <a:path w="2880" h="496">
                  <a:moveTo>
                    <a:pt x="2880" y="496"/>
                  </a:moveTo>
                  <a:cubicBezTo>
                    <a:pt x="2703" y="472"/>
                    <a:pt x="2594" y="404"/>
                    <a:pt x="2439" y="311"/>
                  </a:cubicBezTo>
                  <a:cubicBezTo>
                    <a:pt x="2238" y="192"/>
                    <a:pt x="1811" y="0"/>
                    <a:pt x="12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47" name="Line 23"/>
            <p:cNvSpPr>
              <a:spLocks noChangeShapeType="1"/>
            </p:cNvSpPr>
            <p:nvPr userDrawn="1"/>
          </p:nvSpPr>
          <p:spPr bwMode="auto">
            <a:xfrm>
              <a:off x="9144000" y="18478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48" name="Freeform 24"/>
            <p:cNvSpPr>
              <a:spLocks/>
            </p:cNvSpPr>
            <p:nvPr userDrawn="1"/>
          </p:nvSpPr>
          <p:spPr bwMode="auto">
            <a:xfrm>
              <a:off x="0" y="508000"/>
              <a:ext cx="9144000" cy="1981200"/>
            </a:xfrm>
            <a:custGeom>
              <a:avLst/>
              <a:gdLst/>
              <a:ahLst/>
              <a:cxnLst>
                <a:cxn ang="0">
                  <a:pos x="2880" y="624"/>
                </a:cxn>
                <a:cxn ang="0">
                  <a:pos x="1955" y="298"/>
                </a:cxn>
                <a:cxn ang="0">
                  <a:pos x="705" y="0"/>
                </a:cxn>
                <a:cxn ang="0">
                  <a:pos x="0" y="0"/>
                </a:cxn>
              </a:cxnLst>
              <a:rect l="0" t="0" r="r" b="b"/>
              <a:pathLst>
                <a:path w="2880" h="624">
                  <a:moveTo>
                    <a:pt x="2880" y="624"/>
                  </a:moveTo>
                  <a:cubicBezTo>
                    <a:pt x="2468" y="612"/>
                    <a:pt x="2267" y="484"/>
                    <a:pt x="1955" y="298"/>
                  </a:cubicBezTo>
                  <a:cubicBezTo>
                    <a:pt x="1831" y="224"/>
                    <a:pt x="1494" y="0"/>
                    <a:pt x="70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49" name="Freeform 25"/>
            <p:cNvSpPr>
              <a:spLocks/>
            </p:cNvSpPr>
            <p:nvPr userDrawn="1"/>
          </p:nvSpPr>
          <p:spPr bwMode="auto">
            <a:xfrm>
              <a:off x="0" y="685800"/>
              <a:ext cx="9144000" cy="2212975"/>
            </a:xfrm>
            <a:custGeom>
              <a:avLst/>
              <a:gdLst/>
              <a:ahLst/>
              <a:cxnLst>
                <a:cxn ang="0">
                  <a:pos x="2880" y="697"/>
                </a:cxn>
                <a:cxn ang="0">
                  <a:pos x="1635" y="282"/>
                </a:cxn>
                <a:cxn ang="0">
                  <a:pos x="462" y="0"/>
                </a:cxn>
                <a:cxn ang="0">
                  <a:pos x="0" y="0"/>
                </a:cxn>
              </a:cxnLst>
              <a:rect l="0" t="0" r="r" b="b"/>
              <a:pathLst>
                <a:path w="2880" h="697">
                  <a:moveTo>
                    <a:pt x="2880" y="697"/>
                  </a:moveTo>
                  <a:cubicBezTo>
                    <a:pt x="2309" y="694"/>
                    <a:pt x="2049" y="529"/>
                    <a:pt x="1635" y="282"/>
                  </a:cubicBezTo>
                  <a:cubicBezTo>
                    <a:pt x="1297" y="80"/>
                    <a:pt x="958" y="0"/>
                    <a:pt x="4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0" name="Line 26"/>
            <p:cNvSpPr>
              <a:spLocks noChangeShapeType="1"/>
            </p:cNvSpPr>
            <p:nvPr userDrawn="1"/>
          </p:nvSpPr>
          <p:spPr bwMode="auto">
            <a:xfrm>
              <a:off x="9144000" y="289877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1" name="Freeform 27"/>
            <p:cNvSpPr>
              <a:spLocks/>
            </p:cNvSpPr>
            <p:nvPr userDrawn="1"/>
          </p:nvSpPr>
          <p:spPr bwMode="auto">
            <a:xfrm>
              <a:off x="0" y="819150"/>
              <a:ext cx="9144000" cy="1400175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2439" y="139"/>
                </a:cxn>
                <a:cxn ang="0">
                  <a:pos x="1251" y="441"/>
                </a:cxn>
                <a:cxn ang="0">
                  <a:pos x="0" y="441"/>
                </a:cxn>
              </a:cxnLst>
              <a:rect l="0" t="0" r="r" b="b"/>
              <a:pathLst>
                <a:path w="2880" h="441">
                  <a:moveTo>
                    <a:pt x="2880" y="0"/>
                  </a:moveTo>
                  <a:cubicBezTo>
                    <a:pt x="2687" y="21"/>
                    <a:pt x="2549" y="79"/>
                    <a:pt x="2439" y="139"/>
                  </a:cubicBezTo>
                  <a:cubicBezTo>
                    <a:pt x="2177" y="283"/>
                    <a:pt x="1822" y="441"/>
                    <a:pt x="1251" y="441"/>
                  </a:cubicBezTo>
                  <a:cubicBezTo>
                    <a:pt x="0" y="441"/>
                    <a:pt x="0" y="441"/>
                    <a:pt x="0" y="441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2" name="Line 28"/>
            <p:cNvSpPr>
              <a:spLocks noChangeShapeType="1"/>
            </p:cNvSpPr>
            <p:nvPr userDrawn="1"/>
          </p:nvSpPr>
          <p:spPr bwMode="auto">
            <a:xfrm>
              <a:off x="9144000" y="8191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3" name="Freeform 29"/>
            <p:cNvSpPr>
              <a:spLocks/>
            </p:cNvSpPr>
            <p:nvPr userDrawn="1"/>
          </p:nvSpPr>
          <p:spPr bwMode="auto">
            <a:xfrm>
              <a:off x="0" y="809625"/>
              <a:ext cx="9144000" cy="2397125"/>
            </a:xfrm>
            <a:custGeom>
              <a:avLst/>
              <a:gdLst/>
              <a:ahLst/>
              <a:cxnLst>
                <a:cxn ang="0">
                  <a:pos x="2880" y="755"/>
                </a:cxn>
                <a:cxn ang="0">
                  <a:pos x="2855" y="755"/>
                </a:cxn>
                <a:cxn ang="0">
                  <a:pos x="1395" y="274"/>
                </a:cxn>
                <a:cxn ang="0">
                  <a:pos x="219" y="0"/>
                </a:cxn>
                <a:cxn ang="0">
                  <a:pos x="0" y="0"/>
                </a:cxn>
              </a:cxnLst>
              <a:rect l="0" t="0" r="r" b="b"/>
              <a:pathLst>
                <a:path w="2880" h="755">
                  <a:moveTo>
                    <a:pt x="2880" y="755"/>
                  </a:moveTo>
                  <a:cubicBezTo>
                    <a:pt x="2855" y="755"/>
                    <a:pt x="2855" y="755"/>
                    <a:pt x="2855" y="755"/>
                  </a:cubicBezTo>
                  <a:cubicBezTo>
                    <a:pt x="2181" y="755"/>
                    <a:pt x="1878" y="562"/>
                    <a:pt x="1395" y="274"/>
                  </a:cubicBezTo>
                  <a:cubicBezTo>
                    <a:pt x="1211" y="164"/>
                    <a:pt x="908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4" name="Line 30"/>
            <p:cNvSpPr>
              <a:spLocks noChangeShapeType="1"/>
            </p:cNvSpPr>
            <p:nvPr userDrawn="1"/>
          </p:nvSpPr>
          <p:spPr bwMode="auto">
            <a:xfrm>
              <a:off x="9144000" y="32067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5" name="Freeform 31"/>
            <p:cNvSpPr>
              <a:spLocks/>
            </p:cNvSpPr>
            <p:nvPr userDrawn="1"/>
          </p:nvSpPr>
          <p:spPr bwMode="auto">
            <a:xfrm>
              <a:off x="0" y="669925"/>
              <a:ext cx="9144000" cy="1762125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1955" y="247"/>
                </a:cxn>
                <a:cxn ang="0">
                  <a:pos x="630" y="555"/>
                </a:cxn>
                <a:cxn ang="0">
                  <a:pos x="0" y="555"/>
                </a:cxn>
              </a:cxnLst>
              <a:rect l="0" t="0" r="r" b="b"/>
              <a:pathLst>
                <a:path w="2880" h="555">
                  <a:moveTo>
                    <a:pt x="2880" y="0"/>
                  </a:moveTo>
                  <a:cubicBezTo>
                    <a:pt x="2458" y="13"/>
                    <a:pt x="2174" y="127"/>
                    <a:pt x="1955" y="247"/>
                  </a:cubicBezTo>
                  <a:cubicBezTo>
                    <a:pt x="1585" y="450"/>
                    <a:pt x="1256" y="555"/>
                    <a:pt x="630" y="555"/>
                  </a:cubicBezTo>
                  <a:cubicBezTo>
                    <a:pt x="0" y="555"/>
                    <a:pt x="0" y="555"/>
                    <a:pt x="0" y="555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6" name="Line 32"/>
            <p:cNvSpPr>
              <a:spLocks noChangeShapeType="1"/>
            </p:cNvSpPr>
            <p:nvPr userDrawn="1"/>
          </p:nvSpPr>
          <p:spPr bwMode="auto">
            <a:xfrm>
              <a:off x="9144000" y="6699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7" name="Freeform 33"/>
            <p:cNvSpPr>
              <a:spLocks/>
            </p:cNvSpPr>
            <p:nvPr userDrawn="1"/>
          </p:nvSpPr>
          <p:spPr bwMode="auto">
            <a:xfrm>
              <a:off x="0" y="517525"/>
              <a:ext cx="9144000" cy="2139950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2873" y="0"/>
                </a:cxn>
                <a:cxn ang="0">
                  <a:pos x="1395" y="366"/>
                </a:cxn>
                <a:cxn ang="0">
                  <a:pos x="41" y="674"/>
                </a:cxn>
                <a:cxn ang="0">
                  <a:pos x="0" y="674"/>
                </a:cxn>
              </a:cxnLst>
              <a:rect l="0" t="0" r="r" b="b"/>
              <a:pathLst>
                <a:path w="2880" h="674">
                  <a:moveTo>
                    <a:pt x="2880" y="0"/>
                  </a:moveTo>
                  <a:cubicBezTo>
                    <a:pt x="2873" y="0"/>
                    <a:pt x="2873" y="0"/>
                    <a:pt x="2873" y="0"/>
                  </a:cubicBezTo>
                  <a:cubicBezTo>
                    <a:pt x="2145" y="0"/>
                    <a:pt x="1735" y="174"/>
                    <a:pt x="1395" y="366"/>
                  </a:cubicBezTo>
                  <a:cubicBezTo>
                    <a:pt x="1184" y="484"/>
                    <a:pt x="740" y="674"/>
                    <a:pt x="41" y="674"/>
                  </a:cubicBezTo>
                  <a:cubicBezTo>
                    <a:pt x="0" y="674"/>
                    <a:pt x="0" y="674"/>
                    <a:pt x="0" y="674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8" name="Line 34"/>
            <p:cNvSpPr>
              <a:spLocks noChangeShapeType="1"/>
            </p:cNvSpPr>
            <p:nvPr userDrawn="1"/>
          </p:nvSpPr>
          <p:spPr bwMode="auto">
            <a:xfrm>
              <a:off x="9144000" y="5175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59" name="Freeform 35"/>
            <p:cNvSpPr>
              <a:spLocks/>
            </p:cNvSpPr>
            <p:nvPr userDrawn="1"/>
          </p:nvSpPr>
          <p:spPr bwMode="auto">
            <a:xfrm>
              <a:off x="0" y="581025"/>
              <a:ext cx="9144000" cy="1981200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1635" y="315"/>
                </a:cxn>
                <a:cxn ang="0">
                  <a:pos x="383" y="624"/>
                </a:cxn>
                <a:cxn ang="0">
                  <a:pos x="0" y="624"/>
                </a:cxn>
              </a:cxnLst>
              <a:rect l="0" t="0" r="r" b="b"/>
              <a:pathLst>
                <a:path w="2880" h="624">
                  <a:moveTo>
                    <a:pt x="2880" y="0"/>
                  </a:moveTo>
                  <a:cubicBezTo>
                    <a:pt x="2305" y="5"/>
                    <a:pt x="1924" y="153"/>
                    <a:pt x="1635" y="315"/>
                  </a:cubicBezTo>
                  <a:cubicBezTo>
                    <a:pt x="1411" y="441"/>
                    <a:pt x="1049" y="624"/>
                    <a:pt x="383" y="624"/>
                  </a:cubicBezTo>
                  <a:cubicBezTo>
                    <a:pt x="0" y="624"/>
                    <a:pt x="0" y="624"/>
                    <a:pt x="0" y="62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26660" name="Line 36"/>
            <p:cNvSpPr>
              <a:spLocks noChangeShapeType="1"/>
            </p:cNvSpPr>
            <p:nvPr userDrawn="1"/>
          </p:nvSpPr>
          <p:spPr bwMode="auto">
            <a:xfrm>
              <a:off x="9144000" y="5810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</p:grp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21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9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4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02500"/>
            <a:ext cx="846000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5131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95131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263"/>
            <a:ext cx="8460000" cy="34194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1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7201" y="4582715"/>
            <a:ext cx="9151201" cy="560786"/>
            <a:chOff x="12701" y="3380578"/>
            <a:chExt cx="9142413" cy="747715"/>
          </a:xfrm>
        </p:grpSpPr>
        <p:sp>
          <p:nvSpPr>
            <p:cNvPr id="26" name="Rectangle 6"/>
            <p:cNvSpPr>
              <a:spLocks noChangeArrowheads="1"/>
            </p:cNvSpPr>
            <p:nvPr userDrawn="1"/>
          </p:nvSpPr>
          <p:spPr bwMode="auto">
            <a:xfrm>
              <a:off x="12701" y="3637756"/>
              <a:ext cx="9142412" cy="49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2701" y="3380581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7904164" y="338057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05980"/>
            <a:ext cx="8461374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6" y="951310"/>
            <a:ext cx="8461375" cy="3429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2" y="4878249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249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6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2" y="2728317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2491383"/>
            <a:ext cx="9169400" cy="63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9" y="2719983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80" r:id="rId4"/>
    <p:sldLayoutId id="2147483679" r:id="rId5"/>
    <p:sldLayoutId id="2147483661" r:id="rId6"/>
    <p:sldLayoutId id="2147483663" r:id="rId7"/>
    <p:sldLayoutId id="2147483664" r:id="rId8"/>
    <p:sldLayoutId id="2147483667" r:id="rId9"/>
    <p:sldLayoutId id="2147483665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55AD5A3-6871-4623-BDBC-0A043D36528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457200"/>
              <a:t>15/10/2018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238C77-FDCD-4874-B3FF-6CCFD4A0B09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257"/>
            <a:ext cx="925285" cy="9252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01740" y="143667"/>
            <a:ext cx="6089017" cy="720080"/>
          </a:xfrm>
        </p:spPr>
        <p:txBody>
          <a:bodyPr>
            <a:noAutofit/>
          </a:bodyPr>
          <a:lstStyle/>
          <a:p>
            <a:pPr algn="l"/>
            <a:r>
              <a:rPr lang="en-AU" sz="2400" b="1" dirty="0" smtClean="0"/>
              <a:t>What can predictive eco-hydrology tell us to help inform water management in the Basin?</a:t>
            </a:r>
            <a:endParaRPr lang="en-AU" sz="2400" b="1" dirty="0"/>
          </a:p>
        </p:txBody>
      </p:sp>
      <p:pic>
        <p:nvPicPr>
          <p:cNvPr id="12" name="Picture 11" descr="IMG_3084v2.jpg"/>
          <p:cNvPicPr>
            <a:picLocks noChangeAspect="1"/>
          </p:cNvPicPr>
          <p:nvPr/>
        </p:nvPicPr>
        <p:blipFill>
          <a:blip r:embed="rId5" cstate="print"/>
          <a:srcRect b="19614"/>
          <a:stretch>
            <a:fillRect/>
          </a:stretch>
        </p:blipFill>
        <p:spPr>
          <a:xfrm>
            <a:off x="0" y="1003584"/>
            <a:ext cx="7583259" cy="270844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-129857" y="3716159"/>
            <a:ext cx="7564800" cy="955033"/>
          </a:xfrm>
        </p:spPr>
        <p:txBody>
          <a:bodyPr>
            <a:normAutofit/>
          </a:bodyPr>
          <a:lstStyle/>
          <a:p>
            <a:r>
              <a:rPr lang="en-AU" sz="1800" b="0" dirty="0">
                <a:cs typeface="Microsoft Tai Le" panose="020B0502040204020203" pitchFamily="34" charset="0"/>
              </a:rPr>
              <a:t>Danial Stratford, Sam Nicol, Andrew </a:t>
            </a:r>
            <a:r>
              <a:rPr lang="en-AU" sz="1800" b="0" dirty="0" err="1">
                <a:cs typeface="Microsoft Tai Le" panose="020B0502040204020203" pitchFamily="34" charset="0"/>
              </a:rPr>
              <a:t>Freebairn</a:t>
            </a:r>
            <a:r>
              <a:rPr lang="en-AU" sz="1800" b="0" dirty="0">
                <a:cs typeface="Microsoft Tai Le" panose="020B0502040204020203" pitchFamily="34" charset="0"/>
              </a:rPr>
              <a:t>, Carmel </a:t>
            </a:r>
            <a:r>
              <a:rPr lang="en-AU" sz="1800" b="0" dirty="0" err="1">
                <a:cs typeface="Microsoft Tai Le" panose="020B0502040204020203" pitchFamily="34" charset="0"/>
              </a:rPr>
              <a:t>Pollino</a:t>
            </a:r>
            <a:r>
              <a:rPr lang="en-AU" sz="1800" b="0" dirty="0">
                <a:cs typeface="Microsoft Tai Le" panose="020B0502040204020203" pitchFamily="34" charset="0"/>
              </a:rPr>
              <a:t>, </a:t>
            </a:r>
            <a:r>
              <a:rPr lang="en-AU" sz="1800" b="0" dirty="0" err="1">
                <a:cs typeface="Microsoft Tai Le" panose="020B0502040204020203" pitchFamily="34" charset="0"/>
              </a:rPr>
              <a:t>Darran</a:t>
            </a:r>
            <a:r>
              <a:rPr lang="en-AU" sz="1800" b="0" dirty="0">
                <a:cs typeface="Microsoft Tai Le" panose="020B0502040204020203" pitchFamily="34" charset="0"/>
              </a:rPr>
              <a:t> King, Susan Cuddy, Mitchell </a:t>
            </a:r>
            <a:r>
              <a:rPr lang="en-AU" sz="1800" b="0" dirty="0" err="1">
                <a:cs typeface="Microsoft Tai Le" panose="020B0502040204020203" pitchFamily="34" charset="0"/>
              </a:rPr>
              <a:t>Korda</a:t>
            </a:r>
            <a:r>
              <a:rPr lang="en-AU" sz="1800" b="0" dirty="0">
                <a:cs typeface="Microsoft Tai Le" panose="020B0502040204020203" pitchFamily="34" charset="0"/>
              </a:rPr>
              <a:t> (CSIRO); Rebecca Lester (Deakin </a:t>
            </a:r>
            <a:r>
              <a:rPr lang="en-AU" sz="1800" b="0" dirty="0" err="1">
                <a:cs typeface="Microsoft Tai Le" panose="020B0502040204020203" pitchFamily="34" charset="0"/>
              </a:rPr>
              <a:t>Uni</a:t>
            </a:r>
            <a:r>
              <a:rPr lang="en-AU" sz="1800" b="0" dirty="0">
                <a:cs typeface="Microsoft Tai Le" panose="020B0502040204020203" pitchFamily="34" charset="0"/>
              </a:rPr>
              <a:t>); David Stevens, Peter Bridgeman, Michael Wilson, Nathan Pereira (MDBA)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11987" y="4500997"/>
            <a:ext cx="6301493" cy="307777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AU" sz="1400" dirty="0" smtClean="0">
                <a:solidFill>
                  <a:srgbClr val="FF0000"/>
                </a:solidFill>
              </a:rPr>
              <a:t>A partnership project between CSIRO and the Murray-Darling Basin Authority</a:t>
            </a:r>
            <a:endParaRPr lang="en-A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SF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635" y="1113589"/>
            <a:ext cx="1781845" cy="2632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5916" y="789552"/>
            <a:ext cx="1214846" cy="352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818" y="1771868"/>
            <a:ext cx="2439633" cy="13159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70" y="714145"/>
            <a:ext cx="2451380" cy="37432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950042" y="2217576"/>
            <a:ext cx="324036" cy="33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Dynamic ecological modelling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71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69" y="735547"/>
            <a:ext cx="4455114" cy="12971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Dynamic ecological modelling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814138" y="735546"/>
            <a:ext cx="324036" cy="124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32506" y="891470"/>
            <a:ext cx="972108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2506" y="1592655"/>
            <a:ext cx="972108" cy="162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4615" y="1158325"/>
            <a:ext cx="513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dirty="0"/>
              <a:t>?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03989" y="2463479"/>
            <a:ext cx="5508371" cy="291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50" b="1" dirty="0"/>
              <a:t>Value propositions (from conception discussions):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Scenario analysis</a:t>
            </a:r>
            <a:r>
              <a:rPr lang="en-AU" sz="1950" dirty="0"/>
              <a:t>				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Forecasting progress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Understanding sequencing of flows to assess risk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Inform watering priorities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105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5" y="2792504"/>
            <a:ext cx="2848618" cy="17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43" y="1520259"/>
            <a:ext cx="4785905" cy="54838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878165" y="1915326"/>
            <a:ext cx="558438" cy="95575"/>
          </a:xfrm>
          <a:custGeom>
            <a:avLst/>
            <a:gdLst>
              <a:gd name="connsiteX0" fmla="*/ 0 w 1166948"/>
              <a:gd name="connsiteY0" fmla="*/ 193825 h 193825"/>
              <a:gd name="connsiteX1" fmla="*/ 43543 w 1166948"/>
              <a:gd name="connsiteY1" fmla="*/ 158991 h 193825"/>
              <a:gd name="connsiteX2" fmla="*/ 104503 w 1166948"/>
              <a:gd name="connsiteY2" fmla="*/ 141574 h 193825"/>
              <a:gd name="connsiteX3" fmla="*/ 113211 w 1166948"/>
              <a:gd name="connsiteY3" fmla="*/ 115448 h 193825"/>
              <a:gd name="connsiteX4" fmla="*/ 139337 w 1166948"/>
              <a:gd name="connsiteY4" fmla="*/ 106739 h 193825"/>
              <a:gd name="connsiteX5" fmla="*/ 287383 w 1166948"/>
              <a:gd name="connsiteY5" fmla="*/ 98031 h 193825"/>
              <a:gd name="connsiteX6" fmla="*/ 322217 w 1166948"/>
              <a:gd name="connsiteY6" fmla="*/ 80614 h 193825"/>
              <a:gd name="connsiteX7" fmla="*/ 365760 w 1166948"/>
              <a:gd name="connsiteY7" fmla="*/ 71905 h 193825"/>
              <a:gd name="connsiteX8" fmla="*/ 391886 w 1166948"/>
              <a:gd name="connsiteY8" fmla="*/ 63196 h 193825"/>
              <a:gd name="connsiteX9" fmla="*/ 400594 w 1166948"/>
              <a:gd name="connsiteY9" fmla="*/ 37071 h 193825"/>
              <a:gd name="connsiteX10" fmla="*/ 435428 w 1166948"/>
              <a:gd name="connsiteY10" fmla="*/ 28362 h 193825"/>
              <a:gd name="connsiteX11" fmla="*/ 452846 w 1166948"/>
              <a:gd name="connsiteY11" fmla="*/ 10945 h 193825"/>
              <a:gd name="connsiteX12" fmla="*/ 505097 w 1166948"/>
              <a:gd name="connsiteY12" fmla="*/ 19654 h 193825"/>
              <a:gd name="connsiteX13" fmla="*/ 513806 w 1166948"/>
              <a:gd name="connsiteY13" fmla="*/ 54488 h 193825"/>
              <a:gd name="connsiteX14" fmla="*/ 539931 w 1166948"/>
              <a:gd name="connsiteY14" fmla="*/ 63196 h 193825"/>
              <a:gd name="connsiteX15" fmla="*/ 557348 w 1166948"/>
              <a:gd name="connsiteY15" fmla="*/ 89322 h 193825"/>
              <a:gd name="connsiteX16" fmla="*/ 635726 w 1166948"/>
              <a:gd name="connsiteY16" fmla="*/ 80614 h 193825"/>
              <a:gd name="connsiteX17" fmla="*/ 696686 w 1166948"/>
              <a:gd name="connsiteY17" fmla="*/ 63196 h 193825"/>
              <a:gd name="connsiteX18" fmla="*/ 722811 w 1166948"/>
              <a:gd name="connsiteY18" fmla="*/ 45779 h 193825"/>
              <a:gd name="connsiteX19" fmla="*/ 836023 w 1166948"/>
              <a:gd name="connsiteY19" fmla="*/ 28362 h 193825"/>
              <a:gd name="connsiteX20" fmla="*/ 844731 w 1166948"/>
              <a:gd name="connsiteY20" fmla="*/ 71905 h 193825"/>
              <a:gd name="connsiteX21" fmla="*/ 870857 w 1166948"/>
              <a:gd name="connsiteY21" fmla="*/ 80614 h 193825"/>
              <a:gd name="connsiteX22" fmla="*/ 905691 w 1166948"/>
              <a:gd name="connsiteY22" fmla="*/ 98031 h 193825"/>
              <a:gd name="connsiteX23" fmla="*/ 1166948 w 1166948"/>
              <a:gd name="connsiteY23" fmla="*/ 115448 h 1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6948" h="193825">
                <a:moveTo>
                  <a:pt x="0" y="193825"/>
                </a:moveTo>
                <a:cubicBezTo>
                  <a:pt x="14514" y="182214"/>
                  <a:pt x="27781" y="168842"/>
                  <a:pt x="43543" y="158991"/>
                </a:cubicBezTo>
                <a:cubicBezTo>
                  <a:pt x="51876" y="153783"/>
                  <a:pt x="98767" y="143008"/>
                  <a:pt x="104503" y="141574"/>
                </a:cubicBezTo>
                <a:cubicBezTo>
                  <a:pt x="107406" y="132865"/>
                  <a:pt x="106720" y="121939"/>
                  <a:pt x="113211" y="115448"/>
                </a:cubicBezTo>
                <a:cubicBezTo>
                  <a:pt x="119702" y="108957"/>
                  <a:pt x="130203" y="107652"/>
                  <a:pt x="139337" y="106739"/>
                </a:cubicBezTo>
                <a:cubicBezTo>
                  <a:pt x="188526" y="101820"/>
                  <a:pt x="238034" y="100934"/>
                  <a:pt x="287383" y="98031"/>
                </a:cubicBezTo>
                <a:cubicBezTo>
                  <a:pt x="298994" y="92225"/>
                  <a:pt x="309901" y="84719"/>
                  <a:pt x="322217" y="80614"/>
                </a:cubicBezTo>
                <a:cubicBezTo>
                  <a:pt x="336259" y="75933"/>
                  <a:pt x="351400" y="75495"/>
                  <a:pt x="365760" y="71905"/>
                </a:cubicBezTo>
                <a:cubicBezTo>
                  <a:pt x="374666" y="69678"/>
                  <a:pt x="383177" y="66099"/>
                  <a:pt x="391886" y="63196"/>
                </a:cubicBezTo>
                <a:cubicBezTo>
                  <a:pt x="394789" y="54488"/>
                  <a:pt x="393426" y="42805"/>
                  <a:pt x="400594" y="37071"/>
                </a:cubicBezTo>
                <a:cubicBezTo>
                  <a:pt x="409940" y="29594"/>
                  <a:pt x="424723" y="33715"/>
                  <a:pt x="435428" y="28362"/>
                </a:cubicBezTo>
                <a:cubicBezTo>
                  <a:pt x="442772" y="24690"/>
                  <a:pt x="447040" y="16751"/>
                  <a:pt x="452846" y="10945"/>
                </a:cubicBezTo>
                <a:cubicBezTo>
                  <a:pt x="470263" y="13848"/>
                  <a:pt x="490729" y="9391"/>
                  <a:pt x="505097" y="19654"/>
                </a:cubicBezTo>
                <a:cubicBezTo>
                  <a:pt x="514836" y="26611"/>
                  <a:pt x="506329" y="45142"/>
                  <a:pt x="513806" y="54488"/>
                </a:cubicBezTo>
                <a:cubicBezTo>
                  <a:pt x="519540" y="61656"/>
                  <a:pt x="531223" y="60293"/>
                  <a:pt x="539931" y="63196"/>
                </a:cubicBezTo>
                <a:cubicBezTo>
                  <a:pt x="545737" y="71905"/>
                  <a:pt x="547050" y="87450"/>
                  <a:pt x="557348" y="89322"/>
                </a:cubicBezTo>
                <a:cubicBezTo>
                  <a:pt x="583211" y="94025"/>
                  <a:pt x="609745" y="84611"/>
                  <a:pt x="635726" y="80614"/>
                </a:cubicBezTo>
                <a:cubicBezTo>
                  <a:pt x="643786" y="79374"/>
                  <a:pt x="686571" y="68254"/>
                  <a:pt x="696686" y="63196"/>
                </a:cubicBezTo>
                <a:cubicBezTo>
                  <a:pt x="706047" y="58515"/>
                  <a:pt x="714103" y="51585"/>
                  <a:pt x="722811" y="45779"/>
                </a:cubicBezTo>
                <a:cubicBezTo>
                  <a:pt x="739313" y="-3724"/>
                  <a:pt x="734791" y="-18360"/>
                  <a:pt x="836023" y="28362"/>
                </a:cubicBezTo>
                <a:cubicBezTo>
                  <a:pt x="849462" y="34565"/>
                  <a:pt x="836521" y="59589"/>
                  <a:pt x="844731" y="71905"/>
                </a:cubicBezTo>
                <a:cubicBezTo>
                  <a:pt x="849823" y="79543"/>
                  <a:pt x="862419" y="76998"/>
                  <a:pt x="870857" y="80614"/>
                </a:cubicBezTo>
                <a:cubicBezTo>
                  <a:pt x="882789" y="85728"/>
                  <a:pt x="893209" y="94465"/>
                  <a:pt x="905691" y="98031"/>
                </a:cubicBezTo>
                <a:cubicBezTo>
                  <a:pt x="1006502" y="126834"/>
                  <a:pt x="1047905" y="115448"/>
                  <a:pt x="1166948" y="11544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" name="Freeform 8"/>
          <p:cNvSpPr/>
          <p:nvPr/>
        </p:nvSpPr>
        <p:spPr>
          <a:xfrm>
            <a:off x="3092637" y="1659555"/>
            <a:ext cx="536395" cy="361143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1" name="Freeform 10"/>
          <p:cNvSpPr/>
          <p:nvPr/>
        </p:nvSpPr>
        <p:spPr>
          <a:xfrm>
            <a:off x="4282985" y="1775663"/>
            <a:ext cx="553539" cy="243578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3" name="Freeform 12"/>
          <p:cNvSpPr/>
          <p:nvPr/>
        </p:nvSpPr>
        <p:spPr>
          <a:xfrm>
            <a:off x="5473344" y="1947113"/>
            <a:ext cx="558429" cy="72128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4" name="Freeform 13"/>
          <p:cNvSpPr/>
          <p:nvPr/>
        </p:nvSpPr>
        <p:spPr>
          <a:xfrm>
            <a:off x="3685357" y="1595874"/>
            <a:ext cx="551090" cy="428267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5" name="Freeform 14"/>
          <p:cNvSpPr/>
          <p:nvPr/>
        </p:nvSpPr>
        <p:spPr>
          <a:xfrm>
            <a:off x="6678385" y="1826106"/>
            <a:ext cx="548647" cy="198035"/>
          </a:xfrm>
          <a:custGeom>
            <a:avLst/>
            <a:gdLst>
              <a:gd name="connsiteX0" fmla="*/ 0 w 1149531"/>
              <a:gd name="connsiteY0" fmla="*/ 182880 h 409303"/>
              <a:gd name="connsiteX1" fmla="*/ 43542 w 1149531"/>
              <a:gd name="connsiteY1" fmla="*/ 148046 h 409303"/>
              <a:gd name="connsiteX2" fmla="*/ 52251 w 1149531"/>
              <a:gd name="connsiteY2" fmla="*/ 78377 h 409303"/>
              <a:gd name="connsiteX3" fmla="*/ 60960 w 1149531"/>
              <a:gd name="connsiteY3" fmla="*/ 43543 h 409303"/>
              <a:gd name="connsiteX4" fmla="*/ 69668 w 1149531"/>
              <a:gd name="connsiteY4" fmla="*/ 0 h 409303"/>
              <a:gd name="connsiteX5" fmla="*/ 130628 w 1149531"/>
              <a:gd name="connsiteY5" fmla="*/ 17417 h 409303"/>
              <a:gd name="connsiteX6" fmla="*/ 156754 w 1149531"/>
              <a:gd name="connsiteY6" fmla="*/ 34834 h 409303"/>
              <a:gd name="connsiteX7" fmla="*/ 174171 w 1149531"/>
              <a:gd name="connsiteY7" fmla="*/ 87086 h 409303"/>
              <a:gd name="connsiteX8" fmla="*/ 226422 w 1149531"/>
              <a:gd name="connsiteY8" fmla="*/ 104503 h 409303"/>
              <a:gd name="connsiteX9" fmla="*/ 296091 w 1149531"/>
              <a:gd name="connsiteY9" fmla="*/ 139337 h 409303"/>
              <a:gd name="connsiteX10" fmla="*/ 322217 w 1149531"/>
              <a:gd name="connsiteY10" fmla="*/ 156754 h 409303"/>
              <a:gd name="connsiteX11" fmla="*/ 383177 w 1149531"/>
              <a:gd name="connsiteY11" fmla="*/ 174171 h 409303"/>
              <a:gd name="connsiteX12" fmla="*/ 478971 w 1149531"/>
              <a:gd name="connsiteY12" fmla="*/ 200297 h 409303"/>
              <a:gd name="connsiteX13" fmla="*/ 531222 w 1149531"/>
              <a:gd name="connsiteY13" fmla="*/ 209006 h 409303"/>
              <a:gd name="connsiteX14" fmla="*/ 635725 w 1149531"/>
              <a:gd name="connsiteY14" fmla="*/ 243840 h 409303"/>
              <a:gd name="connsiteX15" fmla="*/ 748937 w 1149531"/>
              <a:gd name="connsiteY15" fmla="*/ 261257 h 409303"/>
              <a:gd name="connsiteX16" fmla="*/ 766354 w 1149531"/>
              <a:gd name="connsiteY16" fmla="*/ 374468 h 409303"/>
              <a:gd name="connsiteX17" fmla="*/ 783771 w 1149531"/>
              <a:gd name="connsiteY17" fmla="*/ 391886 h 409303"/>
              <a:gd name="connsiteX18" fmla="*/ 827314 w 1149531"/>
              <a:gd name="connsiteY18" fmla="*/ 409303 h 409303"/>
              <a:gd name="connsiteX19" fmla="*/ 931817 w 1149531"/>
              <a:gd name="connsiteY19" fmla="*/ 400594 h 409303"/>
              <a:gd name="connsiteX20" fmla="*/ 1053737 w 1149531"/>
              <a:gd name="connsiteY20" fmla="*/ 391886 h 409303"/>
              <a:gd name="connsiteX21" fmla="*/ 1149531 w 1149531"/>
              <a:gd name="connsiteY21" fmla="*/ 383177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9531" h="409303">
                <a:moveTo>
                  <a:pt x="0" y="182880"/>
                </a:moveTo>
                <a:cubicBezTo>
                  <a:pt x="14514" y="171269"/>
                  <a:pt x="35230" y="164671"/>
                  <a:pt x="43542" y="148046"/>
                </a:cubicBezTo>
                <a:cubicBezTo>
                  <a:pt x="54008" y="127113"/>
                  <a:pt x="48403" y="101462"/>
                  <a:pt x="52251" y="78377"/>
                </a:cubicBezTo>
                <a:cubicBezTo>
                  <a:pt x="54219" y="66571"/>
                  <a:pt x="58364" y="55227"/>
                  <a:pt x="60960" y="43543"/>
                </a:cubicBezTo>
                <a:cubicBezTo>
                  <a:pt x="64171" y="29094"/>
                  <a:pt x="66765" y="14514"/>
                  <a:pt x="69668" y="0"/>
                </a:cubicBezTo>
                <a:cubicBezTo>
                  <a:pt x="80834" y="2791"/>
                  <a:pt x="118131" y="11169"/>
                  <a:pt x="130628" y="17417"/>
                </a:cubicBezTo>
                <a:cubicBezTo>
                  <a:pt x="139989" y="22098"/>
                  <a:pt x="148045" y="29028"/>
                  <a:pt x="156754" y="34834"/>
                </a:cubicBezTo>
                <a:cubicBezTo>
                  <a:pt x="162560" y="52251"/>
                  <a:pt x="156754" y="81280"/>
                  <a:pt x="174171" y="87086"/>
                </a:cubicBezTo>
                <a:lnTo>
                  <a:pt x="226422" y="104503"/>
                </a:lnTo>
                <a:cubicBezTo>
                  <a:pt x="283676" y="161754"/>
                  <a:pt x="176005" y="59281"/>
                  <a:pt x="296091" y="139337"/>
                </a:cubicBezTo>
                <a:cubicBezTo>
                  <a:pt x="304800" y="145143"/>
                  <a:pt x="312856" y="152073"/>
                  <a:pt x="322217" y="156754"/>
                </a:cubicBezTo>
                <a:cubicBezTo>
                  <a:pt x="335573" y="163432"/>
                  <a:pt x="370892" y="170821"/>
                  <a:pt x="383177" y="174171"/>
                </a:cubicBezTo>
                <a:cubicBezTo>
                  <a:pt x="401400" y="179141"/>
                  <a:pt x="454357" y="195374"/>
                  <a:pt x="478971" y="200297"/>
                </a:cubicBezTo>
                <a:cubicBezTo>
                  <a:pt x="496285" y="203760"/>
                  <a:pt x="513805" y="206103"/>
                  <a:pt x="531222" y="209006"/>
                </a:cubicBezTo>
                <a:cubicBezTo>
                  <a:pt x="565298" y="222636"/>
                  <a:pt x="599300" y="237412"/>
                  <a:pt x="635725" y="243840"/>
                </a:cubicBezTo>
                <a:cubicBezTo>
                  <a:pt x="673325" y="250475"/>
                  <a:pt x="711200" y="255451"/>
                  <a:pt x="748937" y="261257"/>
                </a:cubicBezTo>
                <a:cubicBezTo>
                  <a:pt x="749503" y="266349"/>
                  <a:pt x="755578" y="352917"/>
                  <a:pt x="766354" y="374468"/>
                </a:cubicBezTo>
                <a:cubicBezTo>
                  <a:pt x="770026" y="381812"/>
                  <a:pt x="776642" y="387812"/>
                  <a:pt x="783771" y="391886"/>
                </a:cubicBezTo>
                <a:cubicBezTo>
                  <a:pt x="797344" y="399642"/>
                  <a:pt x="812800" y="403497"/>
                  <a:pt x="827314" y="409303"/>
                </a:cubicBezTo>
                <a:lnTo>
                  <a:pt x="931817" y="400594"/>
                </a:lnTo>
                <a:cubicBezTo>
                  <a:pt x="972441" y="397469"/>
                  <a:pt x="1013217" y="396151"/>
                  <a:pt x="1053737" y="391886"/>
                </a:cubicBezTo>
                <a:cubicBezTo>
                  <a:pt x="1168925" y="379761"/>
                  <a:pt x="1018272" y="383177"/>
                  <a:pt x="1149531" y="3831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6" name="Freeform 15"/>
          <p:cNvSpPr/>
          <p:nvPr/>
        </p:nvSpPr>
        <p:spPr>
          <a:xfrm>
            <a:off x="6073409" y="1925124"/>
            <a:ext cx="553539" cy="106469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8" name="TextBox 17"/>
          <p:cNvSpPr txBox="1"/>
          <p:nvPr/>
        </p:nvSpPr>
        <p:spPr>
          <a:xfrm>
            <a:off x="7300513" y="1764911"/>
            <a:ext cx="2744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…</a:t>
            </a:r>
            <a:endParaRPr lang="en-AU" sz="1013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131827" y="87475"/>
            <a:ext cx="4070714" cy="488966"/>
            <a:chOff x="2281645" y="178615"/>
            <a:chExt cx="6879772" cy="869273"/>
          </a:xfrm>
        </p:grpSpPr>
        <p:sp>
          <p:nvSpPr>
            <p:cNvPr id="19" name="Freeform 18"/>
            <p:cNvSpPr/>
            <p:nvPr/>
          </p:nvSpPr>
          <p:spPr>
            <a:xfrm>
              <a:off x="5194665" y="707187"/>
              <a:ext cx="1006082" cy="169911"/>
            </a:xfrm>
            <a:custGeom>
              <a:avLst/>
              <a:gdLst>
                <a:gd name="connsiteX0" fmla="*/ 0 w 1166948"/>
                <a:gd name="connsiteY0" fmla="*/ 193825 h 193825"/>
                <a:gd name="connsiteX1" fmla="*/ 43543 w 1166948"/>
                <a:gd name="connsiteY1" fmla="*/ 158991 h 193825"/>
                <a:gd name="connsiteX2" fmla="*/ 104503 w 1166948"/>
                <a:gd name="connsiteY2" fmla="*/ 141574 h 193825"/>
                <a:gd name="connsiteX3" fmla="*/ 113211 w 1166948"/>
                <a:gd name="connsiteY3" fmla="*/ 115448 h 193825"/>
                <a:gd name="connsiteX4" fmla="*/ 139337 w 1166948"/>
                <a:gd name="connsiteY4" fmla="*/ 106739 h 193825"/>
                <a:gd name="connsiteX5" fmla="*/ 287383 w 1166948"/>
                <a:gd name="connsiteY5" fmla="*/ 98031 h 193825"/>
                <a:gd name="connsiteX6" fmla="*/ 322217 w 1166948"/>
                <a:gd name="connsiteY6" fmla="*/ 80614 h 193825"/>
                <a:gd name="connsiteX7" fmla="*/ 365760 w 1166948"/>
                <a:gd name="connsiteY7" fmla="*/ 71905 h 193825"/>
                <a:gd name="connsiteX8" fmla="*/ 391886 w 1166948"/>
                <a:gd name="connsiteY8" fmla="*/ 63196 h 193825"/>
                <a:gd name="connsiteX9" fmla="*/ 400594 w 1166948"/>
                <a:gd name="connsiteY9" fmla="*/ 37071 h 193825"/>
                <a:gd name="connsiteX10" fmla="*/ 435428 w 1166948"/>
                <a:gd name="connsiteY10" fmla="*/ 28362 h 193825"/>
                <a:gd name="connsiteX11" fmla="*/ 452846 w 1166948"/>
                <a:gd name="connsiteY11" fmla="*/ 10945 h 193825"/>
                <a:gd name="connsiteX12" fmla="*/ 505097 w 1166948"/>
                <a:gd name="connsiteY12" fmla="*/ 19654 h 193825"/>
                <a:gd name="connsiteX13" fmla="*/ 513806 w 1166948"/>
                <a:gd name="connsiteY13" fmla="*/ 54488 h 193825"/>
                <a:gd name="connsiteX14" fmla="*/ 539931 w 1166948"/>
                <a:gd name="connsiteY14" fmla="*/ 63196 h 193825"/>
                <a:gd name="connsiteX15" fmla="*/ 557348 w 1166948"/>
                <a:gd name="connsiteY15" fmla="*/ 89322 h 193825"/>
                <a:gd name="connsiteX16" fmla="*/ 635726 w 1166948"/>
                <a:gd name="connsiteY16" fmla="*/ 80614 h 193825"/>
                <a:gd name="connsiteX17" fmla="*/ 696686 w 1166948"/>
                <a:gd name="connsiteY17" fmla="*/ 63196 h 193825"/>
                <a:gd name="connsiteX18" fmla="*/ 722811 w 1166948"/>
                <a:gd name="connsiteY18" fmla="*/ 45779 h 193825"/>
                <a:gd name="connsiteX19" fmla="*/ 836023 w 1166948"/>
                <a:gd name="connsiteY19" fmla="*/ 28362 h 193825"/>
                <a:gd name="connsiteX20" fmla="*/ 844731 w 1166948"/>
                <a:gd name="connsiteY20" fmla="*/ 71905 h 193825"/>
                <a:gd name="connsiteX21" fmla="*/ 870857 w 1166948"/>
                <a:gd name="connsiteY21" fmla="*/ 80614 h 193825"/>
                <a:gd name="connsiteX22" fmla="*/ 905691 w 1166948"/>
                <a:gd name="connsiteY22" fmla="*/ 98031 h 193825"/>
                <a:gd name="connsiteX23" fmla="*/ 1166948 w 1166948"/>
                <a:gd name="connsiteY23" fmla="*/ 115448 h 19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66948" h="193825">
                  <a:moveTo>
                    <a:pt x="0" y="193825"/>
                  </a:moveTo>
                  <a:cubicBezTo>
                    <a:pt x="14514" y="182214"/>
                    <a:pt x="27781" y="168842"/>
                    <a:pt x="43543" y="158991"/>
                  </a:cubicBezTo>
                  <a:cubicBezTo>
                    <a:pt x="51876" y="153783"/>
                    <a:pt x="98767" y="143008"/>
                    <a:pt x="104503" y="141574"/>
                  </a:cubicBezTo>
                  <a:cubicBezTo>
                    <a:pt x="107406" y="132865"/>
                    <a:pt x="106720" y="121939"/>
                    <a:pt x="113211" y="115448"/>
                  </a:cubicBezTo>
                  <a:cubicBezTo>
                    <a:pt x="119702" y="108957"/>
                    <a:pt x="130203" y="107652"/>
                    <a:pt x="139337" y="106739"/>
                  </a:cubicBezTo>
                  <a:cubicBezTo>
                    <a:pt x="188526" y="101820"/>
                    <a:pt x="238034" y="100934"/>
                    <a:pt x="287383" y="98031"/>
                  </a:cubicBezTo>
                  <a:cubicBezTo>
                    <a:pt x="298994" y="92225"/>
                    <a:pt x="309901" y="84719"/>
                    <a:pt x="322217" y="80614"/>
                  </a:cubicBezTo>
                  <a:cubicBezTo>
                    <a:pt x="336259" y="75933"/>
                    <a:pt x="351400" y="75495"/>
                    <a:pt x="365760" y="71905"/>
                  </a:cubicBezTo>
                  <a:cubicBezTo>
                    <a:pt x="374666" y="69678"/>
                    <a:pt x="383177" y="66099"/>
                    <a:pt x="391886" y="63196"/>
                  </a:cubicBezTo>
                  <a:cubicBezTo>
                    <a:pt x="394789" y="54488"/>
                    <a:pt x="393426" y="42805"/>
                    <a:pt x="400594" y="37071"/>
                  </a:cubicBezTo>
                  <a:cubicBezTo>
                    <a:pt x="409940" y="29594"/>
                    <a:pt x="424723" y="33715"/>
                    <a:pt x="435428" y="28362"/>
                  </a:cubicBezTo>
                  <a:cubicBezTo>
                    <a:pt x="442772" y="24690"/>
                    <a:pt x="447040" y="16751"/>
                    <a:pt x="452846" y="10945"/>
                  </a:cubicBezTo>
                  <a:cubicBezTo>
                    <a:pt x="470263" y="13848"/>
                    <a:pt x="490729" y="9391"/>
                    <a:pt x="505097" y="19654"/>
                  </a:cubicBezTo>
                  <a:cubicBezTo>
                    <a:pt x="514836" y="26611"/>
                    <a:pt x="506329" y="45142"/>
                    <a:pt x="513806" y="54488"/>
                  </a:cubicBezTo>
                  <a:cubicBezTo>
                    <a:pt x="519540" y="61656"/>
                    <a:pt x="531223" y="60293"/>
                    <a:pt x="539931" y="63196"/>
                  </a:cubicBezTo>
                  <a:cubicBezTo>
                    <a:pt x="545737" y="71905"/>
                    <a:pt x="547050" y="87450"/>
                    <a:pt x="557348" y="89322"/>
                  </a:cubicBezTo>
                  <a:cubicBezTo>
                    <a:pt x="583211" y="94025"/>
                    <a:pt x="609745" y="84611"/>
                    <a:pt x="635726" y="80614"/>
                  </a:cubicBezTo>
                  <a:cubicBezTo>
                    <a:pt x="643786" y="79374"/>
                    <a:pt x="686571" y="68254"/>
                    <a:pt x="696686" y="63196"/>
                  </a:cubicBezTo>
                  <a:cubicBezTo>
                    <a:pt x="706047" y="58515"/>
                    <a:pt x="714103" y="51585"/>
                    <a:pt x="722811" y="45779"/>
                  </a:cubicBezTo>
                  <a:cubicBezTo>
                    <a:pt x="739313" y="-3724"/>
                    <a:pt x="734791" y="-18360"/>
                    <a:pt x="836023" y="28362"/>
                  </a:cubicBezTo>
                  <a:cubicBezTo>
                    <a:pt x="849462" y="34565"/>
                    <a:pt x="836521" y="59589"/>
                    <a:pt x="844731" y="71905"/>
                  </a:cubicBezTo>
                  <a:cubicBezTo>
                    <a:pt x="849823" y="79543"/>
                    <a:pt x="862419" y="76998"/>
                    <a:pt x="870857" y="80614"/>
                  </a:cubicBezTo>
                  <a:cubicBezTo>
                    <a:pt x="882789" y="85728"/>
                    <a:pt x="893209" y="94465"/>
                    <a:pt x="905691" y="98031"/>
                  </a:cubicBezTo>
                  <a:cubicBezTo>
                    <a:pt x="1006502" y="126834"/>
                    <a:pt x="1047905" y="115448"/>
                    <a:pt x="1166948" y="11544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1645" y="365882"/>
              <a:ext cx="966368" cy="642032"/>
            </a:xfrm>
            <a:custGeom>
              <a:avLst/>
              <a:gdLst>
                <a:gd name="connsiteX0" fmla="*/ 0 w 1201783"/>
                <a:gd name="connsiteY0" fmla="*/ 496388 h 496388"/>
                <a:gd name="connsiteX1" fmla="*/ 43543 w 1201783"/>
                <a:gd name="connsiteY1" fmla="*/ 444137 h 496388"/>
                <a:gd name="connsiteX2" fmla="*/ 69669 w 1201783"/>
                <a:gd name="connsiteY2" fmla="*/ 418011 h 496388"/>
                <a:gd name="connsiteX3" fmla="*/ 139337 w 1201783"/>
                <a:gd name="connsiteY3" fmla="*/ 400594 h 496388"/>
                <a:gd name="connsiteX4" fmla="*/ 209006 w 1201783"/>
                <a:gd name="connsiteY4" fmla="*/ 365760 h 496388"/>
                <a:gd name="connsiteX5" fmla="*/ 252549 w 1201783"/>
                <a:gd name="connsiteY5" fmla="*/ 348342 h 496388"/>
                <a:gd name="connsiteX6" fmla="*/ 365760 w 1201783"/>
                <a:gd name="connsiteY6" fmla="*/ 339634 h 496388"/>
                <a:gd name="connsiteX7" fmla="*/ 435429 w 1201783"/>
                <a:gd name="connsiteY7" fmla="*/ 330925 h 496388"/>
                <a:gd name="connsiteX8" fmla="*/ 461555 w 1201783"/>
                <a:gd name="connsiteY8" fmla="*/ 313508 h 496388"/>
                <a:gd name="connsiteX9" fmla="*/ 513806 w 1201783"/>
                <a:gd name="connsiteY9" fmla="*/ 296091 h 496388"/>
                <a:gd name="connsiteX10" fmla="*/ 539932 w 1201783"/>
                <a:gd name="connsiteY10" fmla="*/ 243840 h 496388"/>
                <a:gd name="connsiteX11" fmla="*/ 609600 w 1201783"/>
                <a:gd name="connsiteY11" fmla="*/ 200297 h 496388"/>
                <a:gd name="connsiteX12" fmla="*/ 644435 w 1201783"/>
                <a:gd name="connsiteY12" fmla="*/ 165462 h 496388"/>
                <a:gd name="connsiteX13" fmla="*/ 679269 w 1201783"/>
                <a:gd name="connsiteY13" fmla="*/ 130628 h 496388"/>
                <a:gd name="connsiteX14" fmla="*/ 714103 w 1201783"/>
                <a:gd name="connsiteY14" fmla="*/ 95794 h 496388"/>
                <a:gd name="connsiteX15" fmla="*/ 748937 w 1201783"/>
                <a:gd name="connsiteY15" fmla="*/ 60960 h 496388"/>
                <a:gd name="connsiteX16" fmla="*/ 783772 w 1201783"/>
                <a:gd name="connsiteY16" fmla="*/ 8708 h 496388"/>
                <a:gd name="connsiteX17" fmla="*/ 818606 w 1201783"/>
                <a:gd name="connsiteY17" fmla="*/ 0 h 496388"/>
                <a:gd name="connsiteX18" fmla="*/ 827315 w 1201783"/>
                <a:gd name="connsiteY18" fmla="*/ 60960 h 496388"/>
                <a:gd name="connsiteX19" fmla="*/ 836023 w 1201783"/>
                <a:gd name="connsiteY19" fmla="*/ 130628 h 496388"/>
                <a:gd name="connsiteX20" fmla="*/ 853440 w 1201783"/>
                <a:gd name="connsiteY20" fmla="*/ 165462 h 496388"/>
                <a:gd name="connsiteX21" fmla="*/ 862149 w 1201783"/>
                <a:gd name="connsiteY21" fmla="*/ 191588 h 496388"/>
                <a:gd name="connsiteX22" fmla="*/ 888275 w 1201783"/>
                <a:gd name="connsiteY22" fmla="*/ 209005 h 496388"/>
                <a:gd name="connsiteX23" fmla="*/ 923109 w 1201783"/>
                <a:gd name="connsiteY23" fmla="*/ 261257 h 496388"/>
                <a:gd name="connsiteX24" fmla="*/ 949235 w 1201783"/>
                <a:gd name="connsiteY24" fmla="*/ 330925 h 496388"/>
                <a:gd name="connsiteX25" fmla="*/ 975360 w 1201783"/>
                <a:gd name="connsiteY25" fmla="*/ 400594 h 496388"/>
                <a:gd name="connsiteX26" fmla="*/ 1027612 w 1201783"/>
                <a:gd name="connsiteY26" fmla="*/ 418011 h 496388"/>
                <a:gd name="connsiteX27" fmla="*/ 1201783 w 1201783"/>
                <a:gd name="connsiteY27" fmla="*/ 426720 h 49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1783" h="496388">
                  <a:moveTo>
                    <a:pt x="0" y="496388"/>
                  </a:moveTo>
                  <a:cubicBezTo>
                    <a:pt x="33507" y="412618"/>
                    <a:pt x="-4860" y="476405"/>
                    <a:pt x="43543" y="444137"/>
                  </a:cubicBezTo>
                  <a:cubicBezTo>
                    <a:pt x="53791" y="437305"/>
                    <a:pt x="58457" y="423107"/>
                    <a:pt x="69669" y="418011"/>
                  </a:cubicBezTo>
                  <a:cubicBezTo>
                    <a:pt x="91461" y="408106"/>
                    <a:pt x="139337" y="400594"/>
                    <a:pt x="139337" y="400594"/>
                  </a:cubicBezTo>
                  <a:cubicBezTo>
                    <a:pt x="172722" y="367211"/>
                    <a:pt x="142292" y="392447"/>
                    <a:pt x="209006" y="365760"/>
                  </a:cubicBezTo>
                  <a:cubicBezTo>
                    <a:pt x="223520" y="359954"/>
                    <a:pt x="237129" y="350912"/>
                    <a:pt x="252549" y="348342"/>
                  </a:cubicBezTo>
                  <a:cubicBezTo>
                    <a:pt x="289882" y="342120"/>
                    <a:pt x="328082" y="343222"/>
                    <a:pt x="365760" y="339634"/>
                  </a:cubicBezTo>
                  <a:cubicBezTo>
                    <a:pt x="389058" y="337415"/>
                    <a:pt x="412206" y="333828"/>
                    <a:pt x="435429" y="330925"/>
                  </a:cubicBezTo>
                  <a:cubicBezTo>
                    <a:pt x="444138" y="325119"/>
                    <a:pt x="451991" y="317759"/>
                    <a:pt x="461555" y="313508"/>
                  </a:cubicBezTo>
                  <a:cubicBezTo>
                    <a:pt x="478332" y="306052"/>
                    <a:pt x="513806" y="296091"/>
                    <a:pt x="513806" y="296091"/>
                  </a:cubicBezTo>
                  <a:cubicBezTo>
                    <a:pt x="520889" y="274842"/>
                    <a:pt x="523050" y="260722"/>
                    <a:pt x="539932" y="243840"/>
                  </a:cubicBezTo>
                  <a:cubicBezTo>
                    <a:pt x="562543" y="221229"/>
                    <a:pt x="582005" y="214094"/>
                    <a:pt x="609600" y="200297"/>
                  </a:cubicBezTo>
                  <a:cubicBezTo>
                    <a:pt x="632824" y="130628"/>
                    <a:pt x="597988" y="211909"/>
                    <a:pt x="644435" y="165462"/>
                  </a:cubicBezTo>
                  <a:cubicBezTo>
                    <a:pt x="690881" y="119016"/>
                    <a:pt x="609598" y="153853"/>
                    <a:pt x="679269" y="130628"/>
                  </a:cubicBezTo>
                  <a:cubicBezTo>
                    <a:pt x="702490" y="60961"/>
                    <a:pt x="667658" y="142237"/>
                    <a:pt x="714103" y="95794"/>
                  </a:cubicBezTo>
                  <a:cubicBezTo>
                    <a:pt x="760550" y="49349"/>
                    <a:pt x="679270" y="84181"/>
                    <a:pt x="748937" y="60960"/>
                  </a:cubicBezTo>
                  <a:cubicBezTo>
                    <a:pt x="757250" y="36021"/>
                    <a:pt x="756911" y="24057"/>
                    <a:pt x="783772" y="8708"/>
                  </a:cubicBezTo>
                  <a:cubicBezTo>
                    <a:pt x="794164" y="2770"/>
                    <a:pt x="806995" y="2903"/>
                    <a:pt x="818606" y="0"/>
                  </a:cubicBezTo>
                  <a:cubicBezTo>
                    <a:pt x="821509" y="20320"/>
                    <a:pt x="824602" y="40614"/>
                    <a:pt x="827315" y="60960"/>
                  </a:cubicBezTo>
                  <a:cubicBezTo>
                    <a:pt x="830408" y="84158"/>
                    <a:pt x="830347" y="107923"/>
                    <a:pt x="836023" y="130628"/>
                  </a:cubicBezTo>
                  <a:cubicBezTo>
                    <a:pt x="839172" y="143222"/>
                    <a:pt x="848326" y="153530"/>
                    <a:pt x="853440" y="165462"/>
                  </a:cubicBezTo>
                  <a:cubicBezTo>
                    <a:pt x="857056" y="173900"/>
                    <a:pt x="856414" y="184420"/>
                    <a:pt x="862149" y="191588"/>
                  </a:cubicBezTo>
                  <a:cubicBezTo>
                    <a:pt x="868687" y="199761"/>
                    <a:pt x="879566" y="203199"/>
                    <a:pt x="888275" y="209005"/>
                  </a:cubicBezTo>
                  <a:cubicBezTo>
                    <a:pt x="899886" y="226422"/>
                    <a:pt x="919004" y="240731"/>
                    <a:pt x="923109" y="261257"/>
                  </a:cubicBezTo>
                  <a:cubicBezTo>
                    <a:pt x="933869" y="315063"/>
                    <a:pt x="923606" y="292485"/>
                    <a:pt x="949235" y="330925"/>
                  </a:cubicBezTo>
                  <a:cubicBezTo>
                    <a:pt x="953018" y="346058"/>
                    <a:pt x="961347" y="390084"/>
                    <a:pt x="975360" y="400594"/>
                  </a:cubicBezTo>
                  <a:cubicBezTo>
                    <a:pt x="990048" y="411610"/>
                    <a:pt x="1009394" y="415734"/>
                    <a:pt x="1027612" y="418011"/>
                  </a:cubicBezTo>
                  <a:cubicBezTo>
                    <a:pt x="1131845" y="431041"/>
                    <a:pt x="1073877" y="426720"/>
                    <a:pt x="1201783" y="42672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14950" y="488447"/>
              <a:ext cx="997256" cy="433026"/>
            </a:xfrm>
            <a:custGeom>
              <a:avLst/>
              <a:gdLst>
                <a:gd name="connsiteX0" fmla="*/ 0 w 1175657"/>
                <a:gd name="connsiteY0" fmla="*/ 514037 h 558659"/>
                <a:gd name="connsiteX1" fmla="*/ 26126 w 1175657"/>
                <a:gd name="connsiteY1" fmla="*/ 470495 h 558659"/>
                <a:gd name="connsiteX2" fmla="*/ 43543 w 1175657"/>
                <a:gd name="connsiteY2" fmla="*/ 392117 h 558659"/>
                <a:gd name="connsiteX3" fmla="*/ 52252 w 1175657"/>
                <a:gd name="connsiteY3" fmla="*/ 365992 h 558659"/>
                <a:gd name="connsiteX4" fmla="*/ 78377 w 1175657"/>
                <a:gd name="connsiteY4" fmla="*/ 261489 h 558659"/>
                <a:gd name="connsiteX5" fmla="*/ 95795 w 1175657"/>
                <a:gd name="connsiteY5" fmla="*/ 209237 h 558659"/>
                <a:gd name="connsiteX6" fmla="*/ 113212 w 1175657"/>
                <a:gd name="connsiteY6" fmla="*/ 183112 h 558659"/>
                <a:gd name="connsiteX7" fmla="*/ 130629 w 1175657"/>
                <a:gd name="connsiteY7" fmla="*/ 113443 h 558659"/>
                <a:gd name="connsiteX8" fmla="*/ 139337 w 1175657"/>
                <a:gd name="connsiteY8" fmla="*/ 78609 h 558659"/>
                <a:gd name="connsiteX9" fmla="*/ 156755 w 1175657"/>
                <a:gd name="connsiteY9" fmla="*/ 61192 h 558659"/>
                <a:gd name="connsiteX10" fmla="*/ 174172 w 1175657"/>
                <a:gd name="connsiteY10" fmla="*/ 35066 h 558659"/>
                <a:gd name="connsiteX11" fmla="*/ 200297 w 1175657"/>
                <a:gd name="connsiteY11" fmla="*/ 26357 h 558659"/>
                <a:gd name="connsiteX12" fmla="*/ 209006 w 1175657"/>
                <a:gd name="connsiteY12" fmla="*/ 232 h 558659"/>
                <a:gd name="connsiteX13" fmla="*/ 261257 w 1175657"/>
                <a:gd name="connsiteY13" fmla="*/ 17649 h 558659"/>
                <a:gd name="connsiteX14" fmla="*/ 296092 w 1175657"/>
                <a:gd name="connsiteY14" fmla="*/ 96026 h 558659"/>
                <a:gd name="connsiteX15" fmla="*/ 313509 w 1175657"/>
                <a:gd name="connsiteY15" fmla="*/ 209237 h 558659"/>
                <a:gd name="connsiteX16" fmla="*/ 339635 w 1175657"/>
                <a:gd name="connsiteY16" fmla="*/ 287615 h 558659"/>
                <a:gd name="connsiteX17" fmla="*/ 365760 w 1175657"/>
                <a:gd name="connsiteY17" fmla="*/ 339866 h 558659"/>
                <a:gd name="connsiteX18" fmla="*/ 391886 w 1175657"/>
                <a:gd name="connsiteY18" fmla="*/ 357283 h 558659"/>
                <a:gd name="connsiteX19" fmla="*/ 426720 w 1175657"/>
                <a:gd name="connsiteY19" fmla="*/ 409535 h 558659"/>
                <a:gd name="connsiteX20" fmla="*/ 478972 w 1175657"/>
                <a:gd name="connsiteY20" fmla="*/ 426952 h 558659"/>
                <a:gd name="connsiteX21" fmla="*/ 505097 w 1175657"/>
                <a:gd name="connsiteY21" fmla="*/ 453077 h 558659"/>
                <a:gd name="connsiteX22" fmla="*/ 522515 w 1175657"/>
                <a:gd name="connsiteY22" fmla="*/ 479203 h 558659"/>
                <a:gd name="connsiteX23" fmla="*/ 557349 w 1175657"/>
                <a:gd name="connsiteY23" fmla="*/ 487912 h 558659"/>
                <a:gd name="connsiteX24" fmla="*/ 592183 w 1175657"/>
                <a:gd name="connsiteY24" fmla="*/ 505329 h 558659"/>
                <a:gd name="connsiteX25" fmla="*/ 661852 w 1175657"/>
                <a:gd name="connsiteY25" fmla="*/ 522746 h 558659"/>
                <a:gd name="connsiteX26" fmla="*/ 696686 w 1175657"/>
                <a:gd name="connsiteY26" fmla="*/ 531455 h 558659"/>
                <a:gd name="connsiteX27" fmla="*/ 722812 w 1175657"/>
                <a:gd name="connsiteY27" fmla="*/ 548872 h 558659"/>
                <a:gd name="connsiteX28" fmla="*/ 905692 w 1175657"/>
                <a:gd name="connsiteY28" fmla="*/ 540163 h 558659"/>
                <a:gd name="connsiteX29" fmla="*/ 949235 w 1175657"/>
                <a:gd name="connsiteY29" fmla="*/ 531455 h 558659"/>
                <a:gd name="connsiteX30" fmla="*/ 1010195 w 1175657"/>
                <a:gd name="connsiteY30" fmla="*/ 522746 h 558659"/>
                <a:gd name="connsiteX31" fmla="*/ 1140823 w 1175657"/>
                <a:gd name="connsiteY31" fmla="*/ 496620 h 558659"/>
                <a:gd name="connsiteX32" fmla="*/ 1175657 w 1175657"/>
                <a:gd name="connsiteY32" fmla="*/ 496620 h 55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75657" h="558659">
                  <a:moveTo>
                    <a:pt x="0" y="514037"/>
                  </a:moveTo>
                  <a:cubicBezTo>
                    <a:pt x="8709" y="499523"/>
                    <a:pt x="20433" y="486435"/>
                    <a:pt x="26126" y="470495"/>
                  </a:cubicBezTo>
                  <a:cubicBezTo>
                    <a:pt x="35127" y="445291"/>
                    <a:pt x="37052" y="418081"/>
                    <a:pt x="43543" y="392117"/>
                  </a:cubicBezTo>
                  <a:cubicBezTo>
                    <a:pt x="45769" y="383212"/>
                    <a:pt x="50026" y="374897"/>
                    <a:pt x="52252" y="365992"/>
                  </a:cubicBezTo>
                  <a:cubicBezTo>
                    <a:pt x="77228" y="266086"/>
                    <a:pt x="39583" y="387566"/>
                    <a:pt x="78377" y="261489"/>
                  </a:cubicBezTo>
                  <a:cubicBezTo>
                    <a:pt x="83776" y="243941"/>
                    <a:pt x="85611" y="224513"/>
                    <a:pt x="95795" y="209237"/>
                  </a:cubicBezTo>
                  <a:lnTo>
                    <a:pt x="113212" y="183112"/>
                  </a:lnTo>
                  <a:lnTo>
                    <a:pt x="130629" y="113443"/>
                  </a:lnTo>
                  <a:cubicBezTo>
                    <a:pt x="133532" y="101832"/>
                    <a:pt x="130874" y="87072"/>
                    <a:pt x="139337" y="78609"/>
                  </a:cubicBezTo>
                  <a:cubicBezTo>
                    <a:pt x="145143" y="72803"/>
                    <a:pt x="151626" y="67603"/>
                    <a:pt x="156755" y="61192"/>
                  </a:cubicBezTo>
                  <a:cubicBezTo>
                    <a:pt x="163293" y="53019"/>
                    <a:pt x="165999" y="41605"/>
                    <a:pt x="174172" y="35066"/>
                  </a:cubicBezTo>
                  <a:cubicBezTo>
                    <a:pt x="181340" y="29331"/>
                    <a:pt x="191589" y="29260"/>
                    <a:pt x="200297" y="26357"/>
                  </a:cubicBezTo>
                  <a:cubicBezTo>
                    <a:pt x="203200" y="17649"/>
                    <a:pt x="199919" y="1530"/>
                    <a:pt x="209006" y="232"/>
                  </a:cubicBezTo>
                  <a:cubicBezTo>
                    <a:pt x="227181" y="-2364"/>
                    <a:pt x="261257" y="17649"/>
                    <a:pt x="261257" y="17649"/>
                  </a:cubicBezTo>
                  <a:cubicBezTo>
                    <a:pt x="281985" y="79829"/>
                    <a:pt x="268491" y="54624"/>
                    <a:pt x="296092" y="96026"/>
                  </a:cubicBezTo>
                  <a:cubicBezTo>
                    <a:pt x="316295" y="156640"/>
                    <a:pt x="296671" y="91369"/>
                    <a:pt x="313509" y="209237"/>
                  </a:cubicBezTo>
                  <a:cubicBezTo>
                    <a:pt x="318000" y="240674"/>
                    <a:pt x="328231" y="257205"/>
                    <a:pt x="339635" y="287615"/>
                  </a:cubicBezTo>
                  <a:cubicBezTo>
                    <a:pt x="348135" y="310281"/>
                    <a:pt x="347262" y="321368"/>
                    <a:pt x="365760" y="339866"/>
                  </a:cubicBezTo>
                  <a:cubicBezTo>
                    <a:pt x="373161" y="347267"/>
                    <a:pt x="383177" y="351477"/>
                    <a:pt x="391886" y="357283"/>
                  </a:cubicBezTo>
                  <a:cubicBezTo>
                    <a:pt x="403497" y="374700"/>
                    <a:pt x="406861" y="402916"/>
                    <a:pt x="426720" y="409535"/>
                  </a:cubicBezTo>
                  <a:lnTo>
                    <a:pt x="478972" y="426952"/>
                  </a:lnTo>
                  <a:cubicBezTo>
                    <a:pt x="487680" y="435660"/>
                    <a:pt x="497213" y="443616"/>
                    <a:pt x="505097" y="453077"/>
                  </a:cubicBezTo>
                  <a:cubicBezTo>
                    <a:pt x="511798" y="461118"/>
                    <a:pt x="513806" y="473397"/>
                    <a:pt x="522515" y="479203"/>
                  </a:cubicBezTo>
                  <a:cubicBezTo>
                    <a:pt x="532474" y="485842"/>
                    <a:pt x="546142" y="483709"/>
                    <a:pt x="557349" y="487912"/>
                  </a:cubicBezTo>
                  <a:cubicBezTo>
                    <a:pt x="569504" y="492470"/>
                    <a:pt x="579867" y="501224"/>
                    <a:pt x="592183" y="505329"/>
                  </a:cubicBezTo>
                  <a:cubicBezTo>
                    <a:pt x="614892" y="512899"/>
                    <a:pt x="638629" y="516940"/>
                    <a:pt x="661852" y="522746"/>
                  </a:cubicBezTo>
                  <a:lnTo>
                    <a:pt x="696686" y="531455"/>
                  </a:lnTo>
                  <a:cubicBezTo>
                    <a:pt x="705395" y="537261"/>
                    <a:pt x="713192" y="544749"/>
                    <a:pt x="722812" y="548872"/>
                  </a:cubicBezTo>
                  <a:cubicBezTo>
                    <a:pt x="778326" y="572663"/>
                    <a:pt x="860034" y="546389"/>
                    <a:pt x="905692" y="540163"/>
                  </a:cubicBezTo>
                  <a:cubicBezTo>
                    <a:pt x="920358" y="538163"/>
                    <a:pt x="934635" y="533888"/>
                    <a:pt x="949235" y="531455"/>
                  </a:cubicBezTo>
                  <a:cubicBezTo>
                    <a:pt x="969482" y="528081"/>
                    <a:pt x="990020" y="526529"/>
                    <a:pt x="1010195" y="522746"/>
                  </a:cubicBezTo>
                  <a:cubicBezTo>
                    <a:pt x="1052914" y="514736"/>
                    <a:pt x="1097072" y="500995"/>
                    <a:pt x="1140823" y="496620"/>
                  </a:cubicBezTo>
                  <a:cubicBezTo>
                    <a:pt x="1152377" y="495465"/>
                    <a:pt x="1164046" y="496620"/>
                    <a:pt x="1175657" y="49662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96143" y="728029"/>
              <a:ext cx="1006065" cy="128226"/>
            </a:xfrm>
            <a:custGeom>
              <a:avLst/>
              <a:gdLst>
                <a:gd name="connsiteX0" fmla="*/ 0 w 1140870"/>
                <a:gd name="connsiteY0" fmla="*/ 140726 h 184268"/>
                <a:gd name="connsiteX1" fmla="*/ 52252 w 1140870"/>
                <a:gd name="connsiteY1" fmla="*/ 132017 h 184268"/>
                <a:gd name="connsiteX2" fmla="*/ 78378 w 1140870"/>
                <a:gd name="connsiteY2" fmla="*/ 114600 h 184268"/>
                <a:gd name="connsiteX3" fmla="*/ 130629 w 1140870"/>
                <a:gd name="connsiteY3" fmla="*/ 88474 h 184268"/>
                <a:gd name="connsiteX4" fmla="*/ 148046 w 1140870"/>
                <a:gd name="connsiteY4" fmla="*/ 62348 h 184268"/>
                <a:gd name="connsiteX5" fmla="*/ 174172 w 1140870"/>
                <a:gd name="connsiteY5" fmla="*/ 53640 h 184268"/>
                <a:gd name="connsiteX6" fmla="*/ 269966 w 1140870"/>
                <a:gd name="connsiteY6" fmla="*/ 36223 h 184268"/>
                <a:gd name="connsiteX7" fmla="*/ 304800 w 1140870"/>
                <a:gd name="connsiteY7" fmla="*/ 18806 h 184268"/>
                <a:gd name="connsiteX8" fmla="*/ 531223 w 1140870"/>
                <a:gd name="connsiteY8" fmla="*/ 1388 h 184268"/>
                <a:gd name="connsiteX9" fmla="*/ 687978 w 1140870"/>
                <a:gd name="connsiteY9" fmla="*/ 10097 h 184268"/>
                <a:gd name="connsiteX10" fmla="*/ 722812 w 1140870"/>
                <a:gd name="connsiteY10" fmla="*/ 27514 h 184268"/>
                <a:gd name="connsiteX11" fmla="*/ 748938 w 1140870"/>
                <a:gd name="connsiteY11" fmla="*/ 36223 h 184268"/>
                <a:gd name="connsiteX12" fmla="*/ 836023 w 1140870"/>
                <a:gd name="connsiteY12" fmla="*/ 44931 h 184268"/>
                <a:gd name="connsiteX13" fmla="*/ 896983 w 1140870"/>
                <a:gd name="connsiteY13" fmla="*/ 71057 h 184268"/>
                <a:gd name="connsiteX14" fmla="*/ 931818 w 1140870"/>
                <a:gd name="connsiteY14" fmla="*/ 79766 h 184268"/>
                <a:gd name="connsiteX15" fmla="*/ 1036320 w 1140870"/>
                <a:gd name="connsiteY15" fmla="*/ 123308 h 184268"/>
                <a:gd name="connsiteX16" fmla="*/ 1079863 w 1140870"/>
                <a:gd name="connsiteY16" fmla="*/ 149434 h 184268"/>
                <a:gd name="connsiteX17" fmla="*/ 1105989 w 1140870"/>
                <a:gd name="connsiteY17" fmla="*/ 166851 h 184268"/>
                <a:gd name="connsiteX18" fmla="*/ 1140823 w 1140870"/>
                <a:gd name="connsiteY18" fmla="*/ 184268 h 18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0870" h="184268">
                  <a:moveTo>
                    <a:pt x="0" y="140726"/>
                  </a:moveTo>
                  <a:cubicBezTo>
                    <a:pt x="17417" y="137823"/>
                    <a:pt x="35501" y="137601"/>
                    <a:pt x="52252" y="132017"/>
                  </a:cubicBezTo>
                  <a:cubicBezTo>
                    <a:pt x="62181" y="128707"/>
                    <a:pt x="69017" y="119281"/>
                    <a:pt x="78378" y="114600"/>
                  </a:cubicBezTo>
                  <a:cubicBezTo>
                    <a:pt x="150488" y="78544"/>
                    <a:pt x="55754" y="138389"/>
                    <a:pt x="130629" y="88474"/>
                  </a:cubicBezTo>
                  <a:cubicBezTo>
                    <a:pt x="136435" y="79765"/>
                    <a:pt x="139873" y="68886"/>
                    <a:pt x="148046" y="62348"/>
                  </a:cubicBezTo>
                  <a:cubicBezTo>
                    <a:pt x="155214" y="56614"/>
                    <a:pt x="165171" y="55440"/>
                    <a:pt x="174172" y="53640"/>
                  </a:cubicBezTo>
                  <a:cubicBezTo>
                    <a:pt x="330196" y="22435"/>
                    <a:pt x="166696" y="62039"/>
                    <a:pt x="269966" y="36223"/>
                  </a:cubicBezTo>
                  <a:cubicBezTo>
                    <a:pt x="281577" y="30417"/>
                    <a:pt x="292868" y="23920"/>
                    <a:pt x="304800" y="18806"/>
                  </a:cubicBezTo>
                  <a:cubicBezTo>
                    <a:pt x="372186" y="-10074"/>
                    <a:pt x="482924" y="3488"/>
                    <a:pt x="531223" y="1388"/>
                  </a:cubicBezTo>
                  <a:cubicBezTo>
                    <a:pt x="583475" y="4291"/>
                    <a:pt x="636126" y="3026"/>
                    <a:pt x="687978" y="10097"/>
                  </a:cubicBezTo>
                  <a:cubicBezTo>
                    <a:pt x="700841" y="11851"/>
                    <a:pt x="710880" y="22400"/>
                    <a:pt x="722812" y="27514"/>
                  </a:cubicBezTo>
                  <a:cubicBezTo>
                    <a:pt x="731250" y="31130"/>
                    <a:pt x="739865" y="34827"/>
                    <a:pt x="748938" y="36223"/>
                  </a:cubicBezTo>
                  <a:cubicBezTo>
                    <a:pt x="777772" y="40659"/>
                    <a:pt x="806995" y="42028"/>
                    <a:pt x="836023" y="44931"/>
                  </a:cubicBezTo>
                  <a:cubicBezTo>
                    <a:pt x="866983" y="60410"/>
                    <a:pt x="867088" y="62515"/>
                    <a:pt x="896983" y="71057"/>
                  </a:cubicBezTo>
                  <a:cubicBezTo>
                    <a:pt x="908491" y="74345"/>
                    <a:pt x="920770" y="75163"/>
                    <a:pt x="931818" y="79766"/>
                  </a:cubicBezTo>
                  <a:cubicBezTo>
                    <a:pt x="1052374" y="129998"/>
                    <a:pt x="957774" y="103673"/>
                    <a:pt x="1036320" y="123308"/>
                  </a:cubicBezTo>
                  <a:cubicBezTo>
                    <a:pt x="1070341" y="157329"/>
                    <a:pt x="1034644" y="126825"/>
                    <a:pt x="1079863" y="149434"/>
                  </a:cubicBezTo>
                  <a:cubicBezTo>
                    <a:pt x="1089225" y="154115"/>
                    <a:pt x="1096369" y="162728"/>
                    <a:pt x="1105989" y="166851"/>
                  </a:cubicBezTo>
                  <a:cubicBezTo>
                    <a:pt x="1143639" y="182987"/>
                    <a:pt x="1140823" y="161961"/>
                    <a:pt x="1140823" y="18426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235235" y="178615"/>
              <a:ext cx="992843" cy="761364"/>
            </a:xfrm>
            <a:custGeom>
              <a:avLst/>
              <a:gdLst>
                <a:gd name="connsiteX0" fmla="*/ 0 w 1149532"/>
                <a:gd name="connsiteY0" fmla="*/ 803551 h 803551"/>
                <a:gd name="connsiteX1" fmla="*/ 17418 w 1149532"/>
                <a:gd name="connsiteY1" fmla="*/ 716465 h 803551"/>
                <a:gd name="connsiteX2" fmla="*/ 34835 w 1149532"/>
                <a:gd name="connsiteY2" fmla="*/ 690339 h 803551"/>
                <a:gd name="connsiteX3" fmla="*/ 52252 w 1149532"/>
                <a:gd name="connsiteY3" fmla="*/ 603254 h 803551"/>
                <a:gd name="connsiteX4" fmla="*/ 69669 w 1149532"/>
                <a:gd name="connsiteY4" fmla="*/ 551002 h 803551"/>
                <a:gd name="connsiteX5" fmla="*/ 87086 w 1149532"/>
                <a:gd name="connsiteY5" fmla="*/ 455208 h 803551"/>
                <a:gd name="connsiteX6" fmla="*/ 104503 w 1149532"/>
                <a:gd name="connsiteY6" fmla="*/ 411665 h 803551"/>
                <a:gd name="connsiteX7" fmla="*/ 121920 w 1149532"/>
                <a:gd name="connsiteY7" fmla="*/ 289745 h 803551"/>
                <a:gd name="connsiteX8" fmla="*/ 139338 w 1149532"/>
                <a:gd name="connsiteY8" fmla="*/ 246202 h 803551"/>
                <a:gd name="connsiteX9" fmla="*/ 156755 w 1149532"/>
                <a:gd name="connsiteY9" fmla="*/ 132991 h 803551"/>
                <a:gd name="connsiteX10" fmla="*/ 174172 w 1149532"/>
                <a:gd name="connsiteY10" fmla="*/ 106865 h 803551"/>
                <a:gd name="connsiteX11" fmla="*/ 209006 w 1149532"/>
                <a:gd name="connsiteY11" fmla="*/ 45905 h 803551"/>
                <a:gd name="connsiteX12" fmla="*/ 243840 w 1149532"/>
                <a:gd name="connsiteY12" fmla="*/ 2362 h 803551"/>
                <a:gd name="connsiteX13" fmla="*/ 278675 w 1149532"/>
                <a:gd name="connsiteY13" fmla="*/ 37197 h 803551"/>
                <a:gd name="connsiteX14" fmla="*/ 287383 w 1149532"/>
                <a:gd name="connsiteY14" fmla="*/ 63322 h 803551"/>
                <a:gd name="connsiteX15" fmla="*/ 304800 w 1149532"/>
                <a:gd name="connsiteY15" fmla="*/ 89448 h 803551"/>
                <a:gd name="connsiteX16" fmla="*/ 330926 w 1149532"/>
                <a:gd name="connsiteY16" fmla="*/ 202659 h 803551"/>
                <a:gd name="connsiteX17" fmla="*/ 348343 w 1149532"/>
                <a:gd name="connsiteY17" fmla="*/ 246202 h 803551"/>
                <a:gd name="connsiteX18" fmla="*/ 383178 w 1149532"/>
                <a:gd name="connsiteY18" fmla="*/ 359414 h 803551"/>
                <a:gd name="connsiteX19" fmla="*/ 409303 w 1149532"/>
                <a:gd name="connsiteY19" fmla="*/ 437791 h 803551"/>
                <a:gd name="connsiteX20" fmla="*/ 444138 w 1149532"/>
                <a:gd name="connsiteY20" fmla="*/ 507459 h 803551"/>
                <a:gd name="connsiteX21" fmla="*/ 487680 w 1149532"/>
                <a:gd name="connsiteY21" fmla="*/ 568419 h 803551"/>
                <a:gd name="connsiteX22" fmla="*/ 513806 w 1149532"/>
                <a:gd name="connsiteY22" fmla="*/ 585837 h 803551"/>
                <a:gd name="connsiteX23" fmla="*/ 696686 w 1149532"/>
                <a:gd name="connsiteY23" fmla="*/ 568419 h 803551"/>
                <a:gd name="connsiteX24" fmla="*/ 818606 w 1149532"/>
                <a:gd name="connsiteY24" fmla="*/ 585837 h 803551"/>
                <a:gd name="connsiteX25" fmla="*/ 844732 w 1149532"/>
                <a:gd name="connsiteY25" fmla="*/ 594545 h 803551"/>
                <a:gd name="connsiteX26" fmla="*/ 862149 w 1149532"/>
                <a:gd name="connsiteY26" fmla="*/ 655505 h 803551"/>
                <a:gd name="connsiteX27" fmla="*/ 888275 w 1149532"/>
                <a:gd name="connsiteY27" fmla="*/ 664214 h 803551"/>
                <a:gd name="connsiteX28" fmla="*/ 896983 w 1149532"/>
                <a:gd name="connsiteY28" fmla="*/ 699048 h 803551"/>
                <a:gd name="connsiteX29" fmla="*/ 949235 w 1149532"/>
                <a:gd name="connsiteY29" fmla="*/ 716465 h 803551"/>
                <a:gd name="connsiteX30" fmla="*/ 984069 w 1149532"/>
                <a:gd name="connsiteY30" fmla="*/ 733882 h 803551"/>
                <a:gd name="connsiteX31" fmla="*/ 1132115 w 1149532"/>
                <a:gd name="connsiteY31" fmla="*/ 751299 h 803551"/>
                <a:gd name="connsiteX32" fmla="*/ 1149532 w 1149532"/>
                <a:gd name="connsiteY32" fmla="*/ 777425 h 80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532" h="803551">
                  <a:moveTo>
                    <a:pt x="0" y="803551"/>
                  </a:moveTo>
                  <a:cubicBezTo>
                    <a:pt x="3210" y="781083"/>
                    <a:pt x="5258" y="740786"/>
                    <a:pt x="17418" y="716465"/>
                  </a:cubicBezTo>
                  <a:cubicBezTo>
                    <a:pt x="22099" y="707104"/>
                    <a:pt x="29029" y="699048"/>
                    <a:pt x="34835" y="690339"/>
                  </a:cubicBezTo>
                  <a:cubicBezTo>
                    <a:pt x="40721" y="655021"/>
                    <a:pt x="42507" y="635738"/>
                    <a:pt x="52252" y="603254"/>
                  </a:cubicBezTo>
                  <a:cubicBezTo>
                    <a:pt x="57528" y="585669"/>
                    <a:pt x="65216" y="568813"/>
                    <a:pt x="69669" y="551002"/>
                  </a:cubicBezTo>
                  <a:cubicBezTo>
                    <a:pt x="77932" y="517952"/>
                    <a:pt x="77330" y="487731"/>
                    <a:pt x="87086" y="455208"/>
                  </a:cubicBezTo>
                  <a:cubicBezTo>
                    <a:pt x="91578" y="440235"/>
                    <a:pt x="98697" y="426179"/>
                    <a:pt x="104503" y="411665"/>
                  </a:cubicBezTo>
                  <a:cubicBezTo>
                    <a:pt x="106439" y="396177"/>
                    <a:pt x="116127" y="310985"/>
                    <a:pt x="121920" y="289745"/>
                  </a:cubicBezTo>
                  <a:cubicBezTo>
                    <a:pt x="126033" y="274663"/>
                    <a:pt x="133532" y="260716"/>
                    <a:pt x="139338" y="246202"/>
                  </a:cubicBezTo>
                  <a:cubicBezTo>
                    <a:pt x="141087" y="230461"/>
                    <a:pt x="145441" y="159391"/>
                    <a:pt x="156755" y="132991"/>
                  </a:cubicBezTo>
                  <a:cubicBezTo>
                    <a:pt x="160878" y="123371"/>
                    <a:pt x="168979" y="115952"/>
                    <a:pt x="174172" y="106865"/>
                  </a:cubicBezTo>
                  <a:cubicBezTo>
                    <a:pt x="218367" y="29522"/>
                    <a:pt x="166572" y="109557"/>
                    <a:pt x="209006" y="45905"/>
                  </a:cubicBezTo>
                  <a:cubicBezTo>
                    <a:pt x="211533" y="35796"/>
                    <a:pt x="212809" y="-10937"/>
                    <a:pt x="243840" y="2362"/>
                  </a:cubicBezTo>
                  <a:cubicBezTo>
                    <a:pt x="258934" y="8831"/>
                    <a:pt x="278675" y="37197"/>
                    <a:pt x="278675" y="37197"/>
                  </a:cubicBezTo>
                  <a:cubicBezTo>
                    <a:pt x="281578" y="45905"/>
                    <a:pt x="283278" y="55112"/>
                    <a:pt x="287383" y="63322"/>
                  </a:cubicBezTo>
                  <a:cubicBezTo>
                    <a:pt x="292064" y="72684"/>
                    <a:pt x="301223" y="79612"/>
                    <a:pt x="304800" y="89448"/>
                  </a:cubicBezTo>
                  <a:cubicBezTo>
                    <a:pt x="342728" y="193749"/>
                    <a:pt x="307061" y="123109"/>
                    <a:pt x="330926" y="202659"/>
                  </a:cubicBezTo>
                  <a:cubicBezTo>
                    <a:pt x="335418" y="217632"/>
                    <a:pt x="343746" y="231261"/>
                    <a:pt x="348343" y="246202"/>
                  </a:cubicBezTo>
                  <a:cubicBezTo>
                    <a:pt x="390756" y="384045"/>
                    <a:pt x="343022" y="259028"/>
                    <a:pt x="383178" y="359414"/>
                  </a:cubicBezTo>
                  <a:cubicBezTo>
                    <a:pt x="402787" y="477074"/>
                    <a:pt x="376650" y="364321"/>
                    <a:pt x="409303" y="437791"/>
                  </a:cubicBezTo>
                  <a:cubicBezTo>
                    <a:pt x="441324" y="509838"/>
                    <a:pt x="408368" y="471691"/>
                    <a:pt x="444138" y="507459"/>
                  </a:cubicBezTo>
                  <a:cubicBezTo>
                    <a:pt x="464458" y="568419"/>
                    <a:pt x="444138" y="553905"/>
                    <a:pt x="487680" y="568419"/>
                  </a:cubicBezTo>
                  <a:cubicBezTo>
                    <a:pt x="496389" y="574225"/>
                    <a:pt x="503363" y="585141"/>
                    <a:pt x="513806" y="585837"/>
                  </a:cubicBezTo>
                  <a:cubicBezTo>
                    <a:pt x="534228" y="587199"/>
                    <a:pt x="666497" y="571774"/>
                    <a:pt x="696686" y="568419"/>
                  </a:cubicBezTo>
                  <a:cubicBezTo>
                    <a:pt x="737326" y="574225"/>
                    <a:pt x="778178" y="578703"/>
                    <a:pt x="818606" y="585837"/>
                  </a:cubicBezTo>
                  <a:cubicBezTo>
                    <a:pt x="827646" y="587432"/>
                    <a:pt x="838241" y="588054"/>
                    <a:pt x="844732" y="594545"/>
                  </a:cubicBezTo>
                  <a:cubicBezTo>
                    <a:pt x="849524" y="599337"/>
                    <a:pt x="861253" y="654385"/>
                    <a:pt x="862149" y="655505"/>
                  </a:cubicBezTo>
                  <a:cubicBezTo>
                    <a:pt x="867884" y="662673"/>
                    <a:pt x="879566" y="661311"/>
                    <a:pt x="888275" y="664214"/>
                  </a:cubicBezTo>
                  <a:cubicBezTo>
                    <a:pt x="891178" y="675825"/>
                    <a:pt x="887896" y="691259"/>
                    <a:pt x="896983" y="699048"/>
                  </a:cubicBezTo>
                  <a:cubicBezTo>
                    <a:pt x="910923" y="710996"/>
                    <a:pt x="932814" y="708254"/>
                    <a:pt x="949235" y="716465"/>
                  </a:cubicBezTo>
                  <a:cubicBezTo>
                    <a:pt x="960846" y="722271"/>
                    <a:pt x="971914" y="729324"/>
                    <a:pt x="984069" y="733882"/>
                  </a:cubicBezTo>
                  <a:cubicBezTo>
                    <a:pt x="1025619" y="749463"/>
                    <a:pt x="1101848" y="748971"/>
                    <a:pt x="1132115" y="751299"/>
                  </a:cubicBezTo>
                  <a:lnTo>
                    <a:pt x="1149532" y="777425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172975" y="695826"/>
              <a:ext cx="988442" cy="352062"/>
            </a:xfrm>
            <a:custGeom>
              <a:avLst/>
              <a:gdLst>
                <a:gd name="connsiteX0" fmla="*/ 0 w 1149531"/>
                <a:gd name="connsiteY0" fmla="*/ 182880 h 409303"/>
                <a:gd name="connsiteX1" fmla="*/ 43542 w 1149531"/>
                <a:gd name="connsiteY1" fmla="*/ 148046 h 409303"/>
                <a:gd name="connsiteX2" fmla="*/ 52251 w 1149531"/>
                <a:gd name="connsiteY2" fmla="*/ 78377 h 409303"/>
                <a:gd name="connsiteX3" fmla="*/ 60960 w 1149531"/>
                <a:gd name="connsiteY3" fmla="*/ 43543 h 409303"/>
                <a:gd name="connsiteX4" fmla="*/ 69668 w 1149531"/>
                <a:gd name="connsiteY4" fmla="*/ 0 h 409303"/>
                <a:gd name="connsiteX5" fmla="*/ 130628 w 1149531"/>
                <a:gd name="connsiteY5" fmla="*/ 17417 h 409303"/>
                <a:gd name="connsiteX6" fmla="*/ 156754 w 1149531"/>
                <a:gd name="connsiteY6" fmla="*/ 34834 h 409303"/>
                <a:gd name="connsiteX7" fmla="*/ 174171 w 1149531"/>
                <a:gd name="connsiteY7" fmla="*/ 87086 h 409303"/>
                <a:gd name="connsiteX8" fmla="*/ 226422 w 1149531"/>
                <a:gd name="connsiteY8" fmla="*/ 104503 h 409303"/>
                <a:gd name="connsiteX9" fmla="*/ 296091 w 1149531"/>
                <a:gd name="connsiteY9" fmla="*/ 139337 h 409303"/>
                <a:gd name="connsiteX10" fmla="*/ 322217 w 1149531"/>
                <a:gd name="connsiteY10" fmla="*/ 156754 h 409303"/>
                <a:gd name="connsiteX11" fmla="*/ 383177 w 1149531"/>
                <a:gd name="connsiteY11" fmla="*/ 174171 h 409303"/>
                <a:gd name="connsiteX12" fmla="*/ 478971 w 1149531"/>
                <a:gd name="connsiteY12" fmla="*/ 200297 h 409303"/>
                <a:gd name="connsiteX13" fmla="*/ 531222 w 1149531"/>
                <a:gd name="connsiteY13" fmla="*/ 209006 h 409303"/>
                <a:gd name="connsiteX14" fmla="*/ 635725 w 1149531"/>
                <a:gd name="connsiteY14" fmla="*/ 243840 h 409303"/>
                <a:gd name="connsiteX15" fmla="*/ 748937 w 1149531"/>
                <a:gd name="connsiteY15" fmla="*/ 261257 h 409303"/>
                <a:gd name="connsiteX16" fmla="*/ 766354 w 1149531"/>
                <a:gd name="connsiteY16" fmla="*/ 374468 h 409303"/>
                <a:gd name="connsiteX17" fmla="*/ 783771 w 1149531"/>
                <a:gd name="connsiteY17" fmla="*/ 391886 h 409303"/>
                <a:gd name="connsiteX18" fmla="*/ 827314 w 1149531"/>
                <a:gd name="connsiteY18" fmla="*/ 409303 h 409303"/>
                <a:gd name="connsiteX19" fmla="*/ 931817 w 1149531"/>
                <a:gd name="connsiteY19" fmla="*/ 400594 h 409303"/>
                <a:gd name="connsiteX20" fmla="*/ 1053737 w 1149531"/>
                <a:gd name="connsiteY20" fmla="*/ 391886 h 409303"/>
                <a:gd name="connsiteX21" fmla="*/ 1149531 w 1149531"/>
                <a:gd name="connsiteY21" fmla="*/ 383177 h 40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531" h="409303">
                  <a:moveTo>
                    <a:pt x="0" y="182880"/>
                  </a:moveTo>
                  <a:cubicBezTo>
                    <a:pt x="14514" y="171269"/>
                    <a:pt x="35230" y="164671"/>
                    <a:pt x="43542" y="148046"/>
                  </a:cubicBezTo>
                  <a:cubicBezTo>
                    <a:pt x="54008" y="127113"/>
                    <a:pt x="48403" y="101462"/>
                    <a:pt x="52251" y="78377"/>
                  </a:cubicBezTo>
                  <a:cubicBezTo>
                    <a:pt x="54219" y="66571"/>
                    <a:pt x="58364" y="55227"/>
                    <a:pt x="60960" y="43543"/>
                  </a:cubicBezTo>
                  <a:cubicBezTo>
                    <a:pt x="64171" y="29094"/>
                    <a:pt x="66765" y="14514"/>
                    <a:pt x="69668" y="0"/>
                  </a:cubicBezTo>
                  <a:cubicBezTo>
                    <a:pt x="80834" y="2791"/>
                    <a:pt x="118131" y="11169"/>
                    <a:pt x="130628" y="17417"/>
                  </a:cubicBezTo>
                  <a:cubicBezTo>
                    <a:pt x="139989" y="22098"/>
                    <a:pt x="148045" y="29028"/>
                    <a:pt x="156754" y="34834"/>
                  </a:cubicBezTo>
                  <a:cubicBezTo>
                    <a:pt x="162560" y="52251"/>
                    <a:pt x="156754" y="81280"/>
                    <a:pt x="174171" y="87086"/>
                  </a:cubicBezTo>
                  <a:lnTo>
                    <a:pt x="226422" y="104503"/>
                  </a:lnTo>
                  <a:cubicBezTo>
                    <a:pt x="283676" y="161754"/>
                    <a:pt x="176005" y="59281"/>
                    <a:pt x="296091" y="139337"/>
                  </a:cubicBezTo>
                  <a:cubicBezTo>
                    <a:pt x="304800" y="145143"/>
                    <a:pt x="312856" y="152073"/>
                    <a:pt x="322217" y="156754"/>
                  </a:cubicBezTo>
                  <a:cubicBezTo>
                    <a:pt x="335573" y="163432"/>
                    <a:pt x="370892" y="170821"/>
                    <a:pt x="383177" y="174171"/>
                  </a:cubicBezTo>
                  <a:cubicBezTo>
                    <a:pt x="401400" y="179141"/>
                    <a:pt x="454357" y="195374"/>
                    <a:pt x="478971" y="200297"/>
                  </a:cubicBezTo>
                  <a:cubicBezTo>
                    <a:pt x="496285" y="203760"/>
                    <a:pt x="513805" y="206103"/>
                    <a:pt x="531222" y="209006"/>
                  </a:cubicBezTo>
                  <a:cubicBezTo>
                    <a:pt x="565298" y="222636"/>
                    <a:pt x="599300" y="237412"/>
                    <a:pt x="635725" y="243840"/>
                  </a:cubicBezTo>
                  <a:cubicBezTo>
                    <a:pt x="673325" y="250475"/>
                    <a:pt x="711200" y="255451"/>
                    <a:pt x="748937" y="261257"/>
                  </a:cubicBezTo>
                  <a:cubicBezTo>
                    <a:pt x="749503" y="266349"/>
                    <a:pt x="755578" y="352917"/>
                    <a:pt x="766354" y="374468"/>
                  </a:cubicBezTo>
                  <a:cubicBezTo>
                    <a:pt x="770026" y="381812"/>
                    <a:pt x="776642" y="387812"/>
                    <a:pt x="783771" y="391886"/>
                  </a:cubicBezTo>
                  <a:cubicBezTo>
                    <a:pt x="797344" y="399642"/>
                    <a:pt x="812800" y="403497"/>
                    <a:pt x="827314" y="409303"/>
                  </a:cubicBezTo>
                  <a:lnTo>
                    <a:pt x="931817" y="400594"/>
                  </a:lnTo>
                  <a:cubicBezTo>
                    <a:pt x="972441" y="397469"/>
                    <a:pt x="1013217" y="396151"/>
                    <a:pt x="1053737" y="391886"/>
                  </a:cubicBezTo>
                  <a:cubicBezTo>
                    <a:pt x="1168925" y="379761"/>
                    <a:pt x="1018272" y="383177"/>
                    <a:pt x="1149531" y="38317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88906" y="681934"/>
              <a:ext cx="997256" cy="189279"/>
            </a:xfrm>
            <a:custGeom>
              <a:avLst/>
              <a:gdLst>
                <a:gd name="connsiteX0" fmla="*/ 0 w 1175657"/>
                <a:gd name="connsiteY0" fmla="*/ 514037 h 558659"/>
                <a:gd name="connsiteX1" fmla="*/ 26126 w 1175657"/>
                <a:gd name="connsiteY1" fmla="*/ 470495 h 558659"/>
                <a:gd name="connsiteX2" fmla="*/ 43543 w 1175657"/>
                <a:gd name="connsiteY2" fmla="*/ 392117 h 558659"/>
                <a:gd name="connsiteX3" fmla="*/ 52252 w 1175657"/>
                <a:gd name="connsiteY3" fmla="*/ 365992 h 558659"/>
                <a:gd name="connsiteX4" fmla="*/ 78377 w 1175657"/>
                <a:gd name="connsiteY4" fmla="*/ 261489 h 558659"/>
                <a:gd name="connsiteX5" fmla="*/ 95795 w 1175657"/>
                <a:gd name="connsiteY5" fmla="*/ 209237 h 558659"/>
                <a:gd name="connsiteX6" fmla="*/ 113212 w 1175657"/>
                <a:gd name="connsiteY6" fmla="*/ 183112 h 558659"/>
                <a:gd name="connsiteX7" fmla="*/ 130629 w 1175657"/>
                <a:gd name="connsiteY7" fmla="*/ 113443 h 558659"/>
                <a:gd name="connsiteX8" fmla="*/ 139337 w 1175657"/>
                <a:gd name="connsiteY8" fmla="*/ 78609 h 558659"/>
                <a:gd name="connsiteX9" fmla="*/ 156755 w 1175657"/>
                <a:gd name="connsiteY9" fmla="*/ 61192 h 558659"/>
                <a:gd name="connsiteX10" fmla="*/ 174172 w 1175657"/>
                <a:gd name="connsiteY10" fmla="*/ 35066 h 558659"/>
                <a:gd name="connsiteX11" fmla="*/ 200297 w 1175657"/>
                <a:gd name="connsiteY11" fmla="*/ 26357 h 558659"/>
                <a:gd name="connsiteX12" fmla="*/ 209006 w 1175657"/>
                <a:gd name="connsiteY12" fmla="*/ 232 h 558659"/>
                <a:gd name="connsiteX13" fmla="*/ 261257 w 1175657"/>
                <a:gd name="connsiteY13" fmla="*/ 17649 h 558659"/>
                <a:gd name="connsiteX14" fmla="*/ 296092 w 1175657"/>
                <a:gd name="connsiteY14" fmla="*/ 96026 h 558659"/>
                <a:gd name="connsiteX15" fmla="*/ 313509 w 1175657"/>
                <a:gd name="connsiteY15" fmla="*/ 209237 h 558659"/>
                <a:gd name="connsiteX16" fmla="*/ 339635 w 1175657"/>
                <a:gd name="connsiteY16" fmla="*/ 287615 h 558659"/>
                <a:gd name="connsiteX17" fmla="*/ 365760 w 1175657"/>
                <a:gd name="connsiteY17" fmla="*/ 339866 h 558659"/>
                <a:gd name="connsiteX18" fmla="*/ 391886 w 1175657"/>
                <a:gd name="connsiteY18" fmla="*/ 357283 h 558659"/>
                <a:gd name="connsiteX19" fmla="*/ 426720 w 1175657"/>
                <a:gd name="connsiteY19" fmla="*/ 409535 h 558659"/>
                <a:gd name="connsiteX20" fmla="*/ 478972 w 1175657"/>
                <a:gd name="connsiteY20" fmla="*/ 426952 h 558659"/>
                <a:gd name="connsiteX21" fmla="*/ 505097 w 1175657"/>
                <a:gd name="connsiteY21" fmla="*/ 453077 h 558659"/>
                <a:gd name="connsiteX22" fmla="*/ 522515 w 1175657"/>
                <a:gd name="connsiteY22" fmla="*/ 479203 h 558659"/>
                <a:gd name="connsiteX23" fmla="*/ 557349 w 1175657"/>
                <a:gd name="connsiteY23" fmla="*/ 487912 h 558659"/>
                <a:gd name="connsiteX24" fmla="*/ 592183 w 1175657"/>
                <a:gd name="connsiteY24" fmla="*/ 505329 h 558659"/>
                <a:gd name="connsiteX25" fmla="*/ 661852 w 1175657"/>
                <a:gd name="connsiteY25" fmla="*/ 522746 h 558659"/>
                <a:gd name="connsiteX26" fmla="*/ 696686 w 1175657"/>
                <a:gd name="connsiteY26" fmla="*/ 531455 h 558659"/>
                <a:gd name="connsiteX27" fmla="*/ 722812 w 1175657"/>
                <a:gd name="connsiteY27" fmla="*/ 548872 h 558659"/>
                <a:gd name="connsiteX28" fmla="*/ 905692 w 1175657"/>
                <a:gd name="connsiteY28" fmla="*/ 540163 h 558659"/>
                <a:gd name="connsiteX29" fmla="*/ 949235 w 1175657"/>
                <a:gd name="connsiteY29" fmla="*/ 531455 h 558659"/>
                <a:gd name="connsiteX30" fmla="*/ 1010195 w 1175657"/>
                <a:gd name="connsiteY30" fmla="*/ 522746 h 558659"/>
                <a:gd name="connsiteX31" fmla="*/ 1140823 w 1175657"/>
                <a:gd name="connsiteY31" fmla="*/ 496620 h 558659"/>
                <a:gd name="connsiteX32" fmla="*/ 1175657 w 1175657"/>
                <a:gd name="connsiteY32" fmla="*/ 496620 h 55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75657" h="558659">
                  <a:moveTo>
                    <a:pt x="0" y="514037"/>
                  </a:moveTo>
                  <a:cubicBezTo>
                    <a:pt x="8709" y="499523"/>
                    <a:pt x="20433" y="486435"/>
                    <a:pt x="26126" y="470495"/>
                  </a:cubicBezTo>
                  <a:cubicBezTo>
                    <a:pt x="35127" y="445291"/>
                    <a:pt x="37052" y="418081"/>
                    <a:pt x="43543" y="392117"/>
                  </a:cubicBezTo>
                  <a:cubicBezTo>
                    <a:pt x="45769" y="383212"/>
                    <a:pt x="50026" y="374897"/>
                    <a:pt x="52252" y="365992"/>
                  </a:cubicBezTo>
                  <a:cubicBezTo>
                    <a:pt x="77228" y="266086"/>
                    <a:pt x="39583" y="387566"/>
                    <a:pt x="78377" y="261489"/>
                  </a:cubicBezTo>
                  <a:cubicBezTo>
                    <a:pt x="83776" y="243941"/>
                    <a:pt x="85611" y="224513"/>
                    <a:pt x="95795" y="209237"/>
                  </a:cubicBezTo>
                  <a:lnTo>
                    <a:pt x="113212" y="183112"/>
                  </a:lnTo>
                  <a:lnTo>
                    <a:pt x="130629" y="113443"/>
                  </a:lnTo>
                  <a:cubicBezTo>
                    <a:pt x="133532" y="101832"/>
                    <a:pt x="130874" y="87072"/>
                    <a:pt x="139337" y="78609"/>
                  </a:cubicBezTo>
                  <a:cubicBezTo>
                    <a:pt x="145143" y="72803"/>
                    <a:pt x="151626" y="67603"/>
                    <a:pt x="156755" y="61192"/>
                  </a:cubicBezTo>
                  <a:cubicBezTo>
                    <a:pt x="163293" y="53019"/>
                    <a:pt x="165999" y="41605"/>
                    <a:pt x="174172" y="35066"/>
                  </a:cubicBezTo>
                  <a:cubicBezTo>
                    <a:pt x="181340" y="29331"/>
                    <a:pt x="191589" y="29260"/>
                    <a:pt x="200297" y="26357"/>
                  </a:cubicBezTo>
                  <a:cubicBezTo>
                    <a:pt x="203200" y="17649"/>
                    <a:pt x="199919" y="1530"/>
                    <a:pt x="209006" y="232"/>
                  </a:cubicBezTo>
                  <a:cubicBezTo>
                    <a:pt x="227181" y="-2364"/>
                    <a:pt x="261257" y="17649"/>
                    <a:pt x="261257" y="17649"/>
                  </a:cubicBezTo>
                  <a:cubicBezTo>
                    <a:pt x="281985" y="79829"/>
                    <a:pt x="268491" y="54624"/>
                    <a:pt x="296092" y="96026"/>
                  </a:cubicBezTo>
                  <a:cubicBezTo>
                    <a:pt x="316295" y="156640"/>
                    <a:pt x="296671" y="91369"/>
                    <a:pt x="313509" y="209237"/>
                  </a:cubicBezTo>
                  <a:cubicBezTo>
                    <a:pt x="318000" y="240674"/>
                    <a:pt x="328231" y="257205"/>
                    <a:pt x="339635" y="287615"/>
                  </a:cubicBezTo>
                  <a:cubicBezTo>
                    <a:pt x="348135" y="310281"/>
                    <a:pt x="347262" y="321368"/>
                    <a:pt x="365760" y="339866"/>
                  </a:cubicBezTo>
                  <a:cubicBezTo>
                    <a:pt x="373161" y="347267"/>
                    <a:pt x="383177" y="351477"/>
                    <a:pt x="391886" y="357283"/>
                  </a:cubicBezTo>
                  <a:cubicBezTo>
                    <a:pt x="403497" y="374700"/>
                    <a:pt x="406861" y="402916"/>
                    <a:pt x="426720" y="409535"/>
                  </a:cubicBezTo>
                  <a:lnTo>
                    <a:pt x="478972" y="426952"/>
                  </a:lnTo>
                  <a:cubicBezTo>
                    <a:pt x="487680" y="435660"/>
                    <a:pt x="497213" y="443616"/>
                    <a:pt x="505097" y="453077"/>
                  </a:cubicBezTo>
                  <a:cubicBezTo>
                    <a:pt x="511798" y="461118"/>
                    <a:pt x="513806" y="473397"/>
                    <a:pt x="522515" y="479203"/>
                  </a:cubicBezTo>
                  <a:cubicBezTo>
                    <a:pt x="532474" y="485842"/>
                    <a:pt x="546142" y="483709"/>
                    <a:pt x="557349" y="487912"/>
                  </a:cubicBezTo>
                  <a:cubicBezTo>
                    <a:pt x="569504" y="492470"/>
                    <a:pt x="579867" y="501224"/>
                    <a:pt x="592183" y="505329"/>
                  </a:cubicBezTo>
                  <a:cubicBezTo>
                    <a:pt x="614892" y="512899"/>
                    <a:pt x="638629" y="516940"/>
                    <a:pt x="661852" y="522746"/>
                  </a:cubicBezTo>
                  <a:lnTo>
                    <a:pt x="696686" y="531455"/>
                  </a:lnTo>
                  <a:cubicBezTo>
                    <a:pt x="705395" y="537261"/>
                    <a:pt x="713192" y="544749"/>
                    <a:pt x="722812" y="548872"/>
                  </a:cubicBezTo>
                  <a:cubicBezTo>
                    <a:pt x="778326" y="572663"/>
                    <a:pt x="860034" y="546389"/>
                    <a:pt x="905692" y="540163"/>
                  </a:cubicBezTo>
                  <a:cubicBezTo>
                    <a:pt x="920358" y="538163"/>
                    <a:pt x="934635" y="533888"/>
                    <a:pt x="949235" y="531455"/>
                  </a:cubicBezTo>
                  <a:cubicBezTo>
                    <a:pt x="969482" y="528081"/>
                    <a:pt x="990020" y="526529"/>
                    <a:pt x="1010195" y="522746"/>
                  </a:cubicBezTo>
                  <a:cubicBezTo>
                    <a:pt x="1052914" y="514736"/>
                    <a:pt x="1097072" y="500995"/>
                    <a:pt x="1140823" y="496620"/>
                  </a:cubicBezTo>
                  <a:cubicBezTo>
                    <a:pt x="1152377" y="495465"/>
                    <a:pt x="1164046" y="496620"/>
                    <a:pt x="1175657" y="49662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40934" y="672485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6206" y="672485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9856" y="671024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7485" y="675610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5114" y="675610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0278" y="672198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2809" y="675610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77944" y="671026"/>
            <a:ext cx="4212773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99523" y="647133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68958" y="468648"/>
            <a:ext cx="159210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Historic flow time series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23683" y="1591291"/>
            <a:ext cx="154721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Identifying ‘states’ and </a:t>
            </a:r>
          </a:p>
          <a:p>
            <a:r>
              <a:rPr lang="en-AU" sz="1125" dirty="0"/>
              <a:t>           ‘transitions’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8804" y="2883957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563800" y="3224472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78497" y="3573746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78497" y="3927678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76043" y="4268133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976522" y="646917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177250" y="2019528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2521" y="2019528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6171" y="2018067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73800" y="2022653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1430" y="2022653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66594" y="2019241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69124" y="2022653"/>
            <a:ext cx="4475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1987</a:t>
            </a:r>
          </a:p>
        </p:txBody>
      </p:sp>
      <p:sp>
        <p:nvSpPr>
          <p:cNvPr id="53" name="Freeform 52"/>
          <p:cNvSpPr/>
          <p:nvPr/>
        </p:nvSpPr>
        <p:spPr>
          <a:xfrm>
            <a:off x="5096129" y="2850176"/>
            <a:ext cx="328097" cy="243578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4" name="Freeform 53"/>
          <p:cNvSpPr/>
          <p:nvPr/>
        </p:nvSpPr>
        <p:spPr>
          <a:xfrm>
            <a:off x="5806138" y="2896736"/>
            <a:ext cx="318812" cy="181700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5" name="Freeform 54"/>
          <p:cNvSpPr/>
          <p:nvPr/>
        </p:nvSpPr>
        <p:spPr>
          <a:xfrm>
            <a:off x="5438461" y="2838991"/>
            <a:ext cx="367678" cy="240089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6" name="Freeform 55"/>
          <p:cNvSpPr/>
          <p:nvPr/>
        </p:nvSpPr>
        <p:spPr>
          <a:xfrm>
            <a:off x="6151077" y="2837691"/>
            <a:ext cx="341551" cy="257143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8" name="Freeform 57"/>
          <p:cNvSpPr/>
          <p:nvPr/>
        </p:nvSpPr>
        <p:spPr>
          <a:xfrm>
            <a:off x="6833776" y="2906534"/>
            <a:ext cx="367352" cy="159535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9" name="Freeform 58"/>
          <p:cNvSpPr/>
          <p:nvPr/>
        </p:nvSpPr>
        <p:spPr>
          <a:xfrm>
            <a:off x="7225560" y="2836523"/>
            <a:ext cx="338241" cy="243578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0" name="Freeform 59"/>
          <p:cNvSpPr/>
          <p:nvPr/>
        </p:nvSpPr>
        <p:spPr>
          <a:xfrm>
            <a:off x="5096130" y="4415931"/>
            <a:ext cx="328097" cy="60308"/>
          </a:xfrm>
          <a:custGeom>
            <a:avLst/>
            <a:gdLst>
              <a:gd name="connsiteX0" fmla="*/ 0 w 1166948"/>
              <a:gd name="connsiteY0" fmla="*/ 193825 h 193825"/>
              <a:gd name="connsiteX1" fmla="*/ 43543 w 1166948"/>
              <a:gd name="connsiteY1" fmla="*/ 158991 h 193825"/>
              <a:gd name="connsiteX2" fmla="*/ 104503 w 1166948"/>
              <a:gd name="connsiteY2" fmla="*/ 141574 h 193825"/>
              <a:gd name="connsiteX3" fmla="*/ 113211 w 1166948"/>
              <a:gd name="connsiteY3" fmla="*/ 115448 h 193825"/>
              <a:gd name="connsiteX4" fmla="*/ 139337 w 1166948"/>
              <a:gd name="connsiteY4" fmla="*/ 106739 h 193825"/>
              <a:gd name="connsiteX5" fmla="*/ 287383 w 1166948"/>
              <a:gd name="connsiteY5" fmla="*/ 98031 h 193825"/>
              <a:gd name="connsiteX6" fmla="*/ 322217 w 1166948"/>
              <a:gd name="connsiteY6" fmla="*/ 80614 h 193825"/>
              <a:gd name="connsiteX7" fmla="*/ 365760 w 1166948"/>
              <a:gd name="connsiteY7" fmla="*/ 71905 h 193825"/>
              <a:gd name="connsiteX8" fmla="*/ 391886 w 1166948"/>
              <a:gd name="connsiteY8" fmla="*/ 63196 h 193825"/>
              <a:gd name="connsiteX9" fmla="*/ 400594 w 1166948"/>
              <a:gd name="connsiteY9" fmla="*/ 37071 h 193825"/>
              <a:gd name="connsiteX10" fmla="*/ 435428 w 1166948"/>
              <a:gd name="connsiteY10" fmla="*/ 28362 h 193825"/>
              <a:gd name="connsiteX11" fmla="*/ 452846 w 1166948"/>
              <a:gd name="connsiteY11" fmla="*/ 10945 h 193825"/>
              <a:gd name="connsiteX12" fmla="*/ 505097 w 1166948"/>
              <a:gd name="connsiteY12" fmla="*/ 19654 h 193825"/>
              <a:gd name="connsiteX13" fmla="*/ 513806 w 1166948"/>
              <a:gd name="connsiteY13" fmla="*/ 54488 h 193825"/>
              <a:gd name="connsiteX14" fmla="*/ 539931 w 1166948"/>
              <a:gd name="connsiteY14" fmla="*/ 63196 h 193825"/>
              <a:gd name="connsiteX15" fmla="*/ 557348 w 1166948"/>
              <a:gd name="connsiteY15" fmla="*/ 89322 h 193825"/>
              <a:gd name="connsiteX16" fmla="*/ 635726 w 1166948"/>
              <a:gd name="connsiteY16" fmla="*/ 80614 h 193825"/>
              <a:gd name="connsiteX17" fmla="*/ 696686 w 1166948"/>
              <a:gd name="connsiteY17" fmla="*/ 63196 h 193825"/>
              <a:gd name="connsiteX18" fmla="*/ 722811 w 1166948"/>
              <a:gd name="connsiteY18" fmla="*/ 45779 h 193825"/>
              <a:gd name="connsiteX19" fmla="*/ 836023 w 1166948"/>
              <a:gd name="connsiteY19" fmla="*/ 28362 h 193825"/>
              <a:gd name="connsiteX20" fmla="*/ 844731 w 1166948"/>
              <a:gd name="connsiteY20" fmla="*/ 71905 h 193825"/>
              <a:gd name="connsiteX21" fmla="*/ 870857 w 1166948"/>
              <a:gd name="connsiteY21" fmla="*/ 80614 h 193825"/>
              <a:gd name="connsiteX22" fmla="*/ 905691 w 1166948"/>
              <a:gd name="connsiteY22" fmla="*/ 98031 h 193825"/>
              <a:gd name="connsiteX23" fmla="*/ 1166948 w 1166948"/>
              <a:gd name="connsiteY23" fmla="*/ 115448 h 1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6948" h="193825">
                <a:moveTo>
                  <a:pt x="0" y="193825"/>
                </a:moveTo>
                <a:cubicBezTo>
                  <a:pt x="14514" y="182214"/>
                  <a:pt x="27781" y="168842"/>
                  <a:pt x="43543" y="158991"/>
                </a:cubicBezTo>
                <a:cubicBezTo>
                  <a:pt x="51876" y="153783"/>
                  <a:pt x="98767" y="143008"/>
                  <a:pt x="104503" y="141574"/>
                </a:cubicBezTo>
                <a:cubicBezTo>
                  <a:pt x="107406" y="132865"/>
                  <a:pt x="106720" y="121939"/>
                  <a:pt x="113211" y="115448"/>
                </a:cubicBezTo>
                <a:cubicBezTo>
                  <a:pt x="119702" y="108957"/>
                  <a:pt x="130203" y="107652"/>
                  <a:pt x="139337" y="106739"/>
                </a:cubicBezTo>
                <a:cubicBezTo>
                  <a:pt x="188526" y="101820"/>
                  <a:pt x="238034" y="100934"/>
                  <a:pt x="287383" y="98031"/>
                </a:cubicBezTo>
                <a:cubicBezTo>
                  <a:pt x="298994" y="92225"/>
                  <a:pt x="309901" y="84719"/>
                  <a:pt x="322217" y="80614"/>
                </a:cubicBezTo>
                <a:cubicBezTo>
                  <a:pt x="336259" y="75933"/>
                  <a:pt x="351400" y="75495"/>
                  <a:pt x="365760" y="71905"/>
                </a:cubicBezTo>
                <a:cubicBezTo>
                  <a:pt x="374666" y="69678"/>
                  <a:pt x="383177" y="66099"/>
                  <a:pt x="391886" y="63196"/>
                </a:cubicBezTo>
                <a:cubicBezTo>
                  <a:pt x="394789" y="54488"/>
                  <a:pt x="393426" y="42805"/>
                  <a:pt x="400594" y="37071"/>
                </a:cubicBezTo>
                <a:cubicBezTo>
                  <a:pt x="409940" y="29594"/>
                  <a:pt x="424723" y="33715"/>
                  <a:pt x="435428" y="28362"/>
                </a:cubicBezTo>
                <a:cubicBezTo>
                  <a:pt x="442772" y="24690"/>
                  <a:pt x="447040" y="16751"/>
                  <a:pt x="452846" y="10945"/>
                </a:cubicBezTo>
                <a:cubicBezTo>
                  <a:pt x="470263" y="13848"/>
                  <a:pt x="490729" y="9391"/>
                  <a:pt x="505097" y="19654"/>
                </a:cubicBezTo>
                <a:cubicBezTo>
                  <a:pt x="514836" y="26611"/>
                  <a:pt x="506329" y="45142"/>
                  <a:pt x="513806" y="54488"/>
                </a:cubicBezTo>
                <a:cubicBezTo>
                  <a:pt x="519540" y="61656"/>
                  <a:pt x="531223" y="60293"/>
                  <a:pt x="539931" y="63196"/>
                </a:cubicBezTo>
                <a:cubicBezTo>
                  <a:pt x="545737" y="71905"/>
                  <a:pt x="547050" y="87450"/>
                  <a:pt x="557348" y="89322"/>
                </a:cubicBezTo>
                <a:cubicBezTo>
                  <a:pt x="583211" y="94025"/>
                  <a:pt x="609745" y="84611"/>
                  <a:pt x="635726" y="80614"/>
                </a:cubicBezTo>
                <a:cubicBezTo>
                  <a:pt x="643786" y="79374"/>
                  <a:pt x="686571" y="68254"/>
                  <a:pt x="696686" y="63196"/>
                </a:cubicBezTo>
                <a:cubicBezTo>
                  <a:pt x="706047" y="58515"/>
                  <a:pt x="714103" y="51585"/>
                  <a:pt x="722811" y="45779"/>
                </a:cubicBezTo>
                <a:cubicBezTo>
                  <a:pt x="739313" y="-3724"/>
                  <a:pt x="734791" y="-18360"/>
                  <a:pt x="836023" y="28362"/>
                </a:cubicBezTo>
                <a:cubicBezTo>
                  <a:pt x="849462" y="34565"/>
                  <a:pt x="836521" y="59589"/>
                  <a:pt x="844731" y="71905"/>
                </a:cubicBezTo>
                <a:cubicBezTo>
                  <a:pt x="849823" y="79543"/>
                  <a:pt x="862419" y="76998"/>
                  <a:pt x="870857" y="80614"/>
                </a:cubicBezTo>
                <a:cubicBezTo>
                  <a:pt x="882789" y="85728"/>
                  <a:pt x="893209" y="94465"/>
                  <a:pt x="905691" y="98031"/>
                </a:cubicBezTo>
                <a:cubicBezTo>
                  <a:pt x="1006502" y="126834"/>
                  <a:pt x="1047905" y="115448"/>
                  <a:pt x="1166948" y="11544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1" name="Freeform 60"/>
          <p:cNvSpPr/>
          <p:nvPr/>
        </p:nvSpPr>
        <p:spPr>
          <a:xfrm>
            <a:off x="5448602" y="4410573"/>
            <a:ext cx="319704" cy="53234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2" name="Freeform 61"/>
          <p:cNvSpPr/>
          <p:nvPr/>
        </p:nvSpPr>
        <p:spPr>
          <a:xfrm>
            <a:off x="5794958" y="4415929"/>
            <a:ext cx="329991" cy="57323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3" name="Freeform 62"/>
          <p:cNvSpPr/>
          <p:nvPr/>
        </p:nvSpPr>
        <p:spPr>
          <a:xfrm>
            <a:off x="6162618" y="4399856"/>
            <a:ext cx="329606" cy="86817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4" name="Freeform 63"/>
          <p:cNvSpPr/>
          <p:nvPr/>
        </p:nvSpPr>
        <p:spPr>
          <a:xfrm>
            <a:off x="6523356" y="4431363"/>
            <a:ext cx="329991" cy="57323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5" name="Freeform 64"/>
          <p:cNvSpPr/>
          <p:nvPr/>
        </p:nvSpPr>
        <p:spPr>
          <a:xfrm>
            <a:off x="6890771" y="4405213"/>
            <a:ext cx="310356" cy="77265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6" name="Freeform 65"/>
          <p:cNvSpPr/>
          <p:nvPr/>
        </p:nvSpPr>
        <p:spPr>
          <a:xfrm>
            <a:off x="5096129" y="3660478"/>
            <a:ext cx="328097" cy="122350"/>
          </a:xfrm>
          <a:custGeom>
            <a:avLst/>
            <a:gdLst>
              <a:gd name="connsiteX0" fmla="*/ 0 w 1149531"/>
              <a:gd name="connsiteY0" fmla="*/ 182880 h 409303"/>
              <a:gd name="connsiteX1" fmla="*/ 43542 w 1149531"/>
              <a:gd name="connsiteY1" fmla="*/ 148046 h 409303"/>
              <a:gd name="connsiteX2" fmla="*/ 52251 w 1149531"/>
              <a:gd name="connsiteY2" fmla="*/ 78377 h 409303"/>
              <a:gd name="connsiteX3" fmla="*/ 60960 w 1149531"/>
              <a:gd name="connsiteY3" fmla="*/ 43543 h 409303"/>
              <a:gd name="connsiteX4" fmla="*/ 69668 w 1149531"/>
              <a:gd name="connsiteY4" fmla="*/ 0 h 409303"/>
              <a:gd name="connsiteX5" fmla="*/ 130628 w 1149531"/>
              <a:gd name="connsiteY5" fmla="*/ 17417 h 409303"/>
              <a:gd name="connsiteX6" fmla="*/ 156754 w 1149531"/>
              <a:gd name="connsiteY6" fmla="*/ 34834 h 409303"/>
              <a:gd name="connsiteX7" fmla="*/ 174171 w 1149531"/>
              <a:gd name="connsiteY7" fmla="*/ 87086 h 409303"/>
              <a:gd name="connsiteX8" fmla="*/ 226422 w 1149531"/>
              <a:gd name="connsiteY8" fmla="*/ 104503 h 409303"/>
              <a:gd name="connsiteX9" fmla="*/ 296091 w 1149531"/>
              <a:gd name="connsiteY9" fmla="*/ 139337 h 409303"/>
              <a:gd name="connsiteX10" fmla="*/ 322217 w 1149531"/>
              <a:gd name="connsiteY10" fmla="*/ 156754 h 409303"/>
              <a:gd name="connsiteX11" fmla="*/ 383177 w 1149531"/>
              <a:gd name="connsiteY11" fmla="*/ 174171 h 409303"/>
              <a:gd name="connsiteX12" fmla="*/ 478971 w 1149531"/>
              <a:gd name="connsiteY12" fmla="*/ 200297 h 409303"/>
              <a:gd name="connsiteX13" fmla="*/ 531222 w 1149531"/>
              <a:gd name="connsiteY13" fmla="*/ 209006 h 409303"/>
              <a:gd name="connsiteX14" fmla="*/ 635725 w 1149531"/>
              <a:gd name="connsiteY14" fmla="*/ 243840 h 409303"/>
              <a:gd name="connsiteX15" fmla="*/ 748937 w 1149531"/>
              <a:gd name="connsiteY15" fmla="*/ 261257 h 409303"/>
              <a:gd name="connsiteX16" fmla="*/ 766354 w 1149531"/>
              <a:gd name="connsiteY16" fmla="*/ 374468 h 409303"/>
              <a:gd name="connsiteX17" fmla="*/ 783771 w 1149531"/>
              <a:gd name="connsiteY17" fmla="*/ 391886 h 409303"/>
              <a:gd name="connsiteX18" fmla="*/ 827314 w 1149531"/>
              <a:gd name="connsiteY18" fmla="*/ 409303 h 409303"/>
              <a:gd name="connsiteX19" fmla="*/ 931817 w 1149531"/>
              <a:gd name="connsiteY19" fmla="*/ 400594 h 409303"/>
              <a:gd name="connsiteX20" fmla="*/ 1053737 w 1149531"/>
              <a:gd name="connsiteY20" fmla="*/ 391886 h 409303"/>
              <a:gd name="connsiteX21" fmla="*/ 1149531 w 1149531"/>
              <a:gd name="connsiteY21" fmla="*/ 383177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9531" h="409303">
                <a:moveTo>
                  <a:pt x="0" y="182880"/>
                </a:moveTo>
                <a:cubicBezTo>
                  <a:pt x="14514" y="171269"/>
                  <a:pt x="35230" y="164671"/>
                  <a:pt x="43542" y="148046"/>
                </a:cubicBezTo>
                <a:cubicBezTo>
                  <a:pt x="54008" y="127113"/>
                  <a:pt x="48403" y="101462"/>
                  <a:pt x="52251" y="78377"/>
                </a:cubicBezTo>
                <a:cubicBezTo>
                  <a:pt x="54219" y="66571"/>
                  <a:pt x="58364" y="55227"/>
                  <a:pt x="60960" y="43543"/>
                </a:cubicBezTo>
                <a:cubicBezTo>
                  <a:pt x="64171" y="29094"/>
                  <a:pt x="66765" y="14514"/>
                  <a:pt x="69668" y="0"/>
                </a:cubicBezTo>
                <a:cubicBezTo>
                  <a:pt x="80834" y="2791"/>
                  <a:pt x="118131" y="11169"/>
                  <a:pt x="130628" y="17417"/>
                </a:cubicBezTo>
                <a:cubicBezTo>
                  <a:pt x="139989" y="22098"/>
                  <a:pt x="148045" y="29028"/>
                  <a:pt x="156754" y="34834"/>
                </a:cubicBezTo>
                <a:cubicBezTo>
                  <a:pt x="162560" y="52251"/>
                  <a:pt x="156754" y="81280"/>
                  <a:pt x="174171" y="87086"/>
                </a:cubicBezTo>
                <a:lnTo>
                  <a:pt x="226422" y="104503"/>
                </a:lnTo>
                <a:cubicBezTo>
                  <a:pt x="283676" y="161754"/>
                  <a:pt x="176005" y="59281"/>
                  <a:pt x="296091" y="139337"/>
                </a:cubicBezTo>
                <a:cubicBezTo>
                  <a:pt x="304800" y="145143"/>
                  <a:pt x="312856" y="152073"/>
                  <a:pt x="322217" y="156754"/>
                </a:cubicBezTo>
                <a:cubicBezTo>
                  <a:pt x="335573" y="163432"/>
                  <a:pt x="370892" y="170821"/>
                  <a:pt x="383177" y="174171"/>
                </a:cubicBezTo>
                <a:cubicBezTo>
                  <a:pt x="401400" y="179141"/>
                  <a:pt x="454357" y="195374"/>
                  <a:pt x="478971" y="200297"/>
                </a:cubicBezTo>
                <a:cubicBezTo>
                  <a:pt x="496285" y="203760"/>
                  <a:pt x="513805" y="206103"/>
                  <a:pt x="531222" y="209006"/>
                </a:cubicBezTo>
                <a:cubicBezTo>
                  <a:pt x="565298" y="222636"/>
                  <a:pt x="599300" y="237412"/>
                  <a:pt x="635725" y="243840"/>
                </a:cubicBezTo>
                <a:cubicBezTo>
                  <a:pt x="673325" y="250475"/>
                  <a:pt x="711200" y="255451"/>
                  <a:pt x="748937" y="261257"/>
                </a:cubicBezTo>
                <a:cubicBezTo>
                  <a:pt x="749503" y="266349"/>
                  <a:pt x="755578" y="352917"/>
                  <a:pt x="766354" y="374468"/>
                </a:cubicBezTo>
                <a:cubicBezTo>
                  <a:pt x="770026" y="381812"/>
                  <a:pt x="776642" y="387812"/>
                  <a:pt x="783771" y="391886"/>
                </a:cubicBezTo>
                <a:cubicBezTo>
                  <a:pt x="797344" y="399642"/>
                  <a:pt x="812800" y="403497"/>
                  <a:pt x="827314" y="409303"/>
                </a:cubicBezTo>
                <a:lnTo>
                  <a:pt x="931817" y="400594"/>
                </a:lnTo>
                <a:cubicBezTo>
                  <a:pt x="972441" y="397469"/>
                  <a:pt x="1013217" y="396151"/>
                  <a:pt x="1053737" y="391886"/>
                </a:cubicBezTo>
                <a:cubicBezTo>
                  <a:pt x="1168925" y="379761"/>
                  <a:pt x="1018272" y="383177"/>
                  <a:pt x="1149531" y="383177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7" name="Freeform 66"/>
          <p:cNvSpPr/>
          <p:nvPr/>
        </p:nvSpPr>
        <p:spPr>
          <a:xfrm>
            <a:off x="6164306" y="3310137"/>
            <a:ext cx="326229" cy="122350"/>
          </a:xfrm>
          <a:custGeom>
            <a:avLst/>
            <a:gdLst>
              <a:gd name="connsiteX0" fmla="*/ 0 w 1149531"/>
              <a:gd name="connsiteY0" fmla="*/ 182880 h 409303"/>
              <a:gd name="connsiteX1" fmla="*/ 43542 w 1149531"/>
              <a:gd name="connsiteY1" fmla="*/ 148046 h 409303"/>
              <a:gd name="connsiteX2" fmla="*/ 52251 w 1149531"/>
              <a:gd name="connsiteY2" fmla="*/ 78377 h 409303"/>
              <a:gd name="connsiteX3" fmla="*/ 60960 w 1149531"/>
              <a:gd name="connsiteY3" fmla="*/ 43543 h 409303"/>
              <a:gd name="connsiteX4" fmla="*/ 69668 w 1149531"/>
              <a:gd name="connsiteY4" fmla="*/ 0 h 409303"/>
              <a:gd name="connsiteX5" fmla="*/ 130628 w 1149531"/>
              <a:gd name="connsiteY5" fmla="*/ 17417 h 409303"/>
              <a:gd name="connsiteX6" fmla="*/ 156754 w 1149531"/>
              <a:gd name="connsiteY6" fmla="*/ 34834 h 409303"/>
              <a:gd name="connsiteX7" fmla="*/ 174171 w 1149531"/>
              <a:gd name="connsiteY7" fmla="*/ 87086 h 409303"/>
              <a:gd name="connsiteX8" fmla="*/ 226422 w 1149531"/>
              <a:gd name="connsiteY8" fmla="*/ 104503 h 409303"/>
              <a:gd name="connsiteX9" fmla="*/ 296091 w 1149531"/>
              <a:gd name="connsiteY9" fmla="*/ 139337 h 409303"/>
              <a:gd name="connsiteX10" fmla="*/ 322217 w 1149531"/>
              <a:gd name="connsiteY10" fmla="*/ 156754 h 409303"/>
              <a:gd name="connsiteX11" fmla="*/ 383177 w 1149531"/>
              <a:gd name="connsiteY11" fmla="*/ 174171 h 409303"/>
              <a:gd name="connsiteX12" fmla="*/ 478971 w 1149531"/>
              <a:gd name="connsiteY12" fmla="*/ 200297 h 409303"/>
              <a:gd name="connsiteX13" fmla="*/ 531222 w 1149531"/>
              <a:gd name="connsiteY13" fmla="*/ 209006 h 409303"/>
              <a:gd name="connsiteX14" fmla="*/ 635725 w 1149531"/>
              <a:gd name="connsiteY14" fmla="*/ 243840 h 409303"/>
              <a:gd name="connsiteX15" fmla="*/ 748937 w 1149531"/>
              <a:gd name="connsiteY15" fmla="*/ 261257 h 409303"/>
              <a:gd name="connsiteX16" fmla="*/ 766354 w 1149531"/>
              <a:gd name="connsiteY16" fmla="*/ 374468 h 409303"/>
              <a:gd name="connsiteX17" fmla="*/ 783771 w 1149531"/>
              <a:gd name="connsiteY17" fmla="*/ 391886 h 409303"/>
              <a:gd name="connsiteX18" fmla="*/ 827314 w 1149531"/>
              <a:gd name="connsiteY18" fmla="*/ 409303 h 409303"/>
              <a:gd name="connsiteX19" fmla="*/ 931817 w 1149531"/>
              <a:gd name="connsiteY19" fmla="*/ 400594 h 409303"/>
              <a:gd name="connsiteX20" fmla="*/ 1053737 w 1149531"/>
              <a:gd name="connsiteY20" fmla="*/ 391886 h 409303"/>
              <a:gd name="connsiteX21" fmla="*/ 1149531 w 1149531"/>
              <a:gd name="connsiteY21" fmla="*/ 383177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9531" h="409303">
                <a:moveTo>
                  <a:pt x="0" y="182880"/>
                </a:moveTo>
                <a:cubicBezTo>
                  <a:pt x="14514" y="171269"/>
                  <a:pt x="35230" y="164671"/>
                  <a:pt x="43542" y="148046"/>
                </a:cubicBezTo>
                <a:cubicBezTo>
                  <a:pt x="54008" y="127113"/>
                  <a:pt x="48403" y="101462"/>
                  <a:pt x="52251" y="78377"/>
                </a:cubicBezTo>
                <a:cubicBezTo>
                  <a:pt x="54219" y="66571"/>
                  <a:pt x="58364" y="55227"/>
                  <a:pt x="60960" y="43543"/>
                </a:cubicBezTo>
                <a:cubicBezTo>
                  <a:pt x="64171" y="29094"/>
                  <a:pt x="66765" y="14514"/>
                  <a:pt x="69668" y="0"/>
                </a:cubicBezTo>
                <a:cubicBezTo>
                  <a:pt x="80834" y="2791"/>
                  <a:pt x="118131" y="11169"/>
                  <a:pt x="130628" y="17417"/>
                </a:cubicBezTo>
                <a:cubicBezTo>
                  <a:pt x="139989" y="22098"/>
                  <a:pt x="148045" y="29028"/>
                  <a:pt x="156754" y="34834"/>
                </a:cubicBezTo>
                <a:cubicBezTo>
                  <a:pt x="162560" y="52251"/>
                  <a:pt x="156754" y="81280"/>
                  <a:pt x="174171" y="87086"/>
                </a:cubicBezTo>
                <a:lnTo>
                  <a:pt x="226422" y="104503"/>
                </a:lnTo>
                <a:cubicBezTo>
                  <a:pt x="283676" y="161754"/>
                  <a:pt x="176005" y="59281"/>
                  <a:pt x="296091" y="139337"/>
                </a:cubicBezTo>
                <a:cubicBezTo>
                  <a:pt x="304800" y="145143"/>
                  <a:pt x="312856" y="152073"/>
                  <a:pt x="322217" y="156754"/>
                </a:cubicBezTo>
                <a:cubicBezTo>
                  <a:pt x="335573" y="163432"/>
                  <a:pt x="370892" y="170821"/>
                  <a:pt x="383177" y="174171"/>
                </a:cubicBezTo>
                <a:cubicBezTo>
                  <a:pt x="401400" y="179141"/>
                  <a:pt x="454357" y="195374"/>
                  <a:pt x="478971" y="200297"/>
                </a:cubicBezTo>
                <a:cubicBezTo>
                  <a:pt x="496285" y="203760"/>
                  <a:pt x="513805" y="206103"/>
                  <a:pt x="531222" y="209006"/>
                </a:cubicBezTo>
                <a:cubicBezTo>
                  <a:pt x="565298" y="222636"/>
                  <a:pt x="599300" y="237412"/>
                  <a:pt x="635725" y="243840"/>
                </a:cubicBezTo>
                <a:cubicBezTo>
                  <a:pt x="673325" y="250475"/>
                  <a:pt x="711200" y="255451"/>
                  <a:pt x="748937" y="261257"/>
                </a:cubicBezTo>
                <a:cubicBezTo>
                  <a:pt x="749503" y="266349"/>
                  <a:pt x="755578" y="352917"/>
                  <a:pt x="766354" y="374468"/>
                </a:cubicBezTo>
                <a:cubicBezTo>
                  <a:pt x="770026" y="381812"/>
                  <a:pt x="776642" y="387812"/>
                  <a:pt x="783771" y="391886"/>
                </a:cubicBezTo>
                <a:cubicBezTo>
                  <a:pt x="797344" y="399642"/>
                  <a:pt x="812800" y="403497"/>
                  <a:pt x="827314" y="409303"/>
                </a:cubicBezTo>
                <a:lnTo>
                  <a:pt x="931817" y="400594"/>
                </a:lnTo>
                <a:cubicBezTo>
                  <a:pt x="972441" y="397469"/>
                  <a:pt x="1013217" y="396151"/>
                  <a:pt x="1053737" y="391886"/>
                </a:cubicBezTo>
                <a:cubicBezTo>
                  <a:pt x="1168925" y="379761"/>
                  <a:pt x="1018272" y="383177"/>
                  <a:pt x="1149531" y="383177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8" name="Freeform 67"/>
          <p:cNvSpPr/>
          <p:nvPr/>
        </p:nvSpPr>
        <p:spPr>
          <a:xfrm>
            <a:off x="5081665" y="3304779"/>
            <a:ext cx="342562" cy="131803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9" name="Freeform 68"/>
          <p:cNvSpPr/>
          <p:nvPr/>
        </p:nvSpPr>
        <p:spPr>
          <a:xfrm>
            <a:off x="7230616" y="4399856"/>
            <a:ext cx="338241" cy="75696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0" name="Freeform 69"/>
          <p:cNvSpPr/>
          <p:nvPr/>
        </p:nvSpPr>
        <p:spPr>
          <a:xfrm>
            <a:off x="6874898" y="4033185"/>
            <a:ext cx="326229" cy="101949"/>
          </a:xfrm>
          <a:custGeom>
            <a:avLst/>
            <a:gdLst>
              <a:gd name="connsiteX0" fmla="*/ 0 w 1149531"/>
              <a:gd name="connsiteY0" fmla="*/ 182880 h 409303"/>
              <a:gd name="connsiteX1" fmla="*/ 43542 w 1149531"/>
              <a:gd name="connsiteY1" fmla="*/ 148046 h 409303"/>
              <a:gd name="connsiteX2" fmla="*/ 52251 w 1149531"/>
              <a:gd name="connsiteY2" fmla="*/ 78377 h 409303"/>
              <a:gd name="connsiteX3" fmla="*/ 60960 w 1149531"/>
              <a:gd name="connsiteY3" fmla="*/ 43543 h 409303"/>
              <a:gd name="connsiteX4" fmla="*/ 69668 w 1149531"/>
              <a:gd name="connsiteY4" fmla="*/ 0 h 409303"/>
              <a:gd name="connsiteX5" fmla="*/ 130628 w 1149531"/>
              <a:gd name="connsiteY5" fmla="*/ 17417 h 409303"/>
              <a:gd name="connsiteX6" fmla="*/ 156754 w 1149531"/>
              <a:gd name="connsiteY6" fmla="*/ 34834 h 409303"/>
              <a:gd name="connsiteX7" fmla="*/ 174171 w 1149531"/>
              <a:gd name="connsiteY7" fmla="*/ 87086 h 409303"/>
              <a:gd name="connsiteX8" fmla="*/ 226422 w 1149531"/>
              <a:gd name="connsiteY8" fmla="*/ 104503 h 409303"/>
              <a:gd name="connsiteX9" fmla="*/ 296091 w 1149531"/>
              <a:gd name="connsiteY9" fmla="*/ 139337 h 409303"/>
              <a:gd name="connsiteX10" fmla="*/ 322217 w 1149531"/>
              <a:gd name="connsiteY10" fmla="*/ 156754 h 409303"/>
              <a:gd name="connsiteX11" fmla="*/ 383177 w 1149531"/>
              <a:gd name="connsiteY11" fmla="*/ 174171 h 409303"/>
              <a:gd name="connsiteX12" fmla="*/ 478971 w 1149531"/>
              <a:gd name="connsiteY12" fmla="*/ 200297 h 409303"/>
              <a:gd name="connsiteX13" fmla="*/ 531222 w 1149531"/>
              <a:gd name="connsiteY13" fmla="*/ 209006 h 409303"/>
              <a:gd name="connsiteX14" fmla="*/ 635725 w 1149531"/>
              <a:gd name="connsiteY14" fmla="*/ 243840 h 409303"/>
              <a:gd name="connsiteX15" fmla="*/ 748937 w 1149531"/>
              <a:gd name="connsiteY15" fmla="*/ 261257 h 409303"/>
              <a:gd name="connsiteX16" fmla="*/ 766354 w 1149531"/>
              <a:gd name="connsiteY16" fmla="*/ 374468 h 409303"/>
              <a:gd name="connsiteX17" fmla="*/ 783771 w 1149531"/>
              <a:gd name="connsiteY17" fmla="*/ 391886 h 409303"/>
              <a:gd name="connsiteX18" fmla="*/ 827314 w 1149531"/>
              <a:gd name="connsiteY18" fmla="*/ 409303 h 409303"/>
              <a:gd name="connsiteX19" fmla="*/ 931817 w 1149531"/>
              <a:gd name="connsiteY19" fmla="*/ 400594 h 409303"/>
              <a:gd name="connsiteX20" fmla="*/ 1053737 w 1149531"/>
              <a:gd name="connsiteY20" fmla="*/ 391886 h 409303"/>
              <a:gd name="connsiteX21" fmla="*/ 1149531 w 1149531"/>
              <a:gd name="connsiteY21" fmla="*/ 383177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9531" h="409303">
                <a:moveTo>
                  <a:pt x="0" y="182880"/>
                </a:moveTo>
                <a:cubicBezTo>
                  <a:pt x="14514" y="171269"/>
                  <a:pt x="35230" y="164671"/>
                  <a:pt x="43542" y="148046"/>
                </a:cubicBezTo>
                <a:cubicBezTo>
                  <a:pt x="54008" y="127113"/>
                  <a:pt x="48403" y="101462"/>
                  <a:pt x="52251" y="78377"/>
                </a:cubicBezTo>
                <a:cubicBezTo>
                  <a:pt x="54219" y="66571"/>
                  <a:pt x="58364" y="55227"/>
                  <a:pt x="60960" y="43543"/>
                </a:cubicBezTo>
                <a:cubicBezTo>
                  <a:pt x="64171" y="29094"/>
                  <a:pt x="66765" y="14514"/>
                  <a:pt x="69668" y="0"/>
                </a:cubicBezTo>
                <a:cubicBezTo>
                  <a:pt x="80834" y="2791"/>
                  <a:pt x="118131" y="11169"/>
                  <a:pt x="130628" y="17417"/>
                </a:cubicBezTo>
                <a:cubicBezTo>
                  <a:pt x="139989" y="22098"/>
                  <a:pt x="148045" y="29028"/>
                  <a:pt x="156754" y="34834"/>
                </a:cubicBezTo>
                <a:cubicBezTo>
                  <a:pt x="162560" y="52251"/>
                  <a:pt x="156754" y="81280"/>
                  <a:pt x="174171" y="87086"/>
                </a:cubicBezTo>
                <a:lnTo>
                  <a:pt x="226422" y="104503"/>
                </a:lnTo>
                <a:cubicBezTo>
                  <a:pt x="283676" y="161754"/>
                  <a:pt x="176005" y="59281"/>
                  <a:pt x="296091" y="139337"/>
                </a:cubicBezTo>
                <a:cubicBezTo>
                  <a:pt x="304800" y="145143"/>
                  <a:pt x="312856" y="152073"/>
                  <a:pt x="322217" y="156754"/>
                </a:cubicBezTo>
                <a:cubicBezTo>
                  <a:pt x="335573" y="163432"/>
                  <a:pt x="370892" y="170821"/>
                  <a:pt x="383177" y="174171"/>
                </a:cubicBezTo>
                <a:cubicBezTo>
                  <a:pt x="401400" y="179141"/>
                  <a:pt x="454357" y="195374"/>
                  <a:pt x="478971" y="200297"/>
                </a:cubicBezTo>
                <a:cubicBezTo>
                  <a:pt x="496285" y="203760"/>
                  <a:pt x="513805" y="206103"/>
                  <a:pt x="531222" y="209006"/>
                </a:cubicBezTo>
                <a:cubicBezTo>
                  <a:pt x="565298" y="222636"/>
                  <a:pt x="599300" y="237412"/>
                  <a:pt x="635725" y="243840"/>
                </a:cubicBezTo>
                <a:cubicBezTo>
                  <a:pt x="673325" y="250475"/>
                  <a:pt x="711200" y="255451"/>
                  <a:pt x="748937" y="261257"/>
                </a:cubicBezTo>
                <a:cubicBezTo>
                  <a:pt x="749503" y="266349"/>
                  <a:pt x="755578" y="352917"/>
                  <a:pt x="766354" y="374468"/>
                </a:cubicBezTo>
                <a:cubicBezTo>
                  <a:pt x="770026" y="381812"/>
                  <a:pt x="776642" y="387812"/>
                  <a:pt x="783771" y="391886"/>
                </a:cubicBezTo>
                <a:cubicBezTo>
                  <a:pt x="797344" y="399642"/>
                  <a:pt x="812800" y="403497"/>
                  <a:pt x="827314" y="409303"/>
                </a:cubicBezTo>
                <a:lnTo>
                  <a:pt x="931817" y="400594"/>
                </a:lnTo>
                <a:cubicBezTo>
                  <a:pt x="972441" y="397469"/>
                  <a:pt x="1013217" y="396151"/>
                  <a:pt x="1053737" y="391886"/>
                </a:cubicBezTo>
                <a:cubicBezTo>
                  <a:pt x="1168925" y="379761"/>
                  <a:pt x="1018272" y="383177"/>
                  <a:pt x="1149531" y="383177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1" name="Freeform 70"/>
          <p:cNvSpPr/>
          <p:nvPr/>
        </p:nvSpPr>
        <p:spPr>
          <a:xfrm>
            <a:off x="5810024" y="3729594"/>
            <a:ext cx="319704" cy="53234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2" name="Freeform 71"/>
          <p:cNvSpPr/>
          <p:nvPr/>
        </p:nvSpPr>
        <p:spPr>
          <a:xfrm>
            <a:off x="7222454" y="3355122"/>
            <a:ext cx="329606" cy="86817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3" name="Freeform 72"/>
          <p:cNvSpPr/>
          <p:nvPr/>
        </p:nvSpPr>
        <p:spPr>
          <a:xfrm>
            <a:off x="5455468" y="3364673"/>
            <a:ext cx="310356" cy="77265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4" name="Freeform 73"/>
          <p:cNvSpPr/>
          <p:nvPr/>
        </p:nvSpPr>
        <p:spPr>
          <a:xfrm>
            <a:off x="6157803" y="3729594"/>
            <a:ext cx="328097" cy="60308"/>
          </a:xfrm>
          <a:custGeom>
            <a:avLst/>
            <a:gdLst>
              <a:gd name="connsiteX0" fmla="*/ 0 w 1166948"/>
              <a:gd name="connsiteY0" fmla="*/ 193825 h 193825"/>
              <a:gd name="connsiteX1" fmla="*/ 43543 w 1166948"/>
              <a:gd name="connsiteY1" fmla="*/ 158991 h 193825"/>
              <a:gd name="connsiteX2" fmla="*/ 104503 w 1166948"/>
              <a:gd name="connsiteY2" fmla="*/ 141574 h 193825"/>
              <a:gd name="connsiteX3" fmla="*/ 113211 w 1166948"/>
              <a:gd name="connsiteY3" fmla="*/ 115448 h 193825"/>
              <a:gd name="connsiteX4" fmla="*/ 139337 w 1166948"/>
              <a:gd name="connsiteY4" fmla="*/ 106739 h 193825"/>
              <a:gd name="connsiteX5" fmla="*/ 287383 w 1166948"/>
              <a:gd name="connsiteY5" fmla="*/ 98031 h 193825"/>
              <a:gd name="connsiteX6" fmla="*/ 322217 w 1166948"/>
              <a:gd name="connsiteY6" fmla="*/ 80614 h 193825"/>
              <a:gd name="connsiteX7" fmla="*/ 365760 w 1166948"/>
              <a:gd name="connsiteY7" fmla="*/ 71905 h 193825"/>
              <a:gd name="connsiteX8" fmla="*/ 391886 w 1166948"/>
              <a:gd name="connsiteY8" fmla="*/ 63196 h 193825"/>
              <a:gd name="connsiteX9" fmla="*/ 400594 w 1166948"/>
              <a:gd name="connsiteY9" fmla="*/ 37071 h 193825"/>
              <a:gd name="connsiteX10" fmla="*/ 435428 w 1166948"/>
              <a:gd name="connsiteY10" fmla="*/ 28362 h 193825"/>
              <a:gd name="connsiteX11" fmla="*/ 452846 w 1166948"/>
              <a:gd name="connsiteY11" fmla="*/ 10945 h 193825"/>
              <a:gd name="connsiteX12" fmla="*/ 505097 w 1166948"/>
              <a:gd name="connsiteY12" fmla="*/ 19654 h 193825"/>
              <a:gd name="connsiteX13" fmla="*/ 513806 w 1166948"/>
              <a:gd name="connsiteY13" fmla="*/ 54488 h 193825"/>
              <a:gd name="connsiteX14" fmla="*/ 539931 w 1166948"/>
              <a:gd name="connsiteY14" fmla="*/ 63196 h 193825"/>
              <a:gd name="connsiteX15" fmla="*/ 557348 w 1166948"/>
              <a:gd name="connsiteY15" fmla="*/ 89322 h 193825"/>
              <a:gd name="connsiteX16" fmla="*/ 635726 w 1166948"/>
              <a:gd name="connsiteY16" fmla="*/ 80614 h 193825"/>
              <a:gd name="connsiteX17" fmla="*/ 696686 w 1166948"/>
              <a:gd name="connsiteY17" fmla="*/ 63196 h 193825"/>
              <a:gd name="connsiteX18" fmla="*/ 722811 w 1166948"/>
              <a:gd name="connsiteY18" fmla="*/ 45779 h 193825"/>
              <a:gd name="connsiteX19" fmla="*/ 836023 w 1166948"/>
              <a:gd name="connsiteY19" fmla="*/ 28362 h 193825"/>
              <a:gd name="connsiteX20" fmla="*/ 844731 w 1166948"/>
              <a:gd name="connsiteY20" fmla="*/ 71905 h 193825"/>
              <a:gd name="connsiteX21" fmla="*/ 870857 w 1166948"/>
              <a:gd name="connsiteY21" fmla="*/ 80614 h 193825"/>
              <a:gd name="connsiteX22" fmla="*/ 905691 w 1166948"/>
              <a:gd name="connsiteY22" fmla="*/ 98031 h 193825"/>
              <a:gd name="connsiteX23" fmla="*/ 1166948 w 1166948"/>
              <a:gd name="connsiteY23" fmla="*/ 115448 h 1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6948" h="193825">
                <a:moveTo>
                  <a:pt x="0" y="193825"/>
                </a:moveTo>
                <a:cubicBezTo>
                  <a:pt x="14514" y="182214"/>
                  <a:pt x="27781" y="168842"/>
                  <a:pt x="43543" y="158991"/>
                </a:cubicBezTo>
                <a:cubicBezTo>
                  <a:pt x="51876" y="153783"/>
                  <a:pt x="98767" y="143008"/>
                  <a:pt x="104503" y="141574"/>
                </a:cubicBezTo>
                <a:cubicBezTo>
                  <a:pt x="107406" y="132865"/>
                  <a:pt x="106720" y="121939"/>
                  <a:pt x="113211" y="115448"/>
                </a:cubicBezTo>
                <a:cubicBezTo>
                  <a:pt x="119702" y="108957"/>
                  <a:pt x="130203" y="107652"/>
                  <a:pt x="139337" y="106739"/>
                </a:cubicBezTo>
                <a:cubicBezTo>
                  <a:pt x="188526" y="101820"/>
                  <a:pt x="238034" y="100934"/>
                  <a:pt x="287383" y="98031"/>
                </a:cubicBezTo>
                <a:cubicBezTo>
                  <a:pt x="298994" y="92225"/>
                  <a:pt x="309901" y="84719"/>
                  <a:pt x="322217" y="80614"/>
                </a:cubicBezTo>
                <a:cubicBezTo>
                  <a:pt x="336259" y="75933"/>
                  <a:pt x="351400" y="75495"/>
                  <a:pt x="365760" y="71905"/>
                </a:cubicBezTo>
                <a:cubicBezTo>
                  <a:pt x="374666" y="69678"/>
                  <a:pt x="383177" y="66099"/>
                  <a:pt x="391886" y="63196"/>
                </a:cubicBezTo>
                <a:cubicBezTo>
                  <a:pt x="394789" y="54488"/>
                  <a:pt x="393426" y="42805"/>
                  <a:pt x="400594" y="37071"/>
                </a:cubicBezTo>
                <a:cubicBezTo>
                  <a:pt x="409940" y="29594"/>
                  <a:pt x="424723" y="33715"/>
                  <a:pt x="435428" y="28362"/>
                </a:cubicBezTo>
                <a:cubicBezTo>
                  <a:pt x="442772" y="24690"/>
                  <a:pt x="447040" y="16751"/>
                  <a:pt x="452846" y="10945"/>
                </a:cubicBezTo>
                <a:cubicBezTo>
                  <a:pt x="470263" y="13848"/>
                  <a:pt x="490729" y="9391"/>
                  <a:pt x="505097" y="19654"/>
                </a:cubicBezTo>
                <a:cubicBezTo>
                  <a:pt x="514836" y="26611"/>
                  <a:pt x="506329" y="45142"/>
                  <a:pt x="513806" y="54488"/>
                </a:cubicBezTo>
                <a:cubicBezTo>
                  <a:pt x="519540" y="61656"/>
                  <a:pt x="531223" y="60293"/>
                  <a:pt x="539931" y="63196"/>
                </a:cubicBezTo>
                <a:cubicBezTo>
                  <a:pt x="545737" y="71905"/>
                  <a:pt x="547050" y="87450"/>
                  <a:pt x="557348" y="89322"/>
                </a:cubicBezTo>
                <a:cubicBezTo>
                  <a:pt x="583211" y="94025"/>
                  <a:pt x="609745" y="84611"/>
                  <a:pt x="635726" y="80614"/>
                </a:cubicBezTo>
                <a:cubicBezTo>
                  <a:pt x="643786" y="79374"/>
                  <a:pt x="686571" y="68254"/>
                  <a:pt x="696686" y="63196"/>
                </a:cubicBezTo>
                <a:cubicBezTo>
                  <a:pt x="706047" y="58515"/>
                  <a:pt x="714103" y="51585"/>
                  <a:pt x="722811" y="45779"/>
                </a:cubicBezTo>
                <a:cubicBezTo>
                  <a:pt x="739313" y="-3724"/>
                  <a:pt x="734791" y="-18360"/>
                  <a:pt x="836023" y="28362"/>
                </a:cubicBezTo>
                <a:cubicBezTo>
                  <a:pt x="849462" y="34565"/>
                  <a:pt x="836521" y="59589"/>
                  <a:pt x="844731" y="71905"/>
                </a:cubicBezTo>
                <a:cubicBezTo>
                  <a:pt x="849823" y="79543"/>
                  <a:pt x="862419" y="76998"/>
                  <a:pt x="870857" y="80614"/>
                </a:cubicBezTo>
                <a:cubicBezTo>
                  <a:pt x="882789" y="85728"/>
                  <a:pt x="893209" y="94465"/>
                  <a:pt x="905691" y="98031"/>
                </a:cubicBezTo>
                <a:cubicBezTo>
                  <a:pt x="1006502" y="126834"/>
                  <a:pt x="1047905" y="115448"/>
                  <a:pt x="1166948" y="11544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5" name="Freeform 74"/>
          <p:cNvSpPr/>
          <p:nvPr/>
        </p:nvSpPr>
        <p:spPr>
          <a:xfrm>
            <a:off x="7222069" y="4104834"/>
            <a:ext cx="329991" cy="25717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6" name="Freeform 75"/>
          <p:cNvSpPr/>
          <p:nvPr/>
        </p:nvSpPr>
        <p:spPr>
          <a:xfrm>
            <a:off x="6504169" y="3660479"/>
            <a:ext cx="329606" cy="129424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7" name="Freeform 76"/>
          <p:cNvSpPr/>
          <p:nvPr/>
        </p:nvSpPr>
        <p:spPr>
          <a:xfrm>
            <a:off x="5100326" y="4060030"/>
            <a:ext cx="319704" cy="53234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9" name="Freeform 78"/>
          <p:cNvSpPr/>
          <p:nvPr/>
        </p:nvSpPr>
        <p:spPr>
          <a:xfrm>
            <a:off x="5455837" y="3703085"/>
            <a:ext cx="329606" cy="86817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0" name="Freeform 79"/>
          <p:cNvSpPr/>
          <p:nvPr/>
        </p:nvSpPr>
        <p:spPr>
          <a:xfrm>
            <a:off x="5444567" y="4047711"/>
            <a:ext cx="329606" cy="86817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1" name="Freeform 80"/>
          <p:cNvSpPr/>
          <p:nvPr/>
        </p:nvSpPr>
        <p:spPr>
          <a:xfrm>
            <a:off x="7222070" y="3548298"/>
            <a:ext cx="341551" cy="257143"/>
          </a:xfrm>
          <a:custGeom>
            <a:avLst/>
            <a:gdLst>
              <a:gd name="connsiteX0" fmla="*/ 0 w 1201783"/>
              <a:gd name="connsiteY0" fmla="*/ 496388 h 496388"/>
              <a:gd name="connsiteX1" fmla="*/ 43543 w 1201783"/>
              <a:gd name="connsiteY1" fmla="*/ 444137 h 496388"/>
              <a:gd name="connsiteX2" fmla="*/ 69669 w 1201783"/>
              <a:gd name="connsiteY2" fmla="*/ 418011 h 496388"/>
              <a:gd name="connsiteX3" fmla="*/ 139337 w 1201783"/>
              <a:gd name="connsiteY3" fmla="*/ 400594 h 496388"/>
              <a:gd name="connsiteX4" fmla="*/ 209006 w 1201783"/>
              <a:gd name="connsiteY4" fmla="*/ 365760 h 496388"/>
              <a:gd name="connsiteX5" fmla="*/ 252549 w 1201783"/>
              <a:gd name="connsiteY5" fmla="*/ 348342 h 496388"/>
              <a:gd name="connsiteX6" fmla="*/ 365760 w 1201783"/>
              <a:gd name="connsiteY6" fmla="*/ 339634 h 496388"/>
              <a:gd name="connsiteX7" fmla="*/ 435429 w 1201783"/>
              <a:gd name="connsiteY7" fmla="*/ 330925 h 496388"/>
              <a:gd name="connsiteX8" fmla="*/ 461555 w 1201783"/>
              <a:gd name="connsiteY8" fmla="*/ 313508 h 496388"/>
              <a:gd name="connsiteX9" fmla="*/ 513806 w 1201783"/>
              <a:gd name="connsiteY9" fmla="*/ 296091 h 496388"/>
              <a:gd name="connsiteX10" fmla="*/ 539932 w 1201783"/>
              <a:gd name="connsiteY10" fmla="*/ 243840 h 496388"/>
              <a:gd name="connsiteX11" fmla="*/ 609600 w 1201783"/>
              <a:gd name="connsiteY11" fmla="*/ 200297 h 496388"/>
              <a:gd name="connsiteX12" fmla="*/ 644435 w 1201783"/>
              <a:gd name="connsiteY12" fmla="*/ 165462 h 496388"/>
              <a:gd name="connsiteX13" fmla="*/ 679269 w 1201783"/>
              <a:gd name="connsiteY13" fmla="*/ 130628 h 496388"/>
              <a:gd name="connsiteX14" fmla="*/ 714103 w 1201783"/>
              <a:gd name="connsiteY14" fmla="*/ 95794 h 496388"/>
              <a:gd name="connsiteX15" fmla="*/ 748937 w 1201783"/>
              <a:gd name="connsiteY15" fmla="*/ 60960 h 496388"/>
              <a:gd name="connsiteX16" fmla="*/ 783772 w 1201783"/>
              <a:gd name="connsiteY16" fmla="*/ 8708 h 496388"/>
              <a:gd name="connsiteX17" fmla="*/ 818606 w 1201783"/>
              <a:gd name="connsiteY17" fmla="*/ 0 h 496388"/>
              <a:gd name="connsiteX18" fmla="*/ 827315 w 1201783"/>
              <a:gd name="connsiteY18" fmla="*/ 60960 h 496388"/>
              <a:gd name="connsiteX19" fmla="*/ 836023 w 1201783"/>
              <a:gd name="connsiteY19" fmla="*/ 130628 h 496388"/>
              <a:gd name="connsiteX20" fmla="*/ 853440 w 1201783"/>
              <a:gd name="connsiteY20" fmla="*/ 165462 h 496388"/>
              <a:gd name="connsiteX21" fmla="*/ 862149 w 1201783"/>
              <a:gd name="connsiteY21" fmla="*/ 191588 h 496388"/>
              <a:gd name="connsiteX22" fmla="*/ 888275 w 1201783"/>
              <a:gd name="connsiteY22" fmla="*/ 209005 h 496388"/>
              <a:gd name="connsiteX23" fmla="*/ 923109 w 1201783"/>
              <a:gd name="connsiteY23" fmla="*/ 261257 h 496388"/>
              <a:gd name="connsiteX24" fmla="*/ 949235 w 1201783"/>
              <a:gd name="connsiteY24" fmla="*/ 330925 h 496388"/>
              <a:gd name="connsiteX25" fmla="*/ 975360 w 1201783"/>
              <a:gd name="connsiteY25" fmla="*/ 400594 h 496388"/>
              <a:gd name="connsiteX26" fmla="*/ 1027612 w 1201783"/>
              <a:gd name="connsiteY26" fmla="*/ 418011 h 496388"/>
              <a:gd name="connsiteX27" fmla="*/ 1201783 w 1201783"/>
              <a:gd name="connsiteY27" fmla="*/ 426720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01783" h="496388">
                <a:moveTo>
                  <a:pt x="0" y="496388"/>
                </a:moveTo>
                <a:cubicBezTo>
                  <a:pt x="33507" y="412618"/>
                  <a:pt x="-4860" y="476405"/>
                  <a:pt x="43543" y="444137"/>
                </a:cubicBezTo>
                <a:cubicBezTo>
                  <a:pt x="53791" y="437305"/>
                  <a:pt x="58457" y="423107"/>
                  <a:pt x="69669" y="418011"/>
                </a:cubicBezTo>
                <a:cubicBezTo>
                  <a:pt x="91461" y="408106"/>
                  <a:pt x="139337" y="400594"/>
                  <a:pt x="139337" y="400594"/>
                </a:cubicBezTo>
                <a:cubicBezTo>
                  <a:pt x="172722" y="367211"/>
                  <a:pt x="142292" y="392447"/>
                  <a:pt x="209006" y="365760"/>
                </a:cubicBezTo>
                <a:cubicBezTo>
                  <a:pt x="223520" y="359954"/>
                  <a:pt x="237129" y="350912"/>
                  <a:pt x="252549" y="348342"/>
                </a:cubicBezTo>
                <a:cubicBezTo>
                  <a:pt x="289882" y="342120"/>
                  <a:pt x="328082" y="343222"/>
                  <a:pt x="365760" y="339634"/>
                </a:cubicBezTo>
                <a:cubicBezTo>
                  <a:pt x="389058" y="337415"/>
                  <a:pt x="412206" y="333828"/>
                  <a:pt x="435429" y="330925"/>
                </a:cubicBezTo>
                <a:cubicBezTo>
                  <a:pt x="444138" y="325119"/>
                  <a:pt x="451991" y="317759"/>
                  <a:pt x="461555" y="313508"/>
                </a:cubicBezTo>
                <a:cubicBezTo>
                  <a:pt x="478332" y="306052"/>
                  <a:pt x="513806" y="296091"/>
                  <a:pt x="513806" y="296091"/>
                </a:cubicBezTo>
                <a:cubicBezTo>
                  <a:pt x="520889" y="274842"/>
                  <a:pt x="523050" y="260722"/>
                  <a:pt x="539932" y="243840"/>
                </a:cubicBezTo>
                <a:cubicBezTo>
                  <a:pt x="562543" y="221229"/>
                  <a:pt x="582005" y="214094"/>
                  <a:pt x="609600" y="200297"/>
                </a:cubicBezTo>
                <a:cubicBezTo>
                  <a:pt x="632824" y="130628"/>
                  <a:pt x="597988" y="211909"/>
                  <a:pt x="644435" y="165462"/>
                </a:cubicBezTo>
                <a:cubicBezTo>
                  <a:pt x="690881" y="119016"/>
                  <a:pt x="609598" y="153853"/>
                  <a:pt x="679269" y="130628"/>
                </a:cubicBezTo>
                <a:cubicBezTo>
                  <a:pt x="702490" y="60961"/>
                  <a:pt x="667658" y="142237"/>
                  <a:pt x="714103" y="95794"/>
                </a:cubicBezTo>
                <a:cubicBezTo>
                  <a:pt x="760550" y="49349"/>
                  <a:pt x="679270" y="84181"/>
                  <a:pt x="748937" y="60960"/>
                </a:cubicBezTo>
                <a:cubicBezTo>
                  <a:pt x="757250" y="36021"/>
                  <a:pt x="756911" y="24057"/>
                  <a:pt x="783772" y="8708"/>
                </a:cubicBezTo>
                <a:cubicBezTo>
                  <a:pt x="794164" y="2770"/>
                  <a:pt x="806995" y="2903"/>
                  <a:pt x="818606" y="0"/>
                </a:cubicBezTo>
                <a:cubicBezTo>
                  <a:pt x="821509" y="20320"/>
                  <a:pt x="824602" y="40614"/>
                  <a:pt x="827315" y="60960"/>
                </a:cubicBezTo>
                <a:cubicBezTo>
                  <a:pt x="830408" y="84158"/>
                  <a:pt x="830347" y="107923"/>
                  <a:pt x="836023" y="130628"/>
                </a:cubicBezTo>
                <a:cubicBezTo>
                  <a:pt x="839172" y="143222"/>
                  <a:pt x="848326" y="153530"/>
                  <a:pt x="853440" y="165462"/>
                </a:cubicBezTo>
                <a:cubicBezTo>
                  <a:pt x="857056" y="173900"/>
                  <a:pt x="856414" y="184420"/>
                  <a:pt x="862149" y="191588"/>
                </a:cubicBezTo>
                <a:cubicBezTo>
                  <a:pt x="868687" y="199761"/>
                  <a:pt x="879566" y="203199"/>
                  <a:pt x="888275" y="209005"/>
                </a:cubicBezTo>
                <a:cubicBezTo>
                  <a:pt x="899886" y="226422"/>
                  <a:pt x="919004" y="240731"/>
                  <a:pt x="923109" y="261257"/>
                </a:cubicBezTo>
                <a:cubicBezTo>
                  <a:pt x="933869" y="315063"/>
                  <a:pt x="923606" y="292485"/>
                  <a:pt x="949235" y="330925"/>
                </a:cubicBezTo>
                <a:cubicBezTo>
                  <a:pt x="953018" y="346058"/>
                  <a:pt x="961347" y="390084"/>
                  <a:pt x="975360" y="400594"/>
                </a:cubicBezTo>
                <a:cubicBezTo>
                  <a:pt x="990048" y="411610"/>
                  <a:pt x="1009394" y="415734"/>
                  <a:pt x="1027612" y="418011"/>
                </a:cubicBezTo>
                <a:cubicBezTo>
                  <a:pt x="1131845" y="431041"/>
                  <a:pt x="1073877" y="426720"/>
                  <a:pt x="1201783" y="4267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2" name="Freeform 81"/>
          <p:cNvSpPr/>
          <p:nvPr/>
        </p:nvSpPr>
        <p:spPr>
          <a:xfrm>
            <a:off x="5797399" y="4015523"/>
            <a:ext cx="328097" cy="117836"/>
          </a:xfrm>
          <a:custGeom>
            <a:avLst/>
            <a:gdLst>
              <a:gd name="connsiteX0" fmla="*/ 0 w 1166948"/>
              <a:gd name="connsiteY0" fmla="*/ 193825 h 193825"/>
              <a:gd name="connsiteX1" fmla="*/ 43543 w 1166948"/>
              <a:gd name="connsiteY1" fmla="*/ 158991 h 193825"/>
              <a:gd name="connsiteX2" fmla="*/ 104503 w 1166948"/>
              <a:gd name="connsiteY2" fmla="*/ 141574 h 193825"/>
              <a:gd name="connsiteX3" fmla="*/ 113211 w 1166948"/>
              <a:gd name="connsiteY3" fmla="*/ 115448 h 193825"/>
              <a:gd name="connsiteX4" fmla="*/ 139337 w 1166948"/>
              <a:gd name="connsiteY4" fmla="*/ 106739 h 193825"/>
              <a:gd name="connsiteX5" fmla="*/ 287383 w 1166948"/>
              <a:gd name="connsiteY5" fmla="*/ 98031 h 193825"/>
              <a:gd name="connsiteX6" fmla="*/ 322217 w 1166948"/>
              <a:gd name="connsiteY6" fmla="*/ 80614 h 193825"/>
              <a:gd name="connsiteX7" fmla="*/ 365760 w 1166948"/>
              <a:gd name="connsiteY7" fmla="*/ 71905 h 193825"/>
              <a:gd name="connsiteX8" fmla="*/ 391886 w 1166948"/>
              <a:gd name="connsiteY8" fmla="*/ 63196 h 193825"/>
              <a:gd name="connsiteX9" fmla="*/ 400594 w 1166948"/>
              <a:gd name="connsiteY9" fmla="*/ 37071 h 193825"/>
              <a:gd name="connsiteX10" fmla="*/ 435428 w 1166948"/>
              <a:gd name="connsiteY10" fmla="*/ 28362 h 193825"/>
              <a:gd name="connsiteX11" fmla="*/ 452846 w 1166948"/>
              <a:gd name="connsiteY11" fmla="*/ 10945 h 193825"/>
              <a:gd name="connsiteX12" fmla="*/ 505097 w 1166948"/>
              <a:gd name="connsiteY12" fmla="*/ 19654 h 193825"/>
              <a:gd name="connsiteX13" fmla="*/ 513806 w 1166948"/>
              <a:gd name="connsiteY13" fmla="*/ 54488 h 193825"/>
              <a:gd name="connsiteX14" fmla="*/ 539931 w 1166948"/>
              <a:gd name="connsiteY14" fmla="*/ 63196 h 193825"/>
              <a:gd name="connsiteX15" fmla="*/ 557348 w 1166948"/>
              <a:gd name="connsiteY15" fmla="*/ 89322 h 193825"/>
              <a:gd name="connsiteX16" fmla="*/ 635726 w 1166948"/>
              <a:gd name="connsiteY16" fmla="*/ 80614 h 193825"/>
              <a:gd name="connsiteX17" fmla="*/ 696686 w 1166948"/>
              <a:gd name="connsiteY17" fmla="*/ 63196 h 193825"/>
              <a:gd name="connsiteX18" fmla="*/ 722811 w 1166948"/>
              <a:gd name="connsiteY18" fmla="*/ 45779 h 193825"/>
              <a:gd name="connsiteX19" fmla="*/ 836023 w 1166948"/>
              <a:gd name="connsiteY19" fmla="*/ 28362 h 193825"/>
              <a:gd name="connsiteX20" fmla="*/ 844731 w 1166948"/>
              <a:gd name="connsiteY20" fmla="*/ 71905 h 193825"/>
              <a:gd name="connsiteX21" fmla="*/ 870857 w 1166948"/>
              <a:gd name="connsiteY21" fmla="*/ 80614 h 193825"/>
              <a:gd name="connsiteX22" fmla="*/ 905691 w 1166948"/>
              <a:gd name="connsiteY22" fmla="*/ 98031 h 193825"/>
              <a:gd name="connsiteX23" fmla="*/ 1166948 w 1166948"/>
              <a:gd name="connsiteY23" fmla="*/ 115448 h 1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6948" h="193825">
                <a:moveTo>
                  <a:pt x="0" y="193825"/>
                </a:moveTo>
                <a:cubicBezTo>
                  <a:pt x="14514" y="182214"/>
                  <a:pt x="27781" y="168842"/>
                  <a:pt x="43543" y="158991"/>
                </a:cubicBezTo>
                <a:cubicBezTo>
                  <a:pt x="51876" y="153783"/>
                  <a:pt x="98767" y="143008"/>
                  <a:pt x="104503" y="141574"/>
                </a:cubicBezTo>
                <a:cubicBezTo>
                  <a:pt x="107406" y="132865"/>
                  <a:pt x="106720" y="121939"/>
                  <a:pt x="113211" y="115448"/>
                </a:cubicBezTo>
                <a:cubicBezTo>
                  <a:pt x="119702" y="108957"/>
                  <a:pt x="130203" y="107652"/>
                  <a:pt x="139337" y="106739"/>
                </a:cubicBezTo>
                <a:cubicBezTo>
                  <a:pt x="188526" y="101820"/>
                  <a:pt x="238034" y="100934"/>
                  <a:pt x="287383" y="98031"/>
                </a:cubicBezTo>
                <a:cubicBezTo>
                  <a:pt x="298994" y="92225"/>
                  <a:pt x="309901" y="84719"/>
                  <a:pt x="322217" y="80614"/>
                </a:cubicBezTo>
                <a:cubicBezTo>
                  <a:pt x="336259" y="75933"/>
                  <a:pt x="351400" y="75495"/>
                  <a:pt x="365760" y="71905"/>
                </a:cubicBezTo>
                <a:cubicBezTo>
                  <a:pt x="374666" y="69678"/>
                  <a:pt x="383177" y="66099"/>
                  <a:pt x="391886" y="63196"/>
                </a:cubicBezTo>
                <a:cubicBezTo>
                  <a:pt x="394789" y="54488"/>
                  <a:pt x="393426" y="42805"/>
                  <a:pt x="400594" y="37071"/>
                </a:cubicBezTo>
                <a:cubicBezTo>
                  <a:pt x="409940" y="29594"/>
                  <a:pt x="424723" y="33715"/>
                  <a:pt x="435428" y="28362"/>
                </a:cubicBezTo>
                <a:cubicBezTo>
                  <a:pt x="442772" y="24690"/>
                  <a:pt x="447040" y="16751"/>
                  <a:pt x="452846" y="10945"/>
                </a:cubicBezTo>
                <a:cubicBezTo>
                  <a:pt x="470263" y="13848"/>
                  <a:pt x="490729" y="9391"/>
                  <a:pt x="505097" y="19654"/>
                </a:cubicBezTo>
                <a:cubicBezTo>
                  <a:pt x="514836" y="26611"/>
                  <a:pt x="506329" y="45142"/>
                  <a:pt x="513806" y="54488"/>
                </a:cubicBezTo>
                <a:cubicBezTo>
                  <a:pt x="519540" y="61656"/>
                  <a:pt x="531223" y="60293"/>
                  <a:pt x="539931" y="63196"/>
                </a:cubicBezTo>
                <a:cubicBezTo>
                  <a:pt x="545737" y="71905"/>
                  <a:pt x="547050" y="87450"/>
                  <a:pt x="557348" y="89322"/>
                </a:cubicBezTo>
                <a:cubicBezTo>
                  <a:pt x="583211" y="94025"/>
                  <a:pt x="609745" y="84611"/>
                  <a:pt x="635726" y="80614"/>
                </a:cubicBezTo>
                <a:cubicBezTo>
                  <a:pt x="643786" y="79374"/>
                  <a:pt x="686571" y="68254"/>
                  <a:pt x="696686" y="63196"/>
                </a:cubicBezTo>
                <a:cubicBezTo>
                  <a:pt x="706047" y="58515"/>
                  <a:pt x="714103" y="51585"/>
                  <a:pt x="722811" y="45779"/>
                </a:cubicBezTo>
                <a:cubicBezTo>
                  <a:pt x="739313" y="-3724"/>
                  <a:pt x="734791" y="-18360"/>
                  <a:pt x="836023" y="28362"/>
                </a:cubicBezTo>
                <a:cubicBezTo>
                  <a:pt x="849462" y="34565"/>
                  <a:pt x="836521" y="59589"/>
                  <a:pt x="844731" y="71905"/>
                </a:cubicBezTo>
                <a:cubicBezTo>
                  <a:pt x="849823" y="79543"/>
                  <a:pt x="862419" y="76998"/>
                  <a:pt x="870857" y="80614"/>
                </a:cubicBezTo>
                <a:cubicBezTo>
                  <a:pt x="882789" y="85728"/>
                  <a:pt x="893209" y="94465"/>
                  <a:pt x="905691" y="98031"/>
                </a:cubicBezTo>
                <a:cubicBezTo>
                  <a:pt x="1006502" y="126834"/>
                  <a:pt x="1047905" y="115448"/>
                  <a:pt x="1166948" y="11544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3" name="Freeform 82"/>
          <p:cNvSpPr/>
          <p:nvPr/>
        </p:nvSpPr>
        <p:spPr>
          <a:xfrm>
            <a:off x="6490537" y="3951099"/>
            <a:ext cx="367352" cy="159535"/>
          </a:xfrm>
          <a:custGeom>
            <a:avLst/>
            <a:gdLst>
              <a:gd name="connsiteX0" fmla="*/ 0 w 1140870"/>
              <a:gd name="connsiteY0" fmla="*/ 140726 h 184268"/>
              <a:gd name="connsiteX1" fmla="*/ 52252 w 1140870"/>
              <a:gd name="connsiteY1" fmla="*/ 132017 h 184268"/>
              <a:gd name="connsiteX2" fmla="*/ 78378 w 1140870"/>
              <a:gd name="connsiteY2" fmla="*/ 114600 h 184268"/>
              <a:gd name="connsiteX3" fmla="*/ 130629 w 1140870"/>
              <a:gd name="connsiteY3" fmla="*/ 88474 h 184268"/>
              <a:gd name="connsiteX4" fmla="*/ 148046 w 1140870"/>
              <a:gd name="connsiteY4" fmla="*/ 62348 h 184268"/>
              <a:gd name="connsiteX5" fmla="*/ 174172 w 1140870"/>
              <a:gd name="connsiteY5" fmla="*/ 53640 h 184268"/>
              <a:gd name="connsiteX6" fmla="*/ 269966 w 1140870"/>
              <a:gd name="connsiteY6" fmla="*/ 36223 h 184268"/>
              <a:gd name="connsiteX7" fmla="*/ 304800 w 1140870"/>
              <a:gd name="connsiteY7" fmla="*/ 18806 h 184268"/>
              <a:gd name="connsiteX8" fmla="*/ 531223 w 1140870"/>
              <a:gd name="connsiteY8" fmla="*/ 1388 h 184268"/>
              <a:gd name="connsiteX9" fmla="*/ 687978 w 1140870"/>
              <a:gd name="connsiteY9" fmla="*/ 10097 h 184268"/>
              <a:gd name="connsiteX10" fmla="*/ 722812 w 1140870"/>
              <a:gd name="connsiteY10" fmla="*/ 27514 h 184268"/>
              <a:gd name="connsiteX11" fmla="*/ 748938 w 1140870"/>
              <a:gd name="connsiteY11" fmla="*/ 36223 h 184268"/>
              <a:gd name="connsiteX12" fmla="*/ 836023 w 1140870"/>
              <a:gd name="connsiteY12" fmla="*/ 44931 h 184268"/>
              <a:gd name="connsiteX13" fmla="*/ 896983 w 1140870"/>
              <a:gd name="connsiteY13" fmla="*/ 71057 h 184268"/>
              <a:gd name="connsiteX14" fmla="*/ 931818 w 1140870"/>
              <a:gd name="connsiteY14" fmla="*/ 79766 h 184268"/>
              <a:gd name="connsiteX15" fmla="*/ 1036320 w 1140870"/>
              <a:gd name="connsiteY15" fmla="*/ 123308 h 184268"/>
              <a:gd name="connsiteX16" fmla="*/ 1079863 w 1140870"/>
              <a:gd name="connsiteY16" fmla="*/ 149434 h 184268"/>
              <a:gd name="connsiteX17" fmla="*/ 1105989 w 1140870"/>
              <a:gd name="connsiteY17" fmla="*/ 166851 h 184268"/>
              <a:gd name="connsiteX18" fmla="*/ 1140823 w 1140870"/>
              <a:gd name="connsiteY18" fmla="*/ 184268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0870" h="184268">
                <a:moveTo>
                  <a:pt x="0" y="140726"/>
                </a:moveTo>
                <a:cubicBezTo>
                  <a:pt x="17417" y="137823"/>
                  <a:pt x="35501" y="137601"/>
                  <a:pt x="52252" y="132017"/>
                </a:cubicBezTo>
                <a:cubicBezTo>
                  <a:pt x="62181" y="128707"/>
                  <a:pt x="69017" y="119281"/>
                  <a:pt x="78378" y="114600"/>
                </a:cubicBezTo>
                <a:cubicBezTo>
                  <a:pt x="150488" y="78544"/>
                  <a:pt x="55754" y="138389"/>
                  <a:pt x="130629" y="88474"/>
                </a:cubicBezTo>
                <a:cubicBezTo>
                  <a:pt x="136435" y="79765"/>
                  <a:pt x="139873" y="68886"/>
                  <a:pt x="148046" y="62348"/>
                </a:cubicBezTo>
                <a:cubicBezTo>
                  <a:pt x="155214" y="56614"/>
                  <a:pt x="165171" y="55440"/>
                  <a:pt x="174172" y="53640"/>
                </a:cubicBezTo>
                <a:cubicBezTo>
                  <a:pt x="330196" y="22435"/>
                  <a:pt x="166696" y="62039"/>
                  <a:pt x="269966" y="36223"/>
                </a:cubicBezTo>
                <a:cubicBezTo>
                  <a:pt x="281577" y="30417"/>
                  <a:pt x="292868" y="23920"/>
                  <a:pt x="304800" y="18806"/>
                </a:cubicBezTo>
                <a:cubicBezTo>
                  <a:pt x="372186" y="-10074"/>
                  <a:pt x="482924" y="3488"/>
                  <a:pt x="531223" y="1388"/>
                </a:cubicBezTo>
                <a:cubicBezTo>
                  <a:pt x="583475" y="4291"/>
                  <a:pt x="636126" y="3026"/>
                  <a:pt x="687978" y="10097"/>
                </a:cubicBezTo>
                <a:cubicBezTo>
                  <a:pt x="700841" y="11851"/>
                  <a:pt x="710880" y="22400"/>
                  <a:pt x="722812" y="27514"/>
                </a:cubicBezTo>
                <a:cubicBezTo>
                  <a:pt x="731250" y="31130"/>
                  <a:pt x="739865" y="34827"/>
                  <a:pt x="748938" y="36223"/>
                </a:cubicBezTo>
                <a:cubicBezTo>
                  <a:pt x="777772" y="40659"/>
                  <a:pt x="806995" y="42028"/>
                  <a:pt x="836023" y="44931"/>
                </a:cubicBezTo>
                <a:cubicBezTo>
                  <a:pt x="866983" y="60410"/>
                  <a:pt x="867088" y="62515"/>
                  <a:pt x="896983" y="71057"/>
                </a:cubicBezTo>
                <a:cubicBezTo>
                  <a:pt x="908491" y="74345"/>
                  <a:pt x="920770" y="75163"/>
                  <a:pt x="931818" y="79766"/>
                </a:cubicBezTo>
                <a:cubicBezTo>
                  <a:pt x="1052374" y="129998"/>
                  <a:pt x="957774" y="103673"/>
                  <a:pt x="1036320" y="123308"/>
                </a:cubicBezTo>
                <a:cubicBezTo>
                  <a:pt x="1070341" y="157329"/>
                  <a:pt x="1034644" y="126825"/>
                  <a:pt x="1079863" y="149434"/>
                </a:cubicBezTo>
                <a:cubicBezTo>
                  <a:pt x="1089225" y="154115"/>
                  <a:pt x="1096369" y="162728"/>
                  <a:pt x="1105989" y="166851"/>
                </a:cubicBezTo>
                <a:cubicBezTo>
                  <a:pt x="1143639" y="182987"/>
                  <a:pt x="1140823" y="161961"/>
                  <a:pt x="1140823" y="184268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4" name="Freeform 83"/>
          <p:cNvSpPr/>
          <p:nvPr/>
        </p:nvSpPr>
        <p:spPr>
          <a:xfrm>
            <a:off x="6158300" y="3886972"/>
            <a:ext cx="338241" cy="243578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5" name="Freeform 84"/>
          <p:cNvSpPr/>
          <p:nvPr/>
        </p:nvSpPr>
        <p:spPr>
          <a:xfrm>
            <a:off x="5807958" y="3359897"/>
            <a:ext cx="310356" cy="77265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6" name="Freeform 85"/>
          <p:cNvSpPr/>
          <p:nvPr/>
        </p:nvSpPr>
        <p:spPr>
          <a:xfrm>
            <a:off x="6505905" y="3191944"/>
            <a:ext cx="350590" cy="240089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7" name="Freeform 86"/>
          <p:cNvSpPr/>
          <p:nvPr/>
        </p:nvSpPr>
        <p:spPr>
          <a:xfrm>
            <a:off x="6871864" y="3191943"/>
            <a:ext cx="320838" cy="238633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8" name="Freeform 87"/>
          <p:cNvSpPr/>
          <p:nvPr/>
        </p:nvSpPr>
        <p:spPr>
          <a:xfrm>
            <a:off x="6876389" y="3542796"/>
            <a:ext cx="338241" cy="243578"/>
          </a:xfrm>
          <a:custGeom>
            <a:avLst/>
            <a:gdLst>
              <a:gd name="connsiteX0" fmla="*/ 0 w 1175657"/>
              <a:gd name="connsiteY0" fmla="*/ 514037 h 558659"/>
              <a:gd name="connsiteX1" fmla="*/ 26126 w 1175657"/>
              <a:gd name="connsiteY1" fmla="*/ 470495 h 558659"/>
              <a:gd name="connsiteX2" fmla="*/ 43543 w 1175657"/>
              <a:gd name="connsiteY2" fmla="*/ 392117 h 558659"/>
              <a:gd name="connsiteX3" fmla="*/ 52252 w 1175657"/>
              <a:gd name="connsiteY3" fmla="*/ 365992 h 558659"/>
              <a:gd name="connsiteX4" fmla="*/ 78377 w 1175657"/>
              <a:gd name="connsiteY4" fmla="*/ 261489 h 558659"/>
              <a:gd name="connsiteX5" fmla="*/ 95795 w 1175657"/>
              <a:gd name="connsiteY5" fmla="*/ 209237 h 558659"/>
              <a:gd name="connsiteX6" fmla="*/ 113212 w 1175657"/>
              <a:gd name="connsiteY6" fmla="*/ 183112 h 558659"/>
              <a:gd name="connsiteX7" fmla="*/ 130629 w 1175657"/>
              <a:gd name="connsiteY7" fmla="*/ 113443 h 558659"/>
              <a:gd name="connsiteX8" fmla="*/ 139337 w 1175657"/>
              <a:gd name="connsiteY8" fmla="*/ 78609 h 558659"/>
              <a:gd name="connsiteX9" fmla="*/ 156755 w 1175657"/>
              <a:gd name="connsiteY9" fmla="*/ 61192 h 558659"/>
              <a:gd name="connsiteX10" fmla="*/ 174172 w 1175657"/>
              <a:gd name="connsiteY10" fmla="*/ 35066 h 558659"/>
              <a:gd name="connsiteX11" fmla="*/ 200297 w 1175657"/>
              <a:gd name="connsiteY11" fmla="*/ 26357 h 558659"/>
              <a:gd name="connsiteX12" fmla="*/ 209006 w 1175657"/>
              <a:gd name="connsiteY12" fmla="*/ 232 h 558659"/>
              <a:gd name="connsiteX13" fmla="*/ 261257 w 1175657"/>
              <a:gd name="connsiteY13" fmla="*/ 17649 h 558659"/>
              <a:gd name="connsiteX14" fmla="*/ 296092 w 1175657"/>
              <a:gd name="connsiteY14" fmla="*/ 96026 h 558659"/>
              <a:gd name="connsiteX15" fmla="*/ 313509 w 1175657"/>
              <a:gd name="connsiteY15" fmla="*/ 209237 h 558659"/>
              <a:gd name="connsiteX16" fmla="*/ 339635 w 1175657"/>
              <a:gd name="connsiteY16" fmla="*/ 287615 h 558659"/>
              <a:gd name="connsiteX17" fmla="*/ 365760 w 1175657"/>
              <a:gd name="connsiteY17" fmla="*/ 339866 h 558659"/>
              <a:gd name="connsiteX18" fmla="*/ 391886 w 1175657"/>
              <a:gd name="connsiteY18" fmla="*/ 357283 h 558659"/>
              <a:gd name="connsiteX19" fmla="*/ 426720 w 1175657"/>
              <a:gd name="connsiteY19" fmla="*/ 409535 h 558659"/>
              <a:gd name="connsiteX20" fmla="*/ 478972 w 1175657"/>
              <a:gd name="connsiteY20" fmla="*/ 426952 h 558659"/>
              <a:gd name="connsiteX21" fmla="*/ 505097 w 1175657"/>
              <a:gd name="connsiteY21" fmla="*/ 453077 h 558659"/>
              <a:gd name="connsiteX22" fmla="*/ 522515 w 1175657"/>
              <a:gd name="connsiteY22" fmla="*/ 479203 h 558659"/>
              <a:gd name="connsiteX23" fmla="*/ 557349 w 1175657"/>
              <a:gd name="connsiteY23" fmla="*/ 487912 h 558659"/>
              <a:gd name="connsiteX24" fmla="*/ 592183 w 1175657"/>
              <a:gd name="connsiteY24" fmla="*/ 505329 h 558659"/>
              <a:gd name="connsiteX25" fmla="*/ 661852 w 1175657"/>
              <a:gd name="connsiteY25" fmla="*/ 522746 h 558659"/>
              <a:gd name="connsiteX26" fmla="*/ 696686 w 1175657"/>
              <a:gd name="connsiteY26" fmla="*/ 531455 h 558659"/>
              <a:gd name="connsiteX27" fmla="*/ 722812 w 1175657"/>
              <a:gd name="connsiteY27" fmla="*/ 548872 h 558659"/>
              <a:gd name="connsiteX28" fmla="*/ 905692 w 1175657"/>
              <a:gd name="connsiteY28" fmla="*/ 540163 h 558659"/>
              <a:gd name="connsiteX29" fmla="*/ 949235 w 1175657"/>
              <a:gd name="connsiteY29" fmla="*/ 531455 h 558659"/>
              <a:gd name="connsiteX30" fmla="*/ 1010195 w 1175657"/>
              <a:gd name="connsiteY30" fmla="*/ 522746 h 558659"/>
              <a:gd name="connsiteX31" fmla="*/ 1140823 w 1175657"/>
              <a:gd name="connsiteY31" fmla="*/ 496620 h 558659"/>
              <a:gd name="connsiteX32" fmla="*/ 1175657 w 1175657"/>
              <a:gd name="connsiteY32" fmla="*/ 496620 h 5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5657" h="558659">
                <a:moveTo>
                  <a:pt x="0" y="514037"/>
                </a:moveTo>
                <a:cubicBezTo>
                  <a:pt x="8709" y="499523"/>
                  <a:pt x="20433" y="486435"/>
                  <a:pt x="26126" y="470495"/>
                </a:cubicBezTo>
                <a:cubicBezTo>
                  <a:pt x="35127" y="445291"/>
                  <a:pt x="37052" y="418081"/>
                  <a:pt x="43543" y="392117"/>
                </a:cubicBezTo>
                <a:cubicBezTo>
                  <a:pt x="45769" y="383212"/>
                  <a:pt x="50026" y="374897"/>
                  <a:pt x="52252" y="365992"/>
                </a:cubicBezTo>
                <a:cubicBezTo>
                  <a:pt x="77228" y="266086"/>
                  <a:pt x="39583" y="387566"/>
                  <a:pt x="78377" y="261489"/>
                </a:cubicBezTo>
                <a:cubicBezTo>
                  <a:pt x="83776" y="243941"/>
                  <a:pt x="85611" y="224513"/>
                  <a:pt x="95795" y="209237"/>
                </a:cubicBezTo>
                <a:lnTo>
                  <a:pt x="113212" y="183112"/>
                </a:lnTo>
                <a:lnTo>
                  <a:pt x="130629" y="113443"/>
                </a:lnTo>
                <a:cubicBezTo>
                  <a:pt x="133532" y="101832"/>
                  <a:pt x="130874" y="87072"/>
                  <a:pt x="139337" y="78609"/>
                </a:cubicBezTo>
                <a:cubicBezTo>
                  <a:pt x="145143" y="72803"/>
                  <a:pt x="151626" y="67603"/>
                  <a:pt x="156755" y="61192"/>
                </a:cubicBezTo>
                <a:cubicBezTo>
                  <a:pt x="163293" y="53019"/>
                  <a:pt x="165999" y="41605"/>
                  <a:pt x="174172" y="35066"/>
                </a:cubicBezTo>
                <a:cubicBezTo>
                  <a:pt x="181340" y="29331"/>
                  <a:pt x="191589" y="29260"/>
                  <a:pt x="200297" y="26357"/>
                </a:cubicBezTo>
                <a:cubicBezTo>
                  <a:pt x="203200" y="17649"/>
                  <a:pt x="199919" y="1530"/>
                  <a:pt x="209006" y="232"/>
                </a:cubicBezTo>
                <a:cubicBezTo>
                  <a:pt x="227181" y="-2364"/>
                  <a:pt x="261257" y="17649"/>
                  <a:pt x="261257" y="17649"/>
                </a:cubicBezTo>
                <a:cubicBezTo>
                  <a:pt x="281985" y="79829"/>
                  <a:pt x="268491" y="54624"/>
                  <a:pt x="296092" y="96026"/>
                </a:cubicBezTo>
                <a:cubicBezTo>
                  <a:pt x="316295" y="156640"/>
                  <a:pt x="296671" y="91369"/>
                  <a:pt x="313509" y="209237"/>
                </a:cubicBezTo>
                <a:cubicBezTo>
                  <a:pt x="318000" y="240674"/>
                  <a:pt x="328231" y="257205"/>
                  <a:pt x="339635" y="287615"/>
                </a:cubicBezTo>
                <a:cubicBezTo>
                  <a:pt x="348135" y="310281"/>
                  <a:pt x="347262" y="321368"/>
                  <a:pt x="365760" y="339866"/>
                </a:cubicBezTo>
                <a:cubicBezTo>
                  <a:pt x="373161" y="347267"/>
                  <a:pt x="383177" y="351477"/>
                  <a:pt x="391886" y="357283"/>
                </a:cubicBezTo>
                <a:cubicBezTo>
                  <a:pt x="403497" y="374700"/>
                  <a:pt x="406861" y="402916"/>
                  <a:pt x="426720" y="409535"/>
                </a:cubicBezTo>
                <a:lnTo>
                  <a:pt x="478972" y="426952"/>
                </a:lnTo>
                <a:cubicBezTo>
                  <a:pt x="487680" y="435660"/>
                  <a:pt x="497213" y="443616"/>
                  <a:pt x="505097" y="453077"/>
                </a:cubicBezTo>
                <a:cubicBezTo>
                  <a:pt x="511798" y="461118"/>
                  <a:pt x="513806" y="473397"/>
                  <a:pt x="522515" y="479203"/>
                </a:cubicBezTo>
                <a:cubicBezTo>
                  <a:pt x="532474" y="485842"/>
                  <a:pt x="546142" y="483709"/>
                  <a:pt x="557349" y="487912"/>
                </a:cubicBezTo>
                <a:cubicBezTo>
                  <a:pt x="569504" y="492470"/>
                  <a:pt x="579867" y="501224"/>
                  <a:pt x="592183" y="505329"/>
                </a:cubicBezTo>
                <a:cubicBezTo>
                  <a:pt x="614892" y="512899"/>
                  <a:pt x="638629" y="516940"/>
                  <a:pt x="661852" y="522746"/>
                </a:cubicBezTo>
                <a:lnTo>
                  <a:pt x="696686" y="531455"/>
                </a:lnTo>
                <a:cubicBezTo>
                  <a:pt x="705395" y="537261"/>
                  <a:pt x="713192" y="544749"/>
                  <a:pt x="722812" y="548872"/>
                </a:cubicBezTo>
                <a:cubicBezTo>
                  <a:pt x="778326" y="572663"/>
                  <a:pt x="860034" y="546389"/>
                  <a:pt x="905692" y="540163"/>
                </a:cubicBezTo>
                <a:cubicBezTo>
                  <a:pt x="920358" y="538163"/>
                  <a:pt x="934635" y="533888"/>
                  <a:pt x="949235" y="531455"/>
                </a:cubicBezTo>
                <a:cubicBezTo>
                  <a:pt x="969482" y="528081"/>
                  <a:pt x="990020" y="526529"/>
                  <a:pt x="1010195" y="522746"/>
                </a:cubicBezTo>
                <a:cubicBezTo>
                  <a:pt x="1052914" y="514736"/>
                  <a:pt x="1097072" y="500995"/>
                  <a:pt x="1140823" y="496620"/>
                </a:cubicBezTo>
                <a:cubicBezTo>
                  <a:pt x="1152377" y="495465"/>
                  <a:pt x="1164046" y="496620"/>
                  <a:pt x="1175657" y="49662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9" name="Freeform 88"/>
          <p:cNvSpPr/>
          <p:nvPr/>
        </p:nvSpPr>
        <p:spPr>
          <a:xfrm>
            <a:off x="6499401" y="2838347"/>
            <a:ext cx="367678" cy="240089"/>
          </a:xfrm>
          <a:custGeom>
            <a:avLst/>
            <a:gdLst>
              <a:gd name="connsiteX0" fmla="*/ 0 w 1149532"/>
              <a:gd name="connsiteY0" fmla="*/ 803551 h 803551"/>
              <a:gd name="connsiteX1" fmla="*/ 17418 w 1149532"/>
              <a:gd name="connsiteY1" fmla="*/ 716465 h 803551"/>
              <a:gd name="connsiteX2" fmla="*/ 34835 w 1149532"/>
              <a:gd name="connsiteY2" fmla="*/ 690339 h 803551"/>
              <a:gd name="connsiteX3" fmla="*/ 52252 w 1149532"/>
              <a:gd name="connsiteY3" fmla="*/ 603254 h 803551"/>
              <a:gd name="connsiteX4" fmla="*/ 69669 w 1149532"/>
              <a:gd name="connsiteY4" fmla="*/ 551002 h 803551"/>
              <a:gd name="connsiteX5" fmla="*/ 87086 w 1149532"/>
              <a:gd name="connsiteY5" fmla="*/ 455208 h 803551"/>
              <a:gd name="connsiteX6" fmla="*/ 104503 w 1149532"/>
              <a:gd name="connsiteY6" fmla="*/ 411665 h 803551"/>
              <a:gd name="connsiteX7" fmla="*/ 121920 w 1149532"/>
              <a:gd name="connsiteY7" fmla="*/ 289745 h 803551"/>
              <a:gd name="connsiteX8" fmla="*/ 139338 w 1149532"/>
              <a:gd name="connsiteY8" fmla="*/ 246202 h 803551"/>
              <a:gd name="connsiteX9" fmla="*/ 156755 w 1149532"/>
              <a:gd name="connsiteY9" fmla="*/ 132991 h 803551"/>
              <a:gd name="connsiteX10" fmla="*/ 174172 w 1149532"/>
              <a:gd name="connsiteY10" fmla="*/ 106865 h 803551"/>
              <a:gd name="connsiteX11" fmla="*/ 209006 w 1149532"/>
              <a:gd name="connsiteY11" fmla="*/ 45905 h 803551"/>
              <a:gd name="connsiteX12" fmla="*/ 243840 w 1149532"/>
              <a:gd name="connsiteY12" fmla="*/ 2362 h 803551"/>
              <a:gd name="connsiteX13" fmla="*/ 278675 w 1149532"/>
              <a:gd name="connsiteY13" fmla="*/ 37197 h 803551"/>
              <a:gd name="connsiteX14" fmla="*/ 287383 w 1149532"/>
              <a:gd name="connsiteY14" fmla="*/ 63322 h 803551"/>
              <a:gd name="connsiteX15" fmla="*/ 304800 w 1149532"/>
              <a:gd name="connsiteY15" fmla="*/ 89448 h 803551"/>
              <a:gd name="connsiteX16" fmla="*/ 330926 w 1149532"/>
              <a:gd name="connsiteY16" fmla="*/ 202659 h 803551"/>
              <a:gd name="connsiteX17" fmla="*/ 348343 w 1149532"/>
              <a:gd name="connsiteY17" fmla="*/ 246202 h 803551"/>
              <a:gd name="connsiteX18" fmla="*/ 383178 w 1149532"/>
              <a:gd name="connsiteY18" fmla="*/ 359414 h 803551"/>
              <a:gd name="connsiteX19" fmla="*/ 409303 w 1149532"/>
              <a:gd name="connsiteY19" fmla="*/ 437791 h 803551"/>
              <a:gd name="connsiteX20" fmla="*/ 444138 w 1149532"/>
              <a:gd name="connsiteY20" fmla="*/ 507459 h 803551"/>
              <a:gd name="connsiteX21" fmla="*/ 487680 w 1149532"/>
              <a:gd name="connsiteY21" fmla="*/ 568419 h 803551"/>
              <a:gd name="connsiteX22" fmla="*/ 513806 w 1149532"/>
              <a:gd name="connsiteY22" fmla="*/ 585837 h 803551"/>
              <a:gd name="connsiteX23" fmla="*/ 696686 w 1149532"/>
              <a:gd name="connsiteY23" fmla="*/ 568419 h 803551"/>
              <a:gd name="connsiteX24" fmla="*/ 818606 w 1149532"/>
              <a:gd name="connsiteY24" fmla="*/ 585837 h 803551"/>
              <a:gd name="connsiteX25" fmla="*/ 844732 w 1149532"/>
              <a:gd name="connsiteY25" fmla="*/ 594545 h 803551"/>
              <a:gd name="connsiteX26" fmla="*/ 862149 w 1149532"/>
              <a:gd name="connsiteY26" fmla="*/ 655505 h 803551"/>
              <a:gd name="connsiteX27" fmla="*/ 888275 w 1149532"/>
              <a:gd name="connsiteY27" fmla="*/ 664214 h 803551"/>
              <a:gd name="connsiteX28" fmla="*/ 896983 w 1149532"/>
              <a:gd name="connsiteY28" fmla="*/ 699048 h 803551"/>
              <a:gd name="connsiteX29" fmla="*/ 949235 w 1149532"/>
              <a:gd name="connsiteY29" fmla="*/ 716465 h 803551"/>
              <a:gd name="connsiteX30" fmla="*/ 984069 w 1149532"/>
              <a:gd name="connsiteY30" fmla="*/ 733882 h 803551"/>
              <a:gd name="connsiteX31" fmla="*/ 1132115 w 1149532"/>
              <a:gd name="connsiteY31" fmla="*/ 751299 h 803551"/>
              <a:gd name="connsiteX32" fmla="*/ 1149532 w 1149532"/>
              <a:gd name="connsiteY32" fmla="*/ 777425 h 80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9532" h="803551">
                <a:moveTo>
                  <a:pt x="0" y="803551"/>
                </a:moveTo>
                <a:cubicBezTo>
                  <a:pt x="3210" y="781083"/>
                  <a:pt x="5258" y="740786"/>
                  <a:pt x="17418" y="716465"/>
                </a:cubicBezTo>
                <a:cubicBezTo>
                  <a:pt x="22099" y="707104"/>
                  <a:pt x="29029" y="699048"/>
                  <a:pt x="34835" y="690339"/>
                </a:cubicBezTo>
                <a:cubicBezTo>
                  <a:pt x="40721" y="655021"/>
                  <a:pt x="42507" y="635738"/>
                  <a:pt x="52252" y="603254"/>
                </a:cubicBezTo>
                <a:cubicBezTo>
                  <a:pt x="57528" y="585669"/>
                  <a:pt x="65216" y="568813"/>
                  <a:pt x="69669" y="551002"/>
                </a:cubicBezTo>
                <a:cubicBezTo>
                  <a:pt x="77932" y="517952"/>
                  <a:pt x="77330" y="487731"/>
                  <a:pt x="87086" y="455208"/>
                </a:cubicBezTo>
                <a:cubicBezTo>
                  <a:pt x="91578" y="440235"/>
                  <a:pt x="98697" y="426179"/>
                  <a:pt x="104503" y="411665"/>
                </a:cubicBezTo>
                <a:cubicBezTo>
                  <a:pt x="106439" y="396177"/>
                  <a:pt x="116127" y="310985"/>
                  <a:pt x="121920" y="289745"/>
                </a:cubicBezTo>
                <a:cubicBezTo>
                  <a:pt x="126033" y="274663"/>
                  <a:pt x="133532" y="260716"/>
                  <a:pt x="139338" y="246202"/>
                </a:cubicBezTo>
                <a:cubicBezTo>
                  <a:pt x="141087" y="230461"/>
                  <a:pt x="145441" y="159391"/>
                  <a:pt x="156755" y="132991"/>
                </a:cubicBezTo>
                <a:cubicBezTo>
                  <a:pt x="160878" y="123371"/>
                  <a:pt x="168979" y="115952"/>
                  <a:pt x="174172" y="106865"/>
                </a:cubicBezTo>
                <a:cubicBezTo>
                  <a:pt x="218367" y="29522"/>
                  <a:pt x="166572" y="109557"/>
                  <a:pt x="209006" y="45905"/>
                </a:cubicBezTo>
                <a:cubicBezTo>
                  <a:pt x="211533" y="35796"/>
                  <a:pt x="212809" y="-10937"/>
                  <a:pt x="243840" y="2362"/>
                </a:cubicBezTo>
                <a:cubicBezTo>
                  <a:pt x="258934" y="8831"/>
                  <a:pt x="278675" y="37197"/>
                  <a:pt x="278675" y="37197"/>
                </a:cubicBezTo>
                <a:cubicBezTo>
                  <a:pt x="281578" y="45905"/>
                  <a:pt x="283278" y="55112"/>
                  <a:pt x="287383" y="63322"/>
                </a:cubicBezTo>
                <a:cubicBezTo>
                  <a:pt x="292064" y="72684"/>
                  <a:pt x="301223" y="79612"/>
                  <a:pt x="304800" y="89448"/>
                </a:cubicBezTo>
                <a:cubicBezTo>
                  <a:pt x="342728" y="193749"/>
                  <a:pt x="307061" y="123109"/>
                  <a:pt x="330926" y="202659"/>
                </a:cubicBezTo>
                <a:cubicBezTo>
                  <a:pt x="335418" y="217632"/>
                  <a:pt x="343746" y="231261"/>
                  <a:pt x="348343" y="246202"/>
                </a:cubicBezTo>
                <a:cubicBezTo>
                  <a:pt x="390756" y="384045"/>
                  <a:pt x="343022" y="259028"/>
                  <a:pt x="383178" y="359414"/>
                </a:cubicBezTo>
                <a:cubicBezTo>
                  <a:pt x="402787" y="477074"/>
                  <a:pt x="376650" y="364321"/>
                  <a:pt x="409303" y="437791"/>
                </a:cubicBezTo>
                <a:cubicBezTo>
                  <a:pt x="441324" y="509838"/>
                  <a:pt x="408368" y="471691"/>
                  <a:pt x="444138" y="507459"/>
                </a:cubicBezTo>
                <a:cubicBezTo>
                  <a:pt x="464458" y="568419"/>
                  <a:pt x="444138" y="553905"/>
                  <a:pt x="487680" y="568419"/>
                </a:cubicBezTo>
                <a:cubicBezTo>
                  <a:pt x="496389" y="574225"/>
                  <a:pt x="503363" y="585141"/>
                  <a:pt x="513806" y="585837"/>
                </a:cubicBezTo>
                <a:cubicBezTo>
                  <a:pt x="534228" y="587199"/>
                  <a:pt x="666497" y="571774"/>
                  <a:pt x="696686" y="568419"/>
                </a:cubicBezTo>
                <a:cubicBezTo>
                  <a:pt x="737326" y="574225"/>
                  <a:pt x="778178" y="578703"/>
                  <a:pt x="818606" y="585837"/>
                </a:cubicBezTo>
                <a:cubicBezTo>
                  <a:pt x="827646" y="587432"/>
                  <a:pt x="838241" y="588054"/>
                  <a:pt x="844732" y="594545"/>
                </a:cubicBezTo>
                <a:cubicBezTo>
                  <a:pt x="849524" y="599337"/>
                  <a:pt x="861253" y="654385"/>
                  <a:pt x="862149" y="655505"/>
                </a:cubicBezTo>
                <a:cubicBezTo>
                  <a:pt x="867884" y="662673"/>
                  <a:pt x="879566" y="661311"/>
                  <a:pt x="888275" y="664214"/>
                </a:cubicBezTo>
                <a:cubicBezTo>
                  <a:pt x="891178" y="675825"/>
                  <a:pt x="887896" y="691259"/>
                  <a:pt x="896983" y="699048"/>
                </a:cubicBezTo>
                <a:cubicBezTo>
                  <a:pt x="910923" y="710996"/>
                  <a:pt x="932814" y="708254"/>
                  <a:pt x="949235" y="716465"/>
                </a:cubicBezTo>
                <a:cubicBezTo>
                  <a:pt x="960846" y="722271"/>
                  <a:pt x="971914" y="729324"/>
                  <a:pt x="984069" y="733882"/>
                </a:cubicBezTo>
                <a:cubicBezTo>
                  <a:pt x="1025619" y="749463"/>
                  <a:pt x="1101848" y="748971"/>
                  <a:pt x="1132115" y="751299"/>
                </a:cubicBezTo>
                <a:lnTo>
                  <a:pt x="1149532" y="777425"/>
                </a:ln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2" name="Freeform 11"/>
          <p:cNvSpPr/>
          <p:nvPr/>
        </p:nvSpPr>
        <p:spPr>
          <a:xfrm>
            <a:off x="3343135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0" name="Freeform 89"/>
          <p:cNvSpPr/>
          <p:nvPr/>
        </p:nvSpPr>
        <p:spPr>
          <a:xfrm>
            <a:off x="3932495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1" name="Freeform 90"/>
          <p:cNvSpPr/>
          <p:nvPr/>
        </p:nvSpPr>
        <p:spPr>
          <a:xfrm>
            <a:off x="4521854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2" name="Freeform 91"/>
          <p:cNvSpPr/>
          <p:nvPr/>
        </p:nvSpPr>
        <p:spPr>
          <a:xfrm>
            <a:off x="5111214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3" name="Freeform 92"/>
          <p:cNvSpPr/>
          <p:nvPr/>
        </p:nvSpPr>
        <p:spPr>
          <a:xfrm>
            <a:off x="5700573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4" name="Freeform 93"/>
          <p:cNvSpPr/>
          <p:nvPr/>
        </p:nvSpPr>
        <p:spPr>
          <a:xfrm>
            <a:off x="6289932" y="1319089"/>
            <a:ext cx="582970" cy="172850"/>
          </a:xfrm>
          <a:custGeom>
            <a:avLst/>
            <a:gdLst>
              <a:gd name="connsiteX0" fmla="*/ 0 w 1036390"/>
              <a:gd name="connsiteY0" fmla="*/ 304910 h 307288"/>
              <a:gd name="connsiteX1" fmla="*/ 827314 w 1036390"/>
              <a:gd name="connsiteY1" fmla="*/ 110 h 307288"/>
              <a:gd name="connsiteX2" fmla="*/ 1018903 w 1036390"/>
              <a:gd name="connsiteY2" fmla="*/ 270076 h 307288"/>
              <a:gd name="connsiteX3" fmla="*/ 1027611 w 1036390"/>
              <a:gd name="connsiteY3" fmla="*/ 304910 h 3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90" h="307288">
                <a:moveTo>
                  <a:pt x="0" y="304910"/>
                </a:moveTo>
                <a:cubicBezTo>
                  <a:pt x="328748" y="155413"/>
                  <a:pt x="657497" y="5916"/>
                  <a:pt x="827314" y="110"/>
                </a:cubicBezTo>
                <a:cubicBezTo>
                  <a:pt x="997131" y="-5696"/>
                  <a:pt x="985520" y="219276"/>
                  <a:pt x="1018903" y="270076"/>
                </a:cubicBezTo>
                <a:cubicBezTo>
                  <a:pt x="1052286" y="320876"/>
                  <a:pt x="1027611" y="304910"/>
                  <a:pt x="1027611" y="304910"/>
                </a:cubicBezTo>
              </a:path>
            </a:pathLst>
          </a:custGeom>
          <a:noFill/>
          <a:ln w="2222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95" name="TextBox 94"/>
          <p:cNvSpPr txBox="1"/>
          <p:nvPr/>
        </p:nvSpPr>
        <p:spPr>
          <a:xfrm>
            <a:off x="4701528" y="2616719"/>
            <a:ext cx="314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+1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56222" y="2616719"/>
            <a:ext cx="314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+2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670876" y="2493189"/>
            <a:ext cx="45397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Year: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10915" y="2616719"/>
            <a:ext cx="314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+3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69917" y="2599407"/>
            <a:ext cx="28405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…</a:t>
            </a:r>
            <a:endParaRPr lang="en-AU" sz="1125" i="1" dirty="0"/>
          </a:p>
        </p:txBody>
      </p:sp>
      <p:sp>
        <p:nvSpPr>
          <p:cNvPr id="3" name="Rectangle 2"/>
          <p:cNvSpPr/>
          <p:nvPr/>
        </p:nvSpPr>
        <p:spPr>
          <a:xfrm>
            <a:off x="4692564" y="2792504"/>
            <a:ext cx="348313" cy="1711545"/>
          </a:xfrm>
          <a:prstGeom prst="rect">
            <a:avLst/>
          </a:prstGeom>
          <a:ln w="12700" cap="flat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00" name="TextBox 99"/>
          <p:cNvSpPr txBox="1"/>
          <p:nvPr/>
        </p:nvSpPr>
        <p:spPr>
          <a:xfrm>
            <a:off x="5814622" y="2616719"/>
            <a:ext cx="314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13" dirty="0"/>
              <a:t>+4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95" y="3149403"/>
            <a:ext cx="3199197" cy="107036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209524" y="2743482"/>
            <a:ext cx="22397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25" dirty="0"/>
              <a:t>Building a Markov 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220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186" y="677823"/>
            <a:ext cx="4324175" cy="19491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Forecasting methods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5676" y="2817102"/>
            <a:ext cx="5508371" cy="191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50" b="1" dirty="0"/>
              <a:t>Value propositions (from conception discussions):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Scenario analysis</a:t>
            </a:r>
            <a:r>
              <a:rPr lang="en-AU" sz="1950" dirty="0">
                <a:solidFill>
                  <a:srgbClr val="92D050"/>
                </a:solidFill>
              </a:rPr>
              <a:t>				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Forecasting progress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Understanding sequencing of flows to assess risk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Inform watering priorities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989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3558"/>
            <a:ext cx="2106234" cy="37614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5536" y="4878249"/>
            <a:ext cx="216592" cy="95510"/>
          </a:xfrm>
        </p:spPr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/>
              <a:t>What </a:t>
            </a:r>
            <a:r>
              <a:rPr lang="en-AU" dirty="0" smtClean="0"/>
              <a:t>can the workflow tell us?</a:t>
            </a:r>
            <a:endParaRPr lang="en-AU" sz="2325" dirty="0"/>
          </a:p>
        </p:txBody>
      </p:sp>
      <p:sp>
        <p:nvSpPr>
          <p:cNvPr id="2" name="Oval 1"/>
          <p:cNvSpPr/>
          <p:nvPr/>
        </p:nvSpPr>
        <p:spPr>
          <a:xfrm>
            <a:off x="2411838" y="2295983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4" name="Straight Connector 3"/>
          <p:cNvCxnSpPr>
            <a:endCxn id="2" idx="6"/>
          </p:cNvCxnSpPr>
          <p:nvPr/>
        </p:nvCxnSpPr>
        <p:spPr>
          <a:xfrm flipH="1">
            <a:off x="2627862" y="2170467"/>
            <a:ext cx="1331694" cy="2335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30183" y="2082143"/>
            <a:ext cx="2055896" cy="31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500" dirty="0"/>
              <a:t>Identify areas of concern</a:t>
            </a:r>
          </a:p>
          <a:p>
            <a:pPr marL="0" indent="0">
              <a:buNone/>
            </a:pPr>
            <a:endParaRPr lang="en-AU" dirty="0"/>
          </a:p>
          <a:p>
            <a:pPr marL="257175" lvl="1" indent="0">
              <a:buNone/>
            </a:pPr>
            <a:endParaRPr lang="en-AU" sz="2100" dirty="0"/>
          </a:p>
          <a:p>
            <a:pPr lvl="1"/>
            <a:endParaRPr lang="en-AU" sz="2100" dirty="0"/>
          </a:p>
          <a:p>
            <a:endParaRPr lang="en-AU" sz="2400" dirty="0"/>
          </a:p>
        </p:txBody>
      </p:sp>
      <p:sp>
        <p:nvSpPr>
          <p:cNvPr id="10" name="Oval 9"/>
          <p:cNvSpPr/>
          <p:nvPr/>
        </p:nvSpPr>
        <p:spPr>
          <a:xfrm>
            <a:off x="1763688" y="2760032"/>
            <a:ext cx="140423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67922" y="2760032"/>
            <a:ext cx="756006" cy="1100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030185" y="2662476"/>
            <a:ext cx="1621936" cy="989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/>
              <a:t>Evaluate risk and understand likely, bad and good outcomes</a:t>
            </a:r>
          </a:p>
          <a:p>
            <a:pPr marL="257175" lvl="1" indent="0">
              <a:buNone/>
            </a:pPr>
            <a:endParaRPr lang="en-AU" sz="2100" dirty="0"/>
          </a:p>
          <a:p>
            <a:pPr lvl="1"/>
            <a:endParaRPr lang="en-AU" sz="2100" dirty="0"/>
          </a:p>
          <a:p>
            <a:endParaRPr lang="en-AU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30185" y="975140"/>
            <a:ext cx="1621936" cy="989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/>
              <a:t>Evaluate differences between locations and ecological community types</a:t>
            </a:r>
            <a:endParaRPr lang="en-AU" sz="2100" dirty="0"/>
          </a:p>
          <a:p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9802" y="1088978"/>
            <a:ext cx="1188054" cy="501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43808" y="1139113"/>
            <a:ext cx="1115748" cy="10755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040342" y="3692874"/>
            <a:ext cx="2055896" cy="833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00" dirty="0"/>
              <a:t>Inform and test management actions that may assist (including multi-year consideration)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269" y="2193708"/>
            <a:ext cx="986572" cy="4259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792" y="3320695"/>
            <a:ext cx="992580" cy="422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793" y="2752632"/>
            <a:ext cx="991048" cy="42291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894258" y="2106606"/>
            <a:ext cx="1068439" cy="1707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23" name="Straight Connector 22"/>
          <p:cNvCxnSpPr>
            <a:endCxn id="22" idx="2"/>
          </p:cNvCxnSpPr>
          <p:nvPr/>
        </p:nvCxnSpPr>
        <p:spPr>
          <a:xfrm>
            <a:off x="5436097" y="2787775"/>
            <a:ext cx="1458161" cy="1724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Potential Applications</a:t>
            </a:r>
            <a:endParaRPr lang="en-AU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082" y="951311"/>
            <a:ext cx="3267931" cy="3429641"/>
          </a:xfrm>
        </p:spPr>
        <p:txBody>
          <a:bodyPr>
            <a:normAutofit/>
          </a:bodyPr>
          <a:lstStyle/>
          <a:p>
            <a:r>
              <a:rPr lang="en-AU" i="1" dirty="0" smtClean="0"/>
              <a:t>2020 </a:t>
            </a:r>
            <a:r>
              <a:rPr lang="en-AU" i="1" dirty="0"/>
              <a:t>MDBA Evaluation report </a:t>
            </a:r>
          </a:p>
          <a:p>
            <a:r>
              <a:rPr lang="en-AU" dirty="0" smtClean="0"/>
              <a:t>2024 </a:t>
            </a:r>
            <a:r>
              <a:rPr lang="en-AU" dirty="0"/>
              <a:t>BP review</a:t>
            </a:r>
          </a:p>
          <a:p>
            <a:r>
              <a:rPr lang="en-AU" dirty="0"/>
              <a:t>BWS review</a:t>
            </a:r>
          </a:p>
          <a:p>
            <a:r>
              <a:rPr lang="en-AU" dirty="0"/>
              <a:t>Chapter 8 EWP </a:t>
            </a:r>
            <a:r>
              <a:rPr lang="en-AU" dirty="0" smtClean="0"/>
              <a:t>review</a:t>
            </a:r>
          </a:p>
          <a:p>
            <a:r>
              <a:rPr lang="en-AU" dirty="0" smtClean="0"/>
              <a:t>Informing annual watering priorities</a:t>
            </a:r>
            <a:endParaRPr lang="en-AU" dirty="0"/>
          </a:p>
          <a:p>
            <a:pPr marL="257175" lvl="1" indent="0">
              <a:buNone/>
            </a:pPr>
            <a:endParaRPr lang="en-AU" sz="2100" dirty="0"/>
          </a:p>
          <a:p>
            <a:pPr lvl="1"/>
            <a:endParaRPr lang="en-AU" sz="2100" dirty="0"/>
          </a:p>
          <a:p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946" y="2841781"/>
            <a:ext cx="3394416" cy="1277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43" y="936135"/>
            <a:ext cx="2605199" cy="1491489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2960" y="4878249"/>
            <a:ext cx="216592" cy="95510"/>
          </a:xfrm>
        </p:spPr>
        <p:txBody>
          <a:bodyPr/>
          <a:lstStyle/>
          <a:p>
            <a:r>
              <a:rPr lang="en-AU" dirty="0" smtClean="0"/>
              <a:t>15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661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sz="2325" dirty="0"/>
              <a:t>Understanding risk / characterising uncertainty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31640" y="1008700"/>
          <a:ext cx="1728192" cy="3020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"/>
                <a:gridCol w="651714"/>
                <a:gridCol w="968466"/>
              </a:tblGrid>
              <a:tr h="62007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Dry</a:t>
                      </a:r>
                      <a:r>
                        <a:rPr lang="en-AU" sz="1200" baseline="0" dirty="0" smtClean="0">
                          <a:effectLst/>
                        </a:rPr>
                        <a:t> s</a:t>
                      </a:r>
                      <a:r>
                        <a:rPr lang="en-AU" sz="1200" dirty="0" smtClean="0">
                          <a:effectLst/>
                        </a:rPr>
                        <a:t>pell length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(= or &gt;)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35719" marB="35719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err="1" smtClean="0">
                          <a:effectLst/>
                        </a:rPr>
                        <a:t>Avg</a:t>
                      </a:r>
                      <a:r>
                        <a:rPr lang="en-AU" sz="1200" baseline="0" dirty="0" smtClean="0">
                          <a:effectLst/>
                        </a:rPr>
                        <a:t> </a:t>
                      </a:r>
                      <a:r>
                        <a:rPr lang="en-AU" sz="1200" dirty="0" smtClean="0">
                          <a:effectLst/>
                        </a:rPr>
                        <a:t>exceedance (10,000 runs)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35719" marB="35719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0.979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2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0.800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3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0.522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4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0.308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5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0.171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6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0.088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7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0.045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8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0.023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>
                          <a:effectLst/>
                        </a:rPr>
                        <a:t>9</a:t>
                      </a:r>
                      <a:endParaRPr lang="en-A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0.010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  <a:tr h="240030"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>
                          <a:effectLst/>
                        </a:rPr>
                        <a:t>10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27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0.005</a:t>
                      </a:r>
                      <a:endParaRPr lang="en-A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8575" marB="28575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64" y="2544837"/>
            <a:ext cx="3247076" cy="1693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35" y="921153"/>
            <a:ext cx="2490993" cy="160734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71083" y="4254245"/>
            <a:ext cx="6628028" cy="833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Important to understand probability and impact of extreme events</a:t>
            </a:r>
            <a:endParaRPr lang="en-AU" sz="21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3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12082" y="205980"/>
            <a:ext cx="6346031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700" dirty="0"/>
              <a:t>Exploring outcomes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681540"/>
            <a:ext cx="4914546" cy="38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896036" y="600531"/>
            <a:ext cx="3672408" cy="22142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125" dirty="0"/>
              <a:t>CSIRO Land and Water</a:t>
            </a:r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endParaRPr lang="en-US" sz="1125" dirty="0"/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125" dirty="0"/>
              <a:t>Carmel </a:t>
            </a:r>
            <a:r>
              <a:rPr lang="en-US" sz="1125" dirty="0" err="1"/>
              <a:t>Pollino</a:t>
            </a:r>
            <a:r>
              <a:rPr lang="en-US" sz="1125" dirty="0"/>
              <a:t/>
            </a:r>
            <a:br>
              <a:rPr lang="en-US" sz="1125" dirty="0"/>
            </a:b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e</a:t>
            </a:r>
            <a:r>
              <a:rPr lang="en-US" sz="1125" dirty="0"/>
              <a:t>	carmel.pollino@csiro.au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endParaRPr lang="en-US" sz="1125" dirty="0"/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125" dirty="0"/>
              <a:t>Susan Cuddy</a:t>
            </a:r>
            <a:br>
              <a:rPr lang="en-US" sz="1125" dirty="0"/>
            </a:b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e</a:t>
            </a:r>
            <a:r>
              <a:rPr lang="en-US" sz="1125" dirty="0"/>
              <a:t>	susan.cuddy@csiro.au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endParaRPr lang="en-US" sz="1125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 smtClean="0">
                <a:effectLst/>
              </a:rPr>
              <a:t>CSIRO Land and water</a:t>
            </a:r>
            <a:endParaRPr lang="en-A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000" y="1707655"/>
            <a:ext cx="260167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500" dirty="0">
                <a:solidFill>
                  <a:schemeClr val="bg1"/>
                </a:solidFill>
              </a:rPr>
              <a:t>Thank you</a:t>
            </a:r>
            <a:endParaRPr lang="en-AU" sz="1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887" y="4879200"/>
            <a:ext cx="4456090" cy="253916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AU" sz="1050" dirty="0">
                <a:solidFill>
                  <a:srgbClr val="FF0000"/>
                </a:solidFill>
                <a:latin typeface="Calibri" pitchFamily="34" charset="0"/>
              </a:rPr>
              <a:t>A partnership project between CSIRO and the Murray-Darling Basin Authority</a:t>
            </a:r>
          </a:p>
        </p:txBody>
      </p:sp>
      <p:pic>
        <p:nvPicPr>
          <p:cNvPr id="8" name="Picture 7" descr="http://www.canberraglassworks.com/wp-content/uploads/2016/05/MDBA_AG_crest_colour_inli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18" y="4512528"/>
            <a:ext cx="1960721" cy="651510"/>
          </a:xfrm>
          <a:prstGeom prst="rect">
            <a:avLst/>
          </a:prstGeom>
          <a:noFill/>
          <a:extLst/>
        </p:spPr>
      </p:pic>
      <p:pic>
        <p:nvPicPr>
          <p:cNvPr id="9" name="Picture 8" descr="GP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41976"/>
            <a:ext cx="2294652" cy="1365678"/>
          </a:xfrm>
          <a:prstGeom prst="rect">
            <a:avLst/>
          </a:prstGeom>
        </p:spPr>
      </p:pic>
      <p:sp>
        <p:nvSpPr>
          <p:cNvPr id="10" name="Subtitle 5"/>
          <p:cNvSpPr txBox="1">
            <a:spLocks/>
          </p:cNvSpPr>
          <p:nvPr/>
        </p:nvSpPr>
        <p:spPr>
          <a:xfrm>
            <a:off x="1493658" y="2841780"/>
            <a:ext cx="4591079" cy="1269141"/>
          </a:xfrm>
          <a:prstGeom prst="rect">
            <a:avLst/>
          </a:prstGeom>
        </p:spPr>
        <p:txBody>
          <a:bodyPr vert="horz" lIns="0" tIns="0" rIns="0" bIns="0" numCol="2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Font typeface="Calibri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66400" indent="-266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None/>
              <a:tabLst>
                <a:tab pos="356400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125" dirty="0"/>
              <a:t>CSIRO Land and Water</a:t>
            </a:r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125" dirty="0"/>
              <a:t>Danial Stratford</a:t>
            </a:r>
            <a:br>
              <a:rPr lang="en-US" sz="1125" dirty="0"/>
            </a:b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t</a:t>
            </a:r>
            <a:r>
              <a:rPr lang="en-US" sz="1125" dirty="0"/>
              <a:t>	+61 2 6246 5993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e</a:t>
            </a:r>
            <a:r>
              <a:rPr lang="en-US" sz="1125" dirty="0"/>
              <a:t>	danial.stratford@csiro.au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w</a:t>
            </a:r>
            <a:r>
              <a:rPr lang="en-US" sz="1125" dirty="0"/>
              <a:t>	www.csiro.au/</a:t>
            </a: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4896036" y="2625756"/>
            <a:ext cx="4716524" cy="2214246"/>
          </a:xfrm>
          <a:prstGeom prst="rect">
            <a:avLst/>
          </a:prstGeom>
        </p:spPr>
        <p:txBody>
          <a:bodyPr vert="horz" lIns="0" tIns="0" rIns="0" bIns="0" numCol="2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Font typeface="Calibri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66400" indent="-266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None/>
              <a:tabLst>
                <a:tab pos="356400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125" dirty="0"/>
              <a:t>Murray-Darling Basin Authority</a:t>
            </a:r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endParaRPr lang="en-US" sz="1125" dirty="0"/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125" dirty="0"/>
              <a:t>Michael Wilson</a:t>
            </a:r>
            <a:br>
              <a:rPr lang="en-US" sz="1125" dirty="0"/>
            </a:b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e</a:t>
            </a:r>
            <a:r>
              <a:rPr lang="en-US" sz="1125" dirty="0"/>
              <a:t>	</a:t>
            </a:r>
            <a:r>
              <a:rPr lang="en-US" sz="1125" dirty="0" smtClean="0"/>
              <a:t>Michael.Wilson@mdba.gov.au</a:t>
            </a: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endParaRPr lang="en-US" sz="1125" dirty="0"/>
          </a:p>
          <a:p>
            <a:pPr lvl="1">
              <a:lnSpc>
                <a:spcPct val="80000"/>
              </a:lnSpc>
              <a:tabLst>
                <a:tab pos="266700" algn="l"/>
              </a:tabLst>
            </a:pPr>
            <a:r>
              <a:rPr lang="en-US" sz="1125" dirty="0"/>
              <a:t>David Stevens</a:t>
            </a:r>
            <a:br>
              <a:rPr lang="en-US" sz="1125" dirty="0"/>
            </a:br>
            <a:endParaRPr lang="en-US" sz="1125" dirty="0"/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r>
              <a:rPr lang="en-US" sz="1125" b="1" dirty="0"/>
              <a:t>e</a:t>
            </a:r>
            <a:r>
              <a:rPr lang="en-US" sz="1125" dirty="0"/>
              <a:t>	david.stevens@mdba.gov.au</a:t>
            </a:r>
          </a:p>
          <a:p>
            <a:pPr marL="202500" lvl="2" indent="-202500">
              <a:lnSpc>
                <a:spcPct val="80000"/>
              </a:lnSpc>
              <a:spcAft>
                <a:spcPct val="0"/>
              </a:spcAft>
            </a:pP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27048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2083" y="735547"/>
            <a:ext cx="6346031" cy="3429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>
                <a:cs typeface="Microsoft Tai Le" panose="020B0502040204020203" pitchFamily="34" charset="0"/>
              </a:rPr>
              <a:t>Many </a:t>
            </a:r>
            <a:r>
              <a:rPr lang="en-AU" dirty="0" smtClean="0">
                <a:cs typeface="Microsoft Tai Le" panose="020B0502040204020203" pitchFamily="34" charset="0"/>
              </a:rPr>
              <a:t>people </a:t>
            </a:r>
            <a:r>
              <a:rPr lang="en-AU" dirty="0">
                <a:cs typeface="Microsoft Tai Le" panose="020B0502040204020203" pitchFamily="34" charset="0"/>
              </a:rPr>
              <a:t>have contributed to the development of the </a:t>
            </a:r>
            <a:r>
              <a:rPr lang="en-AU" dirty="0" smtClean="0">
                <a:cs typeface="Microsoft Tai Le" panose="020B0502040204020203" pitchFamily="34" charset="0"/>
              </a:rPr>
              <a:t>project, </a:t>
            </a:r>
            <a:r>
              <a:rPr lang="en-AU" dirty="0">
                <a:cs typeface="Microsoft Tai Le" panose="020B0502040204020203" pitchFamily="34" charset="0"/>
              </a:rPr>
              <a:t>through attendance at workshops, interviews, as advisers, </a:t>
            </a:r>
            <a:r>
              <a:rPr lang="en-AU" dirty="0" smtClean="0">
                <a:cs typeface="Microsoft Tai Le" panose="020B0502040204020203" pitchFamily="34" charset="0"/>
              </a:rPr>
              <a:t>steering committee and conception discussions.</a:t>
            </a:r>
            <a:endParaRPr lang="en-AU" dirty="0"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en-AU" dirty="0" smtClean="0"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AU" dirty="0" smtClean="0">
                <a:cs typeface="Microsoft Tai Le" panose="020B0502040204020203" pitchFamily="34" charset="0"/>
              </a:rPr>
              <a:t>Francis </a:t>
            </a:r>
            <a:r>
              <a:rPr lang="en-AU" dirty="0" err="1" smtClean="0">
                <a:cs typeface="Microsoft Tai Le" panose="020B0502040204020203" pitchFamily="34" charset="0"/>
              </a:rPr>
              <a:t>Chiew</a:t>
            </a:r>
            <a:r>
              <a:rPr lang="en-AU" dirty="0" smtClean="0">
                <a:cs typeface="Microsoft Tai Le" panose="020B0502040204020203" pitchFamily="34" charset="0"/>
              </a:rPr>
              <a:t>, Ian Cresswell, Nicky </a:t>
            </a:r>
            <a:r>
              <a:rPr lang="en-AU" dirty="0">
                <a:cs typeface="Microsoft Tai Le" panose="020B0502040204020203" pitchFamily="34" charset="0"/>
              </a:rPr>
              <a:t>Grigg, Bruce Taylor, Klaus Joehnk, Tanya Doody, Ian Overton, Martin Nolan </a:t>
            </a:r>
            <a:r>
              <a:rPr lang="en-AU" dirty="0" smtClean="0">
                <a:cs typeface="Microsoft Tai Le" panose="020B0502040204020203" pitchFamily="34" charset="0"/>
              </a:rPr>
              <a:t>(CSIRO); </a:t>
            </a:r>
          </a:p>
          <a:p>
            <a:pPr marL="0" indent="0">
              <a:buNone/>
            </a:pPr>
            <a:endParaRPr lang="en-AU" sz="975" dirty="0"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AU" dirty="0" smtClean="0">
                <a:cs typeface="Microsoft Tai Le" panose="020B0502040204020203" pitchFamily="34" charset="0"/>
              </a:rPr>
              <a:t>Rebecca </a:t>
            </a:r>
            <a:r>
              <a:rPr lang="en-AU" dirty="0">
                <a:cs typeface="Microsoft Tai Le" panose="020B0502040204020203" pitchFamily="34" charset="0"/>
              </a:rPr>
              <a:t>White, Gill Whiting, Ian Neave, Jim Foreman, Matthew Bethune, Matt Coleman, Jong Lee, Sue Powell, Stuart </a:t>
            </a:r>
            <a:r>
              <a:rPr lang="en-AU" dirty="0" smtClean="0">
                <a:cs typeface="Microsoft Tai Le" panose="020B0502040204020203" pitchFamily="34" charset="0"/>
              </a:rPr>
              <a:t>Little, </a:t>
            </a:r>
            <a:r>
              <a:rPr lang="en-AU" dirty="0" err="1">
                <a:cs typeface="Microsoft Tai Le" panose="020B0502040204020203" pitchFamily="34" charset="0"/>
              </a:rPr>
              <a:t>Willam</a:t>
            </a:r>
            <a:r>
              <a:rPr lang="en-AU" dirty="0">
                <a:cs typeface="Microsoft Tai Le" panose="020B0502040204020203" pitchFamily="34" charset="0"/>
              </a:rPr>
              <a:t> </a:t>
            </a:r>
            <a:r>
              <a:rPr lang="en-AU" dirty="0" err="1">
                <a:cs typeface="Microsoft Tai Le" panose="020B0502040204020203" pitchFamily="34" charset="0"/>
              </a:rPr>
              <a:t>Vlotman</a:t>
            </a:r>
            <a:r>
              <a:rPr lang="en-AU" dirty="0">
                <a:cs typeface="Microsoft Tai Le" panose="020B0502040204020203" pitchFamily="34" charset="0"/>
              </a:rPr>
              <a:t>, Jacqui Russell, Peter Davies, David Bell, Paul </a:t>
            </a:r>
            <a:r>
              <a:rPr lang="en-AU" dirty="0" err="1">
                <a:cs typeface="Microsoft Tai Le" panose="020B0502040204020203" pitchFamily="34" charset="0"/>
              </a:rPr>
              <a:t>Carlile</a:t>
            </a:r>
            <a:r>
              <a:rPr lang="en-AU" dirty="0">
                <a:cs typeface="Microsoft Tai Le" panose="020B0502040204020203" pitchFamily="34" charset="0"/>
              </a:rPr>
              <a:t>, Matt O’Brien (</a:t>
            </a:r>
            <a:r>
              <a:rPr lang="en-AU" dirty="0" smtClean="0">
                <a:cs typeface="Microsoft Tai Le" panose="020B0502040204020203" pitchFamily="34" charset="0"/>
              </a:rPr>
              <a:t>MDBA)</a:t>
            </a:r>
          </a:p>
          <a:p>
            <a:pPr marL="0" indent="0">
              <a:buNone/>
            </a:pPr>
            <a:endParaRPr lang="en-AU" sz="975" dirty="0"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AU" dirty="0" smtClean="0">
                <a:cs typeface="Microsoft Tai Le" panose="020B0502040204020203" pitchFamily="34" charset="0"/>
              </a:rPr>
              <a:t>Jane Roberts (</a:t>
            </a:r>
            <a:r>
              <a:rPr lang="en-AU" dirty="0" err="1" smtClean="0">
                <a:cs typeface="Microsoft Tai Le" panose="020B0502040204020203" pitchFamily="34" charset="0"/>
              </a:rPr>
              <a:t>Cnsl</a:t>
            </a:r>
            <a:r>
              <a:rPr lang="en-AU" dirty="0" smtClean="0">
                <a:cs typeface="Microsoft Tai Le" panose="020B0502040204020203" pitchFamily="34" charset="0"/>
              </a:rPr>
              <a:t>); Nick </a:t>
            </a:r>
            <a:r>
              <a:rPr lang="en-AU" dirty="0">
                <a:cs typeface="Microsoft Tai Le" panose="020B0502040204020203" pitchFamily="34" charset="0"/>
              </a:rPr>
              <a:t>Bond (Latrobe </a:t>
            </a:r>
            <a:r>
              <a:rPr lang="en-AU" dirty="0" err="1">
                <a:cs typeface="Microsoft Tai Le" panose="020B0502040204020203" pitchFamily="34" charset="0"/>
              </a:rPr>
              <a:t>Uni</a:t>
            </a:r>
            <a:r>
              <a:rPr lang="en-AU" dirty="0">
                <a:cs typeface="Microsoft Tai Le" panose="020B0502040204020203" pitchFamily="34" charset="0"/>
              </a:rPr>
              <a:t>); </a:t>
            </a:r>
            <a:r>
              <a:rPr lang="en-AU" dirty="0" smtClean="0">
                <a:cs typeface="Microsoft Tai Le" panose="020B0502040204020203" pitchFamily="34" charset="0"/>
              </a:rPr>
              <a:t>Mike Stewardson (</a:t>
            </a:r>
            <a:r>
              <a:rPr lang="en-AU" dirty="0" err="1" smtClean="0">
                <a:cs typeface="Microsoft Tai Le" panose="020B0502040204020203" pitchFamily="34" charset="0"/>
              </a:rPr>
              <a:t>UoM</a:t>
            </a:r>
            <a:r>
              <a:rPr lang="en-AU" dirty="0" smtClean="0">
                <a:cs typeface="Microsoft Tai Le" panose="020B0502040204020203" pitchFamily="34" charset="0"/>
              </a:rPr>
              <a:t>); David </a:t>
            </a:r>
            <a:r>
              <a:rPr lang="en-AU" dirty="0" err="1">
                <a:cs typeface="Microsoft Tai Le" panose="020B0502040204020203" pitchFamily="34" charset="0"/>
              </a:rPr>
              <a:t>Straccione</a:t>
            </a:r>
            <a:r>
              <a:rPr lang="en-AU" dirty="0">
                <a:cs typeface="Microsoft Tai Le" panose="020B0502040204020203" pitchFamily="34" charset="0"/>
              </a:rPr>
              <a:t> (CEWO); Sam </a:t>
            </a:r>
            <a:r>
              <a:rPr lang="en-AU" dirty="0" err="1">
                <a:cs typeface="Microsoft Tai Le" panose="020B0502040204020203" pitchFamily="34" charset="0"/>
              </a:rPr>
              <a:t>Roseby</a:t>
            </a:r>
            <a:r>
              <a:rPr lang="en-AU" dirty="0">
                <a:cs typeface="Microsoft Tai Le" panose="020B0502040204020203" pitchFamily="34" charset="0"/>
              </a:rPr>
              <a:t> (DoE); Andrew Sharp (Vic EWH); </a:t>
            </a:r>
            <a:r>
              <a:rPr lang="en-AU" dirty="0" smtClean="0">
                <a:cs typeface="Microsoft Tai Le" panose="020B0502040204020203" pitchFamily="34" charset="0"/>
              </a:rPr>
              <a:t>Enzo </a:t>
            </a:r>
            <a:r>
              <a:rPr lang="en-AU" dirty="0" err="1">
                <a:cs typeface="Microsoft Tai Le" panose="020B0502040204020203" pitchFamily="34" charset="0"/>
              </a:rPr>
              <a:t>Guarino</a:t>
            </a:r>
            <a:r>
              <a:rPr lang="en-AU" dirty="0">
                <a:cs typeface="Microsoft Tai Le" panose="020B0502040204020203" pitchFamily="34" charset="0"/>
              </a:rPr>
              <a:t>, Ross Thompson (UC</a:t>
            </a:r>
            <a:r>
              <a:rPr lang="en-AU" dirty="0" smtClean="0">
                <a:cs typeface="Microsoft Tai Le" panose="020B0502040204020203" pitchFamily="34" charset="0"/>
              </a:rPr>
              <a:t>)</a:t>
            </a:r>
            <a:endParaRPr lang="en-AU" dirty="0"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</a:t>
            </a:r>
            <a:r>
              <a:rPr lang="en-AU" dirty="0" smtClean="0"/>
              <a:t>redicting ecologica</a:t>
            </a:r>
            <a:r>
              <a:rPr lang="en-AU" dirty="0" smtClean="0"/>
              <a:t>l change</a:t>
            </a:r>
            <a:r>
              <a:rPr lang="en-AU" dirty="0" smtClean="0"/>
              <a:t> </a:t>
            </a:r>
            <a:r>
              <a:rPr lang="en-AU" dirty="0" smtClean="0"/>
              <a:t>project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7" y="951310"/>
            <a:ext cx="7957640" cy="342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Project goal:</a:t>
            </a: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b="1" dirty="0" smtClean="0"/>
          </a:p>
          <a:p>
            <a:pPr marL="0" indent="0" algn="ctr">
              <a:buNone/>
            </a:pPr>
            <a:r>
              <a:rPr lang="en-AU" sz="2100" dirty="0"/>
              <a:t>‘</a:t>
            </a:r>
            <a:r>
              <a:rPr lang="en-AU" sz="2100" i="1" dirty="0"/>
              <a:t>To develop and demonstrate a </a:t>
            </a:r>
            <a:r>
              <a:rPr lang="en-AU" sz="2100" b="1" i="1" dirty="0"/>
              <a:t>method</a:t>
            </a:r>
            <a:r>
              <a:rPr lang="en-AU" sz="2100" i="1" dirty="0"/>
              <a:t> that can </a:t>
            </a:r>
            <a:r>
              <a:rPr lang="en-AU" sz="2100" b="1" i="1" dirty="0"/>
              <a:t>predict</a:t>
            </a:r>
            <a:r>
              <a:rPr lang="en-AU" sz="2100" i="1" dirty="0"/>
              <a:t> trajectories of </a:t>
            </a:r>
            <a:r>
              <a:rPr lang="en-AU" sz="2100" i="1" dirty="0" err="1"/>
              <a:t>spatio</a:t>
            </a:r>
            <a:r>
              <a:rPr lang="en-AU" sz="2100" i="1" dirty="0"/>
              <a:t>-temporal change in ecology as a consequence of future water management decisions</a:t>
            </a:r>
            <a:r>
              <a:rPr lang="en-AU" sz="2100" dirty="0"/>
              <a:t>’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6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are the roles of predictive </a:t>
            </a:r>
            <a:r>
              <a:rPr lang="en-AU" dirty="0" err="1" smtClean="0"/>
              <a:t>ecohydrology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1650" dirty="0"/>
              <a:t>(Value propositions developed during CSIRO-MDBA conception discussions)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083" y="1005577"/>
            <a:ext cx="6346031" cy="3429641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AU" sz="1950" dirty="0"/>
              <a:t>Scenario analysis (e.g. counter factual and benefit of management interventions)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Forecasting progress towards a set of targets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Understanding risk / characterising uncertainty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Informing priorities (urgency) and management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47" y="2949793"/>
            <a:ext cx="3003908" cy="1401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2" y="2916492"/>
            <a:ext cx="1645637" cy="1484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5972" y="430427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/>
              <a:t>IPCC - http://ar5-syr.ipcc.ch/topic_futurechanges.php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3785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/>
              <a:t>C</a:t>
            </a:r>
            <a:r>
              <a:rPr lang="en-AU" dirty="0" smtClean="0"/>
              <a:t>oncept design</a:t>
            </a:r>
            <a:endParaRPr lang="en-AU" dirty="0"/>
          </a:p>
        </p:txBody>
      </p:sp>
      <p:pic>
        <p:nvPicPr>
          <p:cNvPr id="14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719787"/>
            <a:ext cx="5913276" cy="412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Understanding and predicting ecological </a:t>
            </a:r>
            <a:r>
              <a:rPr lang="en-AU" dirty="0"/>
              <a:t>r</a:t>
            </a:r>
            <a:r>
              <a:rPr lang="en-AU" dirty="0" smtClean="0"/>
              <a:t>esponse</a:t>
            </a:r>
            <a:br>
              <a:rPr lang="en-AU" dirty="0" smtClean="0"/>
            </a:br>
            <a:r>
              <a:rPr lang="en-AU" sz="2325" dirty="0"/>
              <a:t>(Evolution of methods used in the Basin)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7556" y="1626844"/>
            <a:ext cx="6022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Murray Flow Assessment Tool (MFAT)</a:t>
            </a:r>
          </a:p>
          <a:p>
            <a:endParaRPr lang="en-AU" sz="1800" dirty="0"/>
          </a:p>
          <a:p>
            <a:r>
              <a:rPr lang="en-AU" sz="1800" dirty="0"/>
              <a:t>Environmental </a:t>
            </a:r>
            <a:r>
              <a:rPr lang="en-AU" sz="1800" dirty="0" smtClean="0"/>
              <a:t>water requirements </a:t>
            </a:r>
            <a:r>
              <a:rPr lang="en-AU" sz="1800" dirty="0"/>
              <a:t>(e.g. MDBA EWRs) *</a:t>
            </a:r>
          </a:p>
          <a:p>
            <a:endParaRPr lang="en-AU" sz="1800" dirty="0"/>
          </a:p>
          <a:p>
            <a:r>
              <a:rPr lang="en-AU" sz="1800" dirty="0"/>
              <a:t>Dynamic ecological modelling (e.g. Ecological Elements) *</a:t>
            </a:r>
          </a:p>
          <a:p>
            <a:endParaRPr lang="en-AU" sz="1800" dirty="0"/>
          </a:p>
          <a:p>
            <a:r>
              <a:rPr lang="en-AU" sz="1800" b="1" dirty="0"/>
              <a:t>Forecasting methods and assessment workflows *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42850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76" y="3050539"/>
            <a:ext cx="3525524" cy="19725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Environmental flow requirements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18" y="736302"/>
            <a:ext cx="5426810" cy="2292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8946" y="3051717"/>
            <a:ext cx="2865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Flow requirements consider: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/>
              <a:t>magnitude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/>
              <a:t>duration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/>
              <a:t>timing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/>
              <a:t>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4777" y="2895787"/>
            <a:ext cx="93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MDBA 2011</a:t>
            </a:r>
          </a:p>
        </p:txBody>
      </p:sp>
    </p:spTree>
    <p:extLst>
      <p:ext uri="{BB962C8B-B14F-4D97-AF65-F5344CB8AC3E}">
        <p14:creationId xmlns:p14="http://schemas.microsoft.com/office/powerpoint/2010/main" val="19300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Environmental flow targets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03989" y="2463479"/>
            <a:ext cx="5508371" cy="291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50" b="1" dirty="0"/>
              <a:t>Value propositions (from conception discussions):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b="1" dirty="0">
                <a:solidFill>
                  <a:srgbClr val="92D050"/>
                </a:solidFill>
              </a:rPr>
              <a:t>Scenario analysis</a:t>
            </a:r>
            <a:r>
              <a:rPr lang="en-AU" sz="1950" dirty="0"/>
              <a:t>				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Forecasting progress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Understanding sequencing of flows to assess risk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1950" dirty="0"/>
              <a:t>Inform annual watering priorities</a:t>
            </a:r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46" y="610387"/>
            <a:ext cx="5482176" cy="143321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23667" y="1491631"/>
            <a:ext cx="1559924" cy="270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</p:spTree>
    <p:extLst>
      <p:ext uri="{BB962C8B-B14F-4D97-AF65-F5344CB8AC3E}">
        <p14:creationId xmlns:p14="http://schemas.microsoft.com/office/powerpoint/2010/main" val="1227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2082" y="205980"/>
            <a:ext cx="6346031" cy="639365"/>
          </a:xfrm>
        </p:spPr>
        <p:txBody>
          <a:bodyPr>
            <a:normAutofit/>
          </a:bodyPr>
          <a:lstStyle/>
          <a:p>
            <a:r>
              <a:rPr lang="en-AU" dirty="0" smtClean="0"/>
              <a:t>Dynamic ecological modelling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437807" y="951571"/>
            <a:ext cx="58966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Formalised association between flow regime and conditions</a:t>
            </a:r>
          </a:p>
          <a:p>
            <a:endParaRPr lang="en-AU" sz="1800" dirty="0"/>
          </a:p>
          <a:p>
            <a:r>
              <a:rPr lang="en-AU" sz="1800" dirty="0"/>
              <a:t>Enables tracking of condition through time (dynamic change)</a:t>
            </a:r>
          </a:p>
          <a:p>
            <a:endParaRPr lang="en-AU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1390650" y="3312549"/>
            <a:ext cx="63674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Input requirements can include: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flow requirements (e.g. SFIs)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response functions (e.g. response curves, population matrices)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1800" dirty="0"/>
              <a:t>spatial representation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12" y="1936560"/>
            <a:ext cx="4455114" cy="12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Partnerships</Template>
  <TotalTime>6080</TotalTime>
  <Words>1064</Words>
  <Application>Microsoft Office PowerPoint</Application>
  <PresentationFormat>On-screen Show (16:9)</PresentationFormat>
  <Paragraphs>255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Microsoft Tai Le</vt:lpstr>
      <vt:lpstr>Times New Roman</vt:lpstr>
      <vt:lpstr>CSIRO Theme</vt:lpstr>
      <vt:lpstr>Office Theme</vt:lpstr>
      <vt:lpstr>What can predictive eco-hydrology tell us to help inform water management in the Basin?</vt:lpstr>
      <vt:lpstr>Acknowledgements</vt:lpstr>
      <vt:lpstr>Predicting ecological change project</vt:lpstr>
      <vt:lpstr>What are the roles of predictive ecohydrology? (Value propositions developed during CSIRO-MDBA conception discussions)</vt:lpstr>
      <vt:lpstr>Concept design</vt:lpstr>
      <vt:lpstr>Understanding and predicting ecological response (Evolution of methods used in the Basin)</vt:lpstr>
      <vt:lpstr>Environmental flow requirements</vt:lpstr>
      <vt:lpstr>Environmental flow targets</vt:lpstr>
      <vt:lpstr>Dynamic ecological modelling</vt:lpstr>
      <vt:lpstr>Dynamic ecological modelling</vt:lpstr>
      <vt:lpstr>Dynamic ecological modelling</vt:lpstr>
      <vt:lpstr>PowerPoint Presentation</vt:lpstr>
      <vt:lpstr>Forecasting methods</vt:lpstr>
      <vt:lpstr>What can the workflow tell us?</vt:lpstr>
      <vt:lpstr>Potential Applications</vt:lpstr>
      <vt:lpstr>Understanding risk / characterising uncertainty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Eco-hydrology partnership</dc:title>
  <dc:creator>Stratford, Danial (L&amp;W, Black Mountain)</dc:creator>
  <cp:lastModifiedBy>Stratford, Danial (L&amp;W, Black Mountain)</cp:lastModifiedBy>
  <cp:revision>347</cp:revision>
  <dcterms:created xsi:type="dcterms:W3CDTF">2017-03-16T00:00:41Z</dcterms:created>
  <dcterms:modified xsi:type="dcterms:W3CDTF">2018-10-14T20:37:21Z</dcterms:modified>
</cp:coreProperties>
</file>