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8" r:id="rId3"/>
    <p:sldId id="260" r:id="rId4"/>
    <p:sldId id="259" r:id="rId5"/>
    <p:sldId id="268" r:id="rId6"/>
    <p:sldId id="262" r:id="rId7"/>
    <p:sldId id="263" r:id="rId8"/>
    <p:sldId id="269" r:id="rId9"/>
    <p:sldId id="264" r:id="rId10"/>
    <p:sldId id="271" r:id="rId11"/>
    <p:sldId id="272" r:id="rId12"/>
    <p:sldId id="270" r:id="rId13"/>
    <p:sldId id="267" r:id="rId14"/>
    <p:sldId id="274" r:id="rId15"/>
    <p:sldId id="275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985BF-FE67-4134-8C06-57CC20E3244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07607-58EA-467F-A1A6-D6D143A60B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02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9CC74-AADB-4454-9451-BF5DA934B4AF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71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3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7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8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228725"/>
            <a:ext cx="8229601" cy="346545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>
              <a:buSzPct val="75000"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387697"/>
      </p:ext>
    </p:extLst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06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4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64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9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64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98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27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64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14C27A2-3260-422A-8765-49A866C0DB1E}" type="datetimeFigureOut">
              <a:rPr lang="en-AU" smtClean="0"/>
              <a:t>14/10/2018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51B50108-B860-4724-9B25-6D18A309173B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899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647" y="1184489"/>
            <a:ext cx="7543800" cy="1291201"/>
          </a:xfrm>
        </p:spPr>
        <p:txBody>
          <a:bodyPr>
            <a:normAutofit/>
          </a:bodyPr>
          <a:lstStyle/>
          <a:p>
            <a:pPr algn="ctr"/>
            <a:r>
              <a:rPr lang="en-AU" sz="3000" dirty="0">
                <a:latin typeface="Tw Cen MT" panose="020B0602020104020603" pitchFamily="34" charset="0"/>
              </a:rPr>
              <a:t>Looking Forward: Exploring Innovation in the Murray-Darling Basin</a:t>
            </a:r>
            <a:endParaRPr lang="en-AU" sz="3000" dirty="0">
              <a:latin typeface="Tw Cen MT" panose="020B06020201040206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066" y="3333453"/>
            <a:ext cx="8318963" cy="857250"/>
          </a:xfrm>
        </p:spPr>
        <p:txBody>
          <a:bodyPr>
            <a:normAutofit/>
          </a:bodyPr>
          <a:lstStyle/>
          <a:p>
            <a:pPr algn="ctr"/>
            <a:r>
              <a:rPr lang="en-AU" sz="1500" dirty="0">
                <a:latin typeface="Tw Cen MT" panose="020B0602020104020603" pitchFamily="34" charset="0"/>
              </a:rPr>
              <a:t>ASHMITA Sengupta, Tanya Doody, </a:t>
            </a:r>
            <a:r>
              <a:rPr lang="en-AU" sz="1500" dirty="0">
                <a:latin typeface="Tw Cen MT" panose="020B0602020104020603" pitchFamily="34" charset="0"/>
              </a:rPr>
              <a:t>Danial Stratford, </a:t>
            </a:r>
            <a:r>
              <a:rPr lang="en-AU" sz="1500" dirty="0">
                <a:latin typeface="Tw Cen MT" panose="020B0602020104020603" pitchFamily="34" charset="0"/>
              </a:rPr>
              <a:t>Carmel Pollino</a:t>
            </a:r>
            <a:endParaRPr lang="en-AU" sz="1500" dirty="0">
              <a:latin typeface="Tw Cen MT" panose="020B06020201040206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1487" y="204538"/>
            <a:ext cx="8681480" cy="4884389"/>
            <a:chOff x="281982" y="272717"/>
            <a:chExt cx="11575307" cy="65125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82" y="272717"/>
              <a:ext cx="1120084" cy="11200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7221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7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79" y="251047"/>
            <a:ext cx="7543800" cy="1088068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Breakthrough Innovation </a:t>
            </a:r>
            <a:endParaRPr lang="en-AU" sz="3000" dirty="0">
              <a:latin typeface="Tw Cen MT" panose="020B06020201040206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158" y="1889718"/>
            <a:ext cx="2580812" cy="276655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31409" y="3206565"/>
            <a:ext cx="2052719" cy="1482540"/>
            <a:chOff x="4155090" y="3332512"/>
            <a:chExt cx="5540420" cy="34029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0015" y="4104824"/>
              <a:ext cx="3475360" cy="263064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155090" y="3332512"/>
              <a:ext cx="5540420" cy="569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latin typeface="Tw Cen MT" charset="0"/>
                  <a:ea typeface="Tw Cen MT" charset="0"/>
                  <a:cs typeface="Tw Cen MT" charset="0"/>
                </a:rPr>
                <a:t>San Diego River Watershed</a:t>
              </a:r>
              <a:endParaRPr lang="en-US" sz="1013" dirty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 rot="2095374">
            <a:off x="2415259" y="4020547"/>
            <a:ext cx="761024" cy="40928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24915" y="4298939"/>
            <a:ext cx="1163468" cy="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33373" y="2057400"/>
            <a:ext cx="9522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50" dirty="0">
                <a:latin typeface="Tw Cen MT" panose="020B0602020104020603" pitchFamily="34" charset="0"/>
              </a:rPr>
              <a:t>State </a:t>
            </a:r>
            <a:endParaRPr lang="en-AU" sz="2250" dirty="0">
              <a:latin typeface="Tw Cen MT" panose="020B0602020104020603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077326" y="2171700"/>
            <a:ext cx="698518" cy="186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23" name="TextBox 22"/>
          <p:cNvSpPr txBox="1"/>
          <p:nvPr/>
        </p:nvSpPr>
        <p:spPr>
          <a:xfrm>
            <a:off x="5872473" y="2045928"/>
            <a:ext cx="121602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50" dirty="0">
                <a:latin typeface="Tw Cen MT" panose="020B0602020104020603" pitchFamily="34" charset="0"/>
              </a:rPr>
              <a:t>Regional</a:t>
            </a:r>
            <a:endParaRPr lang="en-AU" sz="225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91283" y="2029468"/>
            <a:ext cx="121602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50" dirty="0">
                <a:latin typeface="Tw Cen MT" panose="020B0602020104020603" pitchFamily="34" charset="0"/>
              </a:rPr>
              <a:t>Local</a:t>
            </a:r>
            <a:endParaRPr lang="en-AU" sz="2250" dirty="0">
              <a:latin typeface="Tw Cen MT" panose="020B0602020104020603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046894" y="2160228"/>
            <a:ext cx="698518" cy="186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</p:spTree>
    <p:extLst>
      <p:ext uri="{BB962C8B-B14F-4D97-AF65-F5344CB8AC3E}">
        <p14:creationId xmlns:p14="http://schemas.microsoft.com/office/powerpoint/2010/main" val="20238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6459" y="1525429"/>
            <a:ext cx="483754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Stakeholder driven management questions</a:t>
            </a:r>
            <a:endParaRPr lang="en-US" sz="1800" u="sng" dirty="0">
              <a:solidFill>
                <a:schemeClr val="accent3">
                  <a:lumMod val="60000"/>
                  <a:lumOff val="40000"/>
                </a:schemeClr>
              </a:solidFill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marL="257175" indent="-257175">
              <a:buFont typeface="+mj-lt"/>
              <a:buAutoNum type="arabicPeriod"/>
            </a:pPr>
            <a:endParaRPr lang="en-US" sz="1500" dirty="0"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500" dirty="0">
                <a:latin typeface="Tw Cen MT" panose="020B0602020104020603" pitchFamily="34" charset="0"/>
                <a:ea typeface="Calibri" panose="020F0502020204030204" pitchFamily="34" charset="0"/>
              </a:rPr>
              <a:t>What is the current state of alteration and future changes?  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US" sz="1500" dirty="0"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500" dirty="0">
                <a:latin typeface="Tw Cen MT" panose="020B0602020104020603" pitchFamily="34" charset="0"/>
                <a:ea typeface="Calibri" panose="020F0502020204030204" pitchFamily="34" charset="0"/>
              </a:rPr>
              <a:t>How can flow–ecology relationships be used to prioritize regions of the watershed into various flow management classes that can inform future planning decisions?</a:t>
            </a:r>
          </a:p>
          <a:p>
            <a:endParaRPr lang="en-US" sz="1500" dirty="0"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500" dirty="0">
                <a:latin typeface="Tw Cen MT" panose="020B0602020104020603" pitchFamily="34" charset="0"/>
                <a:ea typeface="Calibri" panose="020F0502020204030204" pitchFamily="34" charset="0"/>
              </a:rPr>
              <a:t>How can flow-ecology relationships be used to inform proposed changes to discharges and </a:t>
            </a:r>
            <a:r>
              <a:rPr lang="en-US" sz="1500" dirty="0" err="1">
                <a:latin typeface="Tw Cen MT" panose="020B0602020104020603" pitchFamily="34" charset="0"/>
                <a:ea typeface="Calibri" panose="020F0502020204030204" pitchFamily="34" charset="0"/>
              </a:rPr>
              <a:t>stormwater</a:t>
            </a:r>
            <a:r>
              <a:rPr lang="en-US" sz="1500" dirty="0">
                <a:latin typeface="Tw Cen MT" panose="020B0602020104020603" pitchFamily="34" charset="0"/>
                <a:ea typeface="Calibri" panose="020F0502020204030204" pitchFamily="34" charset="0"/>
              </a:rPr>
              <a:t> capture practices in the watershed?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3442" y="239157"/>
            <a:ext cx="7543800" cy="1088068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Breakthrough Innovation </a:t>
            </a:r>
            <a:endParaRPr lang="en-AU" sz="3000" dirty="0">
              <a:latin typeface="Tw Cen MT" panose="020B0602020104020603" pitchFamily="34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96454"/>
            <a:ext cx="3230837" cy="2415417"/>
          </a:xfrm>
        </p:spPr>
      </p:pic>
      <p:grpSp>
        <p:nvGrpSpPr>
          <p:cNvPr id="6" name="Group 5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1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42" y="237410"/>
            <a:ext cx="7543800" cy="1088068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Disruptive Innovation </a:t>
            </a:r>
            <a:endParaRPr lang="en-AU" sz="30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1479884"/>
            <a:ext cx="510860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550" dirty="0">
                <a:latin typeface="Tw Cen MT" panose="020B0602020104020603" pitchFamily="34" charset="0"/>
              </a:rPr>
              <a:t>Bootstrapping the digital domain</a:t>
            </a:r>
            <a:endParaRPr lang="en-AU" sz="2550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00" y="1941549"/>
            <a:ext cx="5210563" cy="264190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161548" y="1981383"/>
            <a:ext cx="4126831" cy="2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Tw Cen MT" panose="020B0602020104020603" pitchFamily="34" charset="0"/>
              </a:rPr>
              <a:t>How has open data made the government more efficient and effective?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Tw Cen MT" panose="020B06020201040206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Tw Cen MT" panose="020B0602020104020603" pitchFamily="34" charset="0"/>
              </a:rPr>
              <a:t>How has open data made us live better lives?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Tw Cen MT" panose="020B06020201040206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Tw Cen MT" panose="020B0602020104020603" pitchFamily="34" charset="0"/>
              </a:rPr>
              <a:t>How has open data spurred innovative thinking, job growth and economic opportunity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1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3579" y="1630661"/>
            <a:ext cx="3669632" cy="329121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Arial" charset="0"/>
              </a:rPr>
              <a:t>A</a:t>
            </a:r>
            <a:r>
              <a:rPr lang="en-US" sz="1800" dirty="0">
                <a:solidFill>
                  <a:schemeClr val="tx1"/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Arial" charset="0"/>
              </a:rPr>
              <a:t>cross industry, academia, nonprofits, government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Arial" charset="0"/>
              </a:rPr>
              <a:t>Address societal + scientific challenges, spur economic development,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Arial" charset="0"/>
              </a:rPr>
              <a:t>Accelerate innovation in the national big data ecosystem</a:t>
            </a:r>
            <a:endParaRPr lang="en-US" sz="1800" dirty="0">
              <a:solidFill>
                <a:schemeClr val="tx1"/>
              </a:solidFill>
              <a:latin typeface="Tw Cen MT" panose="020B0602020104020603" pitchFamily="34" charset="0"/>
              <a:ea typeface="Roboto Condensed" panose="02000000000000000000" pitchFamily="2" charset="0"/>
              <a:cs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3442" y="228586"/>
            <a:ext cx="7543800" cy="1088068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Disruptive Innovation </a:t>
            </a:r>
            <a:endParaRPr lang="en-AU" sz="30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6" y="1630661"/>
            <a:ext cx="4605096" cy="2547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000562"/>
      </p:ext>
    </p:extLst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42" y="269282"/>
            <a:ext cx="7543800" cy="1088068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Disruptive Innovation </a:t>
            </a:r>
            <a:endParaRPr lang="en-AU" sz="30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1479884"/>
            <a:ext cx="510860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550" dirty="0">
                <a:latin typeface="Tw Cen MT" panose="020B0602020104020603" pitchFamily="34" charset="0"/>
              </a:rPr>
              <a:t>Bootstrapping the digital domain</a:t>
            </a:r>
            <a:endParaRPr lang="en-AU" sz="2550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00" y="1941549"/>
            <a:ext cx="5210563" cy="264190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161548" y="1981383"/>
            <a:ext cx="4126831" cy="2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Tw Cen MT" panose="020B0602020104020603" pitchFamily="34" charset="0"/>
              </a:rPr>
              <a:t>How has open data made the government more efficient and effective?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Tw Cen MT" panose="020B06020201040206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Tw Cen MT" panose="020B0602020104020603" pitchFamily="34" charset="0"/>
              </a:rPr>
              <a:t>How has open data made us live better lives?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Tw Cen MT" panose="020B06020201040206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Tw Cen MT" panose="020B0602020104020603" pitchFamily="34" charset="0"/>
              </a:rPr>
              <a:t>How has open data spurred innovative thinking, job growth and economic opportunity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3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4" y="1457325"/>
            <a:ext cx="3270817" cy="305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36" y="1563620"/>
            <a:ext cx="4627790" cy="880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0836" y="2705100"/>
            <a:ext cx="419671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/>
              <a:t>Energy savings from water conservation totalled 922,543 megawatt-hours — enough to power 135,000 homes for a year</a:t>
            </a:r>
          </a:p>
          <a:p>
            <a:endParaRPr lang="en-AU" sz="1013" dirty="0"/>
          </a:p>
          <a:p>
            <a:r>
              <a:rPr lang="en-AU" sz="1013" dirty="0"/>
              <a:t>electric utilities and water districts </a:t>
            </a:r>
            <a:r>
              <a:rPr lang="en-AU" sz="1013" dirty="0" err="1"/>
              <a:t>statewide</a:t>
            </a:r>
            <a:endParaRPr lang="en-AU" sz="1013" dirty="0"/>
          </a:p>
        </p:txBody>
      </p:sp>
      <p:grpSp>
        <p:nvGrpSpPr>
          <p:cNvPr id="7" name="Group 6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129" y="271131"/>
            <a:ext cx="7543800" cy="1088068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Connecting Back to Murray-Darling Basin</a:t>
            </a:r>
            <a:endParaRPr lang="en-AU" sz="30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1407696"/>
            <a:ext cx="78854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250" dirty="0">
                <a:latin typeface="Tw Cen MT" panose="020B0602020104020603" pitchFamily="34" charset="0"/>
              </a:rPr>
              <a:t>Investment in basic research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250" dirty="0">
                <a:latin typeface="Tw Cen MT" panose="020B0602020104020603" pitchFamily="34" charset="0"/>
              </a:rPr>
              <a:t>A</a:t>
            </a:r>
            <a:r>
              <a:rPr lang="en-AU" sz="2250" dirty="0">
                <a:latin typeface="Tw Cen MT" panose="020B0602020104020603" pitchFamily="34" charset="0"/>
              </a:rPr>
              <a:t>gile uptake of science to effective policies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250" dirty="0">
                <a:latin typeface="Tw Cen MT" panose="020B0602020104020603" pitchFamily="34" charset="0"/>
              </a:rPr>
              <a:t>Development of broad assessment tools (looking beyond the key assets)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250" dirty="0">
                <a:latin typeface="Tw Cen MT" panose="020B0602020104020603" pitchFamily="34" charset="0"/>
              </a:rPr>
              <a:t>Solutions sometimes require scaling 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250" dirty="0">
                <a:latin typeface="Tw Cen MT" panose="020B0602020104020603" pitchFamily="34" charset="0"/>
              </a:rPr>
              <a:t>Open data engagements build trust and relationships, and can generate new ideas and solutions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AU" sz="2250" dirty="0">
              <a:latin typeface="Tw Cen MT" panose="020B0602020104020603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AU" sz="2250" dirty="0">
              <a:latin typeface="Tw Cen MT" panose="020B0602020104020603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AU" sz="2250" dirty="0">
              <a:latin typeface="Tw Cen MT" panose="020B0602020104020603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AU" sz="2250" dirty="0">
              <a:latin typeface="Tw Cen MT" panose="020B0602020104020603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AU" sz="2250" dirty="0">
              <a:latin typeface="Tw Cen MT" panose="020B06020201040206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059407"/>
      </p:ext>
    </p:extLst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13" y="676952"/>
            <a:ext cx="7543800" cy="636101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A Hardworking River System</a:t>
            </a:r>
            <a:endParaRPr lang="en-AU" sz="30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84" y="1409316"/>
            <a:ext cx="3344689" cy="3326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113" y="1409315"/>
            <a:ext cx="674783" cy="567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427" y="2893061"/>
            <a:ext cx="963920" cy="724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047" y="4012254"/>
            <a:ext cx="868853" cy="372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109" y="3438808"/>
            <a:ext cx="908791" cy="418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569" y="1847703"/>
            <a:ext cx="1301716" cy="5944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9613" y="230321"/>
            <a:ext cx="8493992" cy="4884389"/>
            <a:chOff x="281982" y="272717"/>
            <a:chExt cx="11325323" cy="65125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82" y="272717"/>
              <a:ext cx="1120084" cy="11200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87221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4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7" y="1113120"/>
            <a:ext cx="7543800" cy="669151"/>
          </a:xfrm>
        </p:spPr>
        <p:txBody>
          <a:bodyPr>
            <a:no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Why Do We Need </a:t>
            </a:r>
            <a:r>
              <a:rPr lang="en-AU" sz="3000" dirty="0" smtClean="0">
                <a:latin typeface="Tw Cen MT" panose="020B0602020104020603" pitchFamily="34" charset="0"/>
              </a:rPr>
              <a:t>Innovation</a:t>
            </a:r>
            <a:r>
              <a:rPr lang="en-AU" sz="3000" dirty="0">
                <a:latin typeface="Tw Cen MT" panose="020B0602020104020603" pitchFamily="34" charset="0"/>
              </a:rPr>
              <a:t/>
            </a:r>
            <a:br>
              <a:rPr lang="en-AU" sz="3000" dirty="0">
                <a:latin typeface="Tw Cen MT" panose="020B0602020104020603" pitchFamily="34" charset="0"/>
              </a:rPr>
            </a:br>
            <a:endParaRPr lang="en-AU" sz="3000" dirty="0">
              <a:latin typeface="Tw Cen MT" panose="020B06020201040206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5528" y="2841605"/>
            <a:ext cx="3465095" cy="25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" name="TextBox 4"/>
          <p:cNvSpPr txBox="1"/>
          <p:nvPr/>
        </p:nvSpPr>
        <p:spPr>
          <a:xfrm>
            <a:off x="777387" y="3208785"/>
            <a:ext cx="7531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>
                <a:latin typeface="Tw Cen MT" panose="020B0602020104020603" pitchFamily="34" charset="0"/>
              </a:rPr>
              <a:t>1820s</a:t>
            </a:r>
            <a:endParaRPr lang="en-AU" sz="1013" dirty="0"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25528" y="2610990"/>
            <a:ext cx="3465095" cy="12032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8272" y="3208785"/>
            <a:ext cx="7531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>
                <a:latin typeface="Tw Cen MT" panose="020B0602020104020603" pitchFamily="34" charset="0"/>
              </a:rPr>
              <a:t>2003</a:t>
            </a:r>
            <a:endParaRPr lang="en-AU" sz="1013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5528" y="1389148"/>
            <a:ext cx="24981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Tw Cen MT" panose="020B0602020104020603" pitchFamily="34" charset="0"/>
              </a:rPr>
              <a:t>Sharing between States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Transportation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Manage flooding  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Occasional droughts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Salinity</a:t>
            </a:r>
            <a:endParaRPr lang="en-AU" sz="1500" dirty="0">
              <a:latin typeface="Tw Cen MT" panose="020B06020201040206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90622" y="2841605"/>
            <a:ext cx="830180" cy="2526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4" name="TextBox 13"/>
          <p:cNvSpPr txBox="1"/>
          <p:nvPr/>
        </p:nvSpPr>
        <p:spPr>
          <a:xfrm>
            <a:off x="5014158" y="3208785"/>
            <a:ext cx="7531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>
                <a:latin typeface="Tw Cen MT" panose="020B0602020104020603" pitchFamily="34" charset="0"/>
              </a:rPr>
              <a:t>2012</a:t>
            </a:r>
            <a:endParaRPr lang="en-AU" sz="1013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738" y="1971818"/>
            <a:ext cx="1139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500" dirty="0">
                <a:latin typeface="Tw Cen MT" panose="020B0602020104020603" pitchFamily="34" charset="0"/>
              </a:rPr>
              <a:t>Focus on environment</a:t>
            </a:r>
            <a:endParaRPr lang="en-AU" sz="15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4860" y="3575451"/>
            <a:ext cx="27083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Tw Cen MT" panose="020B0602020104020603" pitchFamily="34" charset="0"/>
              </a:rPr>
              <a:t>Basin Plan: 13 Billion dollars </a:t>
            </a:r>
            <a:endParaRPr lang="en-AU" sz="1500" dirty="0">
              <a:latin typeface="Tw Cen MT" panose="020B06020201040206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20802" y="2841605"/>
            <a:ext cx="1672391" cy="25266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8" name="TextBox 17"/>
          <p:cNvSpPr txBox="1"/>
          <p:nvPr/>
        </p:nvSpPr>
        <p:spPr>
          <a:xfrm>
            <a:off x="6577664" y="3208785"/>
            <a:ext cx="7531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>
                <a:latin typeface="Tw Cen MT" panose="020B0602020104020603" pitchFamily="34" charset="0"/>
              </a:rPr>
              <a:t>2026</a:t>
            </a:r>
            <a:endParaRPr lang="en-AU" sz="1013" dirty="0">
              <a:latin typeface="Tw Cen MT" panose="020B0602020104020603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20802" y="2610990"/>
            <a:ext cx="1672391" cy="0"/>
          </a:xfrm>
          <a:prstGeom prst="straightConnector1">
            <a:avLst/>
          </a:prstGeom>
          <a:ln w="508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5788" y="2035243"/>
            <a:ext cx="2177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Tw Cen MT" panose="020B0602020104020603" pitchFamily="34" charset="0"/>
              </a:rPr>
              <a:t>Implementation 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Periodic reviews</a:t>
            </a:r>
            <a:endParaRPr lang="en-AU" sz="1500" dirty="0">
              <a:latin typeface="Tw Cen MT" panose="020B0602020104020603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84606" y="2610990"/>
            <a:ext cx="894851" cy="0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2833" y="4077267"/>
            <a:ext cx="564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latin typeface="Tw Cen MT" panose="020B0602020104020603" pitchFamily="34" charset="0"/>
              </a:rPr>
              <a:t>Management in the Murray-Darling Basin</a:t>
            </a:r>
            <a:endParaRPr lang="en-AU" sz="1800" dirty="0">
              <a:latin typeface="Tw Cen MT" panose="020B0602020104020603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49" y="214952"/>
            <a:ext cx="7780111" cy="45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93" y="1037458"/>
            <a:ext cx="7543800" cy="745001"/>
          </a:xfrm>
        </p:spPr>
        <p:txBody>
          <a:bodyPr>
            <a:no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Why Do We Need Innovation</a:t>
            </a:r>
            <a:br>
              <a:rPr lang="en-AU" sz="3000" dirty="0">
                <a:latin typeface="Tw Cen MT" panose="020B0602020104020603" pitchFamily="34" charset="0"/>
              </a:rPr>
            </a:br>
            <a:endParaRPr lang="en-AU" sz="3000" dirty="0">
              <a:latin typeface="Tw Cen MT" panose="020B06020201040206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5528" y="2841605"/>
            <a:ext cx="3465095" cy="25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" name="TextBox 4"/>
          <p:cNvSpPr txBox="1"/>
          <p:nvPr/>
        </p:nvSpPr>
        <p:spPr>
          <a:xfrm>
            <a:off x="777387" y="3208785"/>
            <a:ext cx="7531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>
                <a:latin typeface="Tw Cen MT" panose="020B0602020104020603" pitchFamily="34" charset="0"/>
              </a:rPr>
              <a:t>1820s</a:t>
            </a:r>
            <a:endParaRPr lang="en-AU" sz="1013" dirty="0"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25528" y="2610990"/>
            <a:ext cx="3465095" cy="12032"/>
          </a:xfrm>
          <a:prstGeom prst="straightConnector1">
            <a:avLst/>
          </a:prstGeom>
          <a:ln w="5080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8272" y="3208785"/>
            <a:ext cx="7531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>
                <a:latin typeface="Tw Cen MT" panose="020B0602020104020603" pitchFamily="34" charset="0"/>
              </a:rPr>
              <a:t>2003</a:t>
            </a:r>
            <a:endParaRPr lang="en-AU" sz="1013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6458" y="1389337"/>
            <a:ext cx="21777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Tw Cen MT" panose="020B0602020104020603" pitchFamily="34" charset="0"/>
              </a:rPr>
              <a:t>Sharing between States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Transportation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Manage flooding  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Occasional droughts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Salinity</a:t>
            </a:r>
            <a:endParaRPr lang="en-AU" sz="1500" dirty="0">
              <a:latin typeface="Tw Cen MT" panose="020B06020201040206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90622" y="2841605"/>
            <a:ext cx="830180" cy="2526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4" name="TextBox 13"/>
          <p:cNvSpPr txBox="1"/>
          <p:nvPr/>
        </p:nvSpPr>
        <p:spPr>
          <a:xfrm>
            <a:off x="5014158" y="3208785"/>
            <a:ext cx="7531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>
                <a:latin typeface="Tw Cen MT" panose="020B0602020104020603" pitchFamily="34" charset="0"/>
              </a:rPr>
              <a:t>2012</a:t>
            </a:r>
            <a:endParaRPr lang="en-AU" sz="1013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4715" y="1971818"/>
            <a:ext cx="1194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500" dirty="0">
                <a:latin typeface="Tw Cen MT" panose="020B0602020104020603" pitchFamily="34" charset="0"/>
              </a:rPr>
              <a:t>Focus on environment</a:t>
            </a:r>
            <a:endParaRPr lang="en-AU" sz="15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4860" y="3575451"/>
            <a:ext cx="27083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Tw Cen MT" panose="020B0602020104020603" pitchFamily="34" charset="0"/>
              </a:rPr>
              <a:t>Basin Plan: 13 Billion dollars </a:t>
            </a:r>
            <a:endParaRPr lang="en-AU" sz="1500" dirty="0">
              <a:latin typeface="Tw Cen MT" panose="020B06020201040206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20802" y="2841605"/>
            <a:ext cx="1672391" cy="25266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8" name="TextBox 17"/>
          <p:cNvSpPr txBox="1"/>
          <p:nvPr/>
        </p:nvSpPr>
        <p:spPr>
          <a:xfrm>
            <a:off x="6577664" y="3208785"/>
            <a:ext cx="7531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>
                <a:latin typeface="Tw Cen MT" panose="020B0602020104020603" pitchFamily="34" charset="0"/>
              </a:rPr>
              <a:t>2026</a:t>
            </a:r>
            <a:endParaRPr lang="en-AU" sz="1013" dirty="0">
              <a:latin typeface="Tw Cen MT" panose="020B0602020104020603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20802" y="2610990"/>
            <a:ext cx="1672391" cy="0"/>
          </a:xfrm>
          <a:prstGeom prst="straightConnector1">
            <a:avLst/>
          </a:prstGeom>
          <a:ln w="508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5788" y="2035243"/>
            <a:ext cx="2177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Tw Cen MT" panose="020B0602020104020603" pitchFamily="34" charset="0"/>
              </a:rPr>
              <a:t>Implementation </a:t>
            </a:r>
          </a:p>
          <a:p>
            <a:r>
              <a:rPr lang="en-AU" sz="1500" dirty="0">
                <a:latin typeface="Tw Cen MT" panose="020B0602020104020603" pitchFamily="34" charset="0"/>
              </a:rPr>
              <a:t>Periodic reviews</a:t>
            </a:r>
            <a:endParaRPr lang="en-AU" sz="1500" dirty="0"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5493" y="2005490"/>
            <a:ext cx="16490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AU" sz="1500" dirty="0">
                <a:latin typeface="Tw Cen MT" panose="020B0602020104020603" pitchFamily="34" charset="0"/>
              </a:rPr>
              <a:t>$$ limited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AU" sz="1500" dirty="0">
                <a:latin typeface="Tw Cen MT" panose="020B0602020104020603" pitchFamily="34" charset="0"/>
              </a:rPr>
              <a:t>Next decade is crucial (IPCC)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AU" sz="1500" dirty="0">
                <a:latin typeface="Tw Cen MT" panose="020B0602020104020603" pitchFamily="34" charset="0"/>
              </a:rPr>
              <a:t>Limited engagement in certain sectors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endParaRPr lang="en-AU" sz="1500" dirty="0">
              <a:latin typeface="Tw Cen MT" panose="020B0602020104020603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84606" y="2610990"/>
            <a:ext cx="894851" cy="0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2833" y="4077267"/>
            <a:ext cx="564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latin typeface="Tw Cen MT" panose="020B0602020104020603" pitchFamily="34" charset="0"/>
              </a:rPr>
              <a:t>Management in the Murray-Darling Basin</a:t>
            </a:r>
            <a:endParaRPr lang="en-AU" sz="1800" dirty="0">
              <a:latin typeface="Tw Cen MT" panose="020B0602020104020603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6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2346124" y="404117"/>
            <a:ext cx="492725" cy="3952243"/>
            <a:chOff x="3003267" y="1816147"/>
            <a:chExt cx="516270" cy="3789384"/>
          </a:xfrm>
        </p:grpSpPr>
        <p:sp>
          <p:nvSpPr>
            <p:cNvPr id="5" name="Rectangle 4"/>
            <p:cNvSpPr/>
            <p:nvPr/>
          </p:nvSpPr>
          <p:spPr>
            <a:xfrm>
              <a:off x="3003267" y="2200205"/>
              <a:ext cx="516270" cy="3405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>
                <a:latin typeface="Tw Cen MT" panose="020B06020201040206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1449539" y="3428010"/>
              <a:ext cx="3610708" cy="386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Tw Cen MT" panose="020B0602020104020603" pitchFamily="34" charset="0"/>
                </a:rPr>
                <a:t>How well is the problem defined? </a:t>
              </a:r>
              <a:endParaRPr lang="en-AU" sz="18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5400000">
            <a:off x="4698351" y="2504984"/>
            <a:ext cx="673642" cy="4223171"/>
            <a:chOff x="3150204" y="322899"/>
            <a:chExt cx="591127" cy="5282633"/>
          </a:xfrm>
        </p:grpSpPr>
        <p:sp>
          <p:nvSpPr>
            <p:cNvPr id="8" name="Rectangle 7"/>
            <p:cNvSpPr/>
            <p:nvPr/>
          </p:nvSpPr>
          <p:spPr>
            <a:xfrm>
              <a:off x="3150204" y="322899"/>
              <a:ext cx="369333" cy="52826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>
                <a:latin typeface="Tw Cen MT" panose="020B06020201040206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959410" y="2580981"/>
              <a:ext cx="4996681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Tw Cen MT" panose="020B0602020104020603" pitchFamily="34" charset="0"/>
                </a:rPr>
                <a:t>How well can we define the skills needed? </a:t>
              </a:r>
              <a:endParaRPr lang="en-AU" sz="18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16200000">
            <a:off x="2467859" y="2884501"/>
            <a:ext cx="1271556" cy="387938"/>
            <a:chOff x="4752840" y="4240313"/>
            <a:chExt cx="1021976" cy="517250"/>
          </a:xfrm>
        </p:grpSpPr>
        <p:sp>
          <p:nvSpPr>
            <p:cNvPr id="12" name="Rectangle 11"/>
            <p:cNvSpPr/>
            <p:nvPr/>
          </p:nvSpPr>
          <p:spPr>
            <a:xfrm>
              <a:off x="4853693" y="4240313"/>
              <a:ext cx="820270" cy="517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500" b="1">
                <a:latin typeface="Tw Cen MT" panose="020B06020201040206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2840" y="4252718"/>
              <a:ext cx="10219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Not Well</a:t>
              </a:r>
              <a:endParaRPr lang="en-AU" sz="1800" b="1" dirty="0">
                <a:solidFill>
                  <a:schemeClr val="tx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2483609" y="1439659"/>
            <a:ext cx="1245262" cy="387938"/>
            <a:chOff x="4752840" y="4240313"/>
            <a:chExt cx="1021976" cy="517250"/>
          </a:xfrm>
        </p:grpSpPr>
        <p:sp>
          <p:nvSpPr>
            <p:cNvPr id="15" name="Rectangle 14"/>
            <p:cNvSpPr/>
            <p:nvPr/>
          </p:nvSpPr>
          <p:spPr>
            <a:xfrm>
              <a:off x="4853693" y="4240313"/>
              <a:ext cx="820270" cy="517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500" b="1">
                <a:latin typeface="Tw Cen MT" panose="020B06020201040206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2840" y="4252718"/>
              <a:ext cx="10219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Well</a:t>
              </a:r>
              <a:endParaRPr lang="en-AU" sz="1800" b="1" dirty="0">
                <a:solidFill>
                  <a:schemeClr val="tx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64031" y="3860922"/>
            <a:ext cx="1691856" cy="413260"/>
            <a:chOff x="4752840" y="4240313"/>
            <a:chExt cx="1021976" cy="551013"/>
          </a:xfrm>
        </p:grpSpPr>
        <p:sp>
          <p:nvSpPr>
            <p:cNvPr id="18" name="Rectangle 17"/>
            <p:cNvSpPr/>
            <p:nvPr/>
          </p:nvSpPr>
          <p:spPr>
            <a:xfrm>
              <a:off x="4853693" y="4240313"/>
              <a:ext cx="820270" cy="517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500" b="1">
                <a:latin typeface="Tw Cen MT" panose="020B06020201040206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2840" y="4298884"/>
              <a:ext cx="10219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Not Well</a:t>
              </a:r>
              <a:endParaRPr lang="en-AU" sz="1800" b="1" dirty="0">
                <a:solidFill>
                  <a:schemeClr val="tx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69360" y="3849637"/>
            <a:ext cx="1681849" cy="424547"/>
            <a:chOff x="4748536" y="4240313"/>
            <a:chExt cx="1021976" cy="566062"/>
          </a:xfrm>
        </p:grpSpPr>
        <p:sp>
          <p:nvSpPr>
            <p:cNvPr id="21" name="Rectangle 20"/>
            <p:cNvSpPr/>
            <p:nvPr/>
          </p:nvSpPr>
          <p:spPr>
            <a:xfrm>
              <a:off x="4853693" y="4240313"/>
              <a:ext cx="820270" cy="517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500" b="1">
                <a:latin typeface="Tw Cen MT" panose="020B06020201040206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48536" y="4313933"/>
              <a:ext cx="10219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Well</a:t>
              </a:r>
              <a:endParaRPr lang="en-AU" sz="1800" b="1" dirty="0">
                <a:solidFill>
                  <a:schemeClr val="tx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3437975" y="2346294"/>
            <a:ext cx="2707870" cy="3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08953" y="1303020"/>
            <a:ext cx="0" cy="2148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286829" y="1017094"/>
            <a:ext cx="1512560" cy="1215000"/>
            <a:chOff x="4442356" y="1882103"/>
            <a:chExt cx="1775638" cy="1620000"/>
          </a:xfrm>
        </p:grpSpPr>
        <p:sp>
          <p:nvSpPr>
            <p:cNvPr id="29" name="Rectangle 28"/>
            <p:cNvSpPr/>
            <p:nvPr/>
          </p:nvSpPr>
          <p:spPr>
            <a:xfrm>
              <a:off x="4520415" y="1882103"/>
              <a:ext cx="1679893" cy="162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5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42356" y="2276604"/>
              <a:ext cx="177563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Breakthrough</a:t>
              </a:r>
            </a:p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Innovation </a:t>
              </a:r>
              <a:endParaRPr lang="en-AU" sz="1800" b="1" dirty="0">
                <a:solidFill>
                  <a:schemeClr val="tx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05497" y="1037927"/>
            <a:ext cx="1487332" cy="1215000"/>
            <a:chOff x="4502895" y="2128418"/>
            <a:chExt cx="1643711" cy="1368346"/>
          </a:xfrm>
        </p:grpSpPr>
        <p:sp>
          <p:nvSpPr>
            <p:cNvPr id="33" name="Rectangle 32"/>
            <p:cNvSpPr/>
            <p:nvPr/>
          </p:nvSpPr>
          <p:spPr>
            <a:xfrm>
              <a:off x="4520415" y="2128418"/>
              <a:ext cx="1581456" cy="13683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02895" y="2448346"/>
              <a:ext cx="1643711" cy="72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Sustaining</a:t>
              </a:r>
            </a:p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Innovation </a:t>
              </a:r>
              <a:endParaRPr lang="en-AU" sz="1800" b="1" dirty="0">
                <a:solidFill>
                  <a:schemeClr val="tx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18520" y="2518186"/>
            <a:ext cx="1478267" cy="1215000"/>
            <a:chOff x="4508234" y="2128418"/>
            <a:chExt cx="1643711" cy="1327001"/>
          </a:xfrm>
        </p:grpSpPr>
        <p:sp>
          <p:nvSpPr>
            <p:cNvPr id="36" name="Rectangle 35"/>
            <p:cNvSpPr/>
            <p:nvPr/>
          </p:nvSpPr>
          <p:spPr>
            <a:xfrm>
              <a:off x="4520414" y="2128418"/>
              <a:ext cx="1591154" cy="13270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08234" y="2428530"/>
              <a:ext cx="1643711" cy="705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Disruptive</a:t>
              </a:r>
            </a:p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Innovation </a:t>
              </a:r>
              <a:endParaRPr lang="en-AU" sz="1800" b="1" dirty="0">
                <a:solidFill>
                  <a:schemeClr val="tx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87716" y="2491193"/>
            <a:ext cx="1504194" cy="1215000"/>
            <a:chOff x="4439458" y="2128419"/>
            <a:chExt cx="1666238" cy="136843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4520415" y="2128419"/>
              <a:ext cx="1585281" cy="13684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39458" y="2470152"/>
              <a:ext cx="1643711" cy="72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tx2">
                      <a:lumMod val="10000"/>
                    </a:schemeClr>
                  </a:solidFill>
                  <a:latin typeface="Tw Cen MT" panose="020B0602020104020603" pitchFamily="34" charset="0"/>
                </a:rPr>
                <a:t>Basic Research</a:t>
              </a:r>
              <a:endParaRPr lang="en-AU" sz="1800" b="1" dirty="0">
                <a:solidFill>
                  <a:schemeClr val="tx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82727" y="2631581"/>
            <a:ext cx="1206763" cy="951828"/>
            <a:chOff x="8851240" y="3032872"/>
            <a:chExt cx="1609017" cy="711799"/>
          </a:xfrm>
        </p:grpSpPr>
        <p:sp>
          <p:nvSpPr>
            <p:cNvPr id="41" name="Oval 40"/>
            <p:cNvSpPr/>
            <p:nvPr/>
          </p:nvSpPr>
          <p:spPr>
            <a:xfrm>
              <a:off x="8851240" y="3032872"/>
              <a:ext cx="1609017" cy="707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500" dirty="0">
                <a:latin typeface="Tw Cen MT" panose="020B06020201040206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989983" y="3054183"/>
              <a:ext cx="1272133" cy="69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accent2">
                      <a:lumMod val="50000"/>
                    </a:schemeClr>
                  </a:solidFill>
                  <a:latin typeface="Tw Cen MT" panose="020B0602020104020603" pitchFamily="34" charset="0"/>
                </a:rPr>
                <a:t>Early Basin Plan</a:t>
              </a:r>
              <a:endParaRPr lang="en-AU" sz="1800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4" name="Right Arrow 43"/>
          <p:cNvSpPr/>
          <p:nvPr/>
        </p:nvSpPr>
        <p:spPr>
          <a:xfrm rot="18826250">
            <a:off x="4408154" y="2248453"/>
            <a:ext cx="1021727" cy="2537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45" name="TextBox 44"/>
          <p:cNvSpPr txBox="1"/>
          <p:nvPr/>
        </p:nvSpPr>
        <p:spPr>
          <a:xfrm>
            <a:off x="6551208" y="1330331"/>
            <a:ext cx="1287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Tw Cen MT" panose="020B0602020104020603" pitchFamily="34" charset="0"/>
              </a:rPr>
              <a:t>Water market</a:t>
            </a:r>
          </a:p>
          <a:p>
            <a:endParaRPr lang="en-AU" sz="1500" dirty="0">
              <a:latin typeface="Tw Cen MT" panose="020B0602020104020603" pitchFamily="34" charset="0"/>
            </a:endParaRPr>
          </a:p>
          <a:p>
            <a:r>
              <a:rPr lang="en-AU" sz="1500" dirty="0">
                <a:latin typeface="Tw Cen MT" panose="020B0602020104020603" pitchFamily="34" charset="0"/>
              </a:rPr>
              <a:t>Sustainable Diversion Limit</a:t>
            </a:r>
          </a:p>
          <a:p>
            <a:endParaRPr lang="en-AU" sz="1500" dirty="0">
              <a:latin typeface="Tw Cen MT" panose="020B0602020104020603" pitchFamily="34" charset="0"/>
            </a:endParaRPr>
          </a:p>
          <a:p>
            <a:endParaRPr lang="en-AU" sz="1500" dirty="0">
              <a:latin typeface="Tw Cen MT" panose="020B0602020104020603" pitchFamily="34" charset="0"/>
            </a:endParaRPr>
          </a:p>
          <a:p>
            <a:endParaRPr lang="en-AU" sz="1500" dirty="0">
              <a:latin typeface="Tw Cen MT" panose="020B0602020104020603" pitchFamily="34" charset="0"/>
            </a:endParaRPr>
          </a:p>
          <a:p>
            <a:endParaRPr lang="en-AU" sz="1500" dirty="0">
              <a:latin typeface="Tw Cen MT" panose="020B06020201040206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45982" y="1133885"/>
            <a:ext cx="1209326" cy="967892"/>
            <a:chOff x="6861308" y="1511846"/>
            <a:chExt cx="1612435" cy="1290523"/>
          </a:xfrm>
        </p:grpSpPr>
        <p:sp>
          <p:nvSpPr>
            <p:cNvPr id="47" name="Oval 46"/>
            <p:cNvSpPr/>
            <p:nvPr/>
          </p:nvSpPr>
          <p:spPr>
            <a:xfrm>
              <a:off x="6861308" y="1511846"/>
              <a:ext cx="1612435" cy="12905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3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5755" y="1703757"/>
              <a:ext cx="99289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chemeClr val="accent2">
                      <a:lumMod val="50000"/>
                    </a:schemeClr>
                  </a:solidFill>
                  <a:latin typeface="Tw Cen MT" panose="020B0602020104020603" pitchFamily="34" charset="0"/>
                </a:rPr>
                <a:t>Basin Plan</a:t>
              </a:r>
              <a:endParaRPr lang="en-AU" sz="1800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841882"/>
              <a:ext cx="1953002" cy="476442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810226" y="5457332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6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42" y="277407"/>
            <a:ext cx="7543800" cy="1088068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Basic Research</a:t>
            </a:r>
            <a:endParaRPr lang="en-AU" sz="30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1479884"/>
            <a:ext cx="510860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550" dirty="0">
                <a:latin typeface="Tw Cen MT" panose="020B0602020104020603" pitchFamily="34" charset="0"/>
              </a:rPr>
              <a:t>Translating from science to policy</a:t>
            </a:r>
            <a:endParaRPr lang="en-AU" sz="255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4842" y="2040638"/>
            <a:ext cx="3296653" cy="140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Tw Cen MT" panose="020B0602020104020603" pitchFamily="34" charset="0"/>
              </a:rPr>
              <a:t>Zebra mussels are invasive</a:t>
            </a:r>
          </a:p>
          <a:p>
            <a:endParaRPr lang="en-AU" sz="1500" dirty="0">
              <a:latin typeface="Tw Cen MT" panose="020B0602020104020603" pitchFamily="34" charset="0"/>
            </a:endParaRPr>
          </a:p>
          <a:p>
            <a:r>
              <a:rPr lang="en-AU" sz="1500" dirty="0">
                <a:latin typeface="Tw Cen MT" panose="020B0602020104020603" pitchFamily="34" charset="0"/>
              </a:rPr>
              <a:t>$3.6 Billion US dollar projected clean up</a:t>
            </a:r>
          </a:p>
          <a:p>
            <a:endParaRPr lang="en-AU" sz="1500" dirty="0">
              <a:latin typeface="Tw Cen MT" panose="020B0602020104020603" pitchFamily="34" charset="0"/>
            </a:endParaRPr>
          </a:p>
          <a:p>
            <a:endParaRPr lang="en-AU" sz="1500" dirty="0">
              <a:latin typeface="Tw Cen MT" panose="020B0602020104020603" pitchFamily="34" charset="0"/>
            </a:endParaRPr>
          </a:p>
          <a:p>
            <a:endParaRPr lang="en-AU" sz="1013" dirty="0">
              <a:latin typeface="Tw Cen MT" panose="020B06020201040206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354" y="2039882"/>
            <a:ext cx="3741821" cy="2437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4842" y="3095082"/>
            <a:ext cx="17682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 err="1">
                <a:latin typeface="Tw Cen MT" panose="020B0602020104020603" pitchFamily="34" charset="0"/>
              </a:rPr>
              <a:t>Biobullets</a:t>
            </a:r>
            <a:r>
              <a:rPr lang="en-AU" sz="1500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05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71" y="262154"/>
            <a:ext cx="7543800" cy="1088068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Basic Research</a:t>
            </a:r>
            <a:endParaRPr lang="en-AU" sz="30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1479884"/>
            <a:ext cx="510860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550" dirty="0">
                <a:latin typeface="Tw Cen MT" panose="020B0602020104020603" pitchFamily="34" charset="0"/>
              </a:rPr>
              <a:t>Translating from science to policy</a:t>
            </a:r>
            <a:endParaRPr lang="en-AU" sz="255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7219" y="2176170"/>
            <a:ext cx="43000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Tw Cen MT" panose="020B0602020104020603" pitchFamily="34" charset="0"/>
              </a:rPr>
              <a:t>First scientific report in 1981</a:t>
            </a:r>
          </a:p>
          <a:p>
            <a:endParaRPr lang="en-AU" sz="1500" dirty="0">
              <a:latin typeface="Tw Cen MT" panose="020B0602020104020603" pitchFamily="34" charset="0"/>
            </a:endParaRPr>
          </a:p>
          <a:p>
            <a:r>
              <a:rPr lang="en-AU" sz="1500" dirty="0">
                <a:latin typeface="Tw Cen MT" panose="020B0602020104020603" pitchFamily="34" charset="0"/>
              </a:rPr>
              <a:t>No policy uptake for a decade</a:t>
            </a:r>
          </a:p>
          <a:p>
            <a:endParaRPr lang="en-AU" sz="1500" dirty="0">
              <a:latin typeface="Tw Cen MT" panose="020B0602020104020603" pitchFamily="34" charset="0"/>
            </a:endParaRPr>
          </a:p>
          <a:p>
            <a:r>
              <a:rPr lang="en-AU" sz="1500" dirty="0">
                <a:latin typeface="Tw Cen MT" panose="020B0602020104020603" pitchFamily="34" charset="0"/>
              </a:rPr>
              <a:t>Not translated to other invasive species</a:t>
            </a:r>
            <a:endParaRPr lang="en-AU" sz="1500" dirty="0">
              <a:latin typeface="Tw Cen MT" panose="020B06020201040206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57" y="2023547"/>
            <a:ext cx="3506003" cy="23271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3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42" y="235562"/>
            <a:ext cx="7543800" cy="1088068"/>
          </a:xfrm>
        </p:spPr>
        <p:txBody>
          <a:bodyPr>
            <a:normAutofit/>
          </a:bodyPr>
          <a:lstStyle/>
          <a:p>
            <a:pPr algn="r"/>
            <a:r>
              <a:rPr lang="en-AU" sz="3000" dirty="0">
                <a:latin typeface="Tw Cen MT" panose="020B0602020104020603" pitchFamily="34" charset="0"/>
              </a:rPr>
              <a:t>Breakthrough Innovation </a:t>
            </a:r>
            <a:endParaRPr lang="en-AU" sz="30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928" y="1354882"/>
            <a:ext cx="510860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AU" sz="2550" dirty="0">
                <a:latin typeface="Tw Cen MT" panose="020B0602020104020603" pitchFamily="34" charset="0"/>
              </a:rPr>
              <a:t>Taking the broader view </a:t>
            </a:r>
            <a:endParaRPr lang="en-AU" sz="2550" dirty="0">
              <a:latin typeface="Tw Cen MT" panose="020B06020201040206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465" y="117934"/>
            <a:ext cx="8921840" cy="4932887"/>
            <a:chOff x="-38498" y="208053"/>
            <a:chExt cx="11895787" cy="6577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98" y="208053"/>
              <a:ext cx="1120084" cy="1120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1982" y="6454290"/>
              <a:ext cx="461086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chemeClr val="bg1"/>
                  </a:solidFill>
                </a:rPr>
                <a:t>SYDNEY, AUSTRALIA |  14 -18 October 2018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87" y="5782726"/>
              <a:ext cx="1953002" cy="4764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90022" y="5889836"/>
              <a:ext cx="170677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13" dirty="0">
                  <a:solidFill>
                    <a:srgbClr val="1268BD"/>
                  </a:solidFill>
                </a:rPr>
                <a:t>MANAGED BY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7205" y="272717"/>
              <a:ext cx="1120084" cy="112008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158" y="1889718"/>
            <a:ext cx="2580812" cy="27665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48761" y="1918779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latin typeface="Tw Cen MT" charset="0"/>
                <a:ea typeface="Tw Cen MT" charset="0"/>
                <a:cs typeface="Tw Cen MT" charset="0"/>
              </a:rPr>
              <a:t>M</a:t>
            </a:r>
            <a:r>
              <a:rPr lang="en-US" sz="1500" dirty="0">
                <a:latin typeface="Tw Cen MT" charset="0"/>
                <a:ea typeface="Tw Cen MT" charset="0"/>
                <a:cs typeface="Tw Cen MT" charset="0"/>
              </a:rPr>
              <a:t>acroinvertebrate </a:t>
            </a:r>
            <a:r>
              <a:rPr lang="en-US" sz="1500" dirty="0">
                <a:latin typeface="Tw Cen MT" charset="0"/>
                <a:ea typeface="Tw Cen MT" charset="0"/>
                <a:cs typeface="Tw Cen MT" charset="0"/>
              </a:rPr>
              <a:t>data (California Stream Condition Index) data </a:t>
            </a:r>
            <a:r>
              <a:rPr lang="en-US" sz="1500" dirty="0">
                <a:latin typeface="Tw Cen MT" charset="0"/>
                <a:ea typeface="Tw Cen MT" charset="0"/>
                <a:cs typeface="Tw Cen MT" charset="0"/>
              </a:rPr>
              <a:t>and </a:t>
            </a:r>
            <a:r>
              <a:rPr lang="en-US" sz="1500" dirty="0">
                <a:latin typeface="Tw Cen MT" charset="0"/>
                <a:ea typeface="Tw Cen MT" charset="0"/>
                <a:cs typeface="Tw Cen MT" charset="0"/>
              </a:rPr>
              <a:t>flow alteration information to develop regional thresholds for instream flow standards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180" y="2991633"/>
            <a:ext cx="1971675" cy="13073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98417" y="4275396"/>
            <a:ext cx="122112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dirty="0">
                <a:latin typeface="Tw Cen MT" panose="020B0602020104020603" pitchFamily="34" charset="0"/>
              </a:rPr>
              <a:t>Chinook Salmon</a:t>
            </a:r>
            <a:endParaRPr lang="en-AU" sz="1013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1969</TotalTime>
  <Words>635</Words>
  <Application>Microsoft Office PowerPoint</Application>
  <PresentationFormat>On-screen Show (16:9)</PresentationFormat>
  <Paragraphs>147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Roboto Condensed</vt:lpstr>
      <vt:lpstr>Tw Cen MT</vt:lpstr>
      <vt:lpstr>Retrospect</vt:lpstr>
      <vt:lpstr>Looking Forward: Exploring Innovation in the Murray-Darling Basin</vt:lpstr>
      <vt:lpstr>A Hardworking River System</vt:lpstr>
      <vt:lpstr>Why Do We Need Innovation </vt:lpstr>
      <vt:lpstr>PowerPoint Presentation</vt:lpstr>
      <vt:lpstr>Why Do We Need Innovation </vt:lpstr>
      <vt:lpstr>PowerPoint Presentation</vt:lpstr>
      <vt:lpstr>Basic Research</vt:lpstr>
      <vt:lpstr>Basic Research</vt:lpstr>
      <vt:lpstr>Breakthrough Innovation </vt:lpstr>
      <vt:lpstr>Breakthrough Innovation </vt:lpstr>
      <vt:lpstr>Breakthrough Innovation </vt:lpstr>
      <vt:lpstr>Disruptive Innovation </vt:lpstr>
      <vt:lpstr>Disruptive Innovation </vt:lpstr>
      <vt:lpstr>Disruptive Innovation </vt:lpstr>
      <vt:lpstr>PowerPoint Presentation</vt:lpstr>
      <vt:lpstr>Connecting Back to Murray-Darling Basin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Sengupta, Ashmita (L&amp;W, Black Mountain)</dc:creator>
  <cp:lastModifiedBy>Sengupta, Ashmita (L&amp;W, Black Mountain)</cp:lastModifiedBy>
  <cp:revision>91</cp:revision>
  <dcterms:created xsi:type="dcterms:W3CDTF">2018-10-12T23:12:59Z</dcterms:created>
  <dcterms:modified xsi:type="dcterms:W3CDTF">2018-10-14T09:58:55Z</dcterms:modified>
</cp:coreProperties>
</file>