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68" r:id="rId6"/>
    <p:sldId id="270" r:id="rId7"/>
    <p:sldId id="257" r:id="rId8"/>
    <p:sldId id="276" r:id="rId9"/>
    <p:sldId id="269" r:id="rId10"/>
    <p:sldId id="258" r:id="rId11"/>
    <p:sldId id="259" r:id="rId12"/>
    <p:sldId id="273" r:id="rId13"/>
    <p:sldId id="261" r:id="rId14"/>
    <p:sldId id="262" r:id="rId15"/>
    <p:sldId id="264" r:id="rId16"/>
    <p:sldId id="263" r:id="rId17"/>
    <p:sldId id="265" r:id="rId18"/>
    <p:sldId id="266" r:id="rId19"/>
    <p:sldId id="267" r:id="rId20"/>
    <p:sldId id="274" r:id="rId21"/>
    <p:sldId id="275" r:id="rId2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992" autoAdjust="0"/>
    <p:restoredTop sz="94993" autoAdjust="0"/>
  </p:normalViewPr>
  <p:slideViewPr>
    <p:cSldViewPr snapToGrid="0" showGuides="1">
      <p:cViewPr varScale="1">
        <p:scale>
          <a:sx n="116" d="100"/>
          <a:sy n="116" d="100"/>
        </p:scale>
        <p:origin x="1027" y="77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F042-29B9-48DE-8BED-7973E2EE7732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E1CF-84E0-49C5-9255-1097E0732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all, it is a pleasure to be here. I want to take this opportunity to especially thank ICE </a:t>
            </a:r>
            <a:r>
              <a:rPr lang="en-US" dirty="0" err="1"/>
              <a:t>WaRM</a:t>
            </a:r>
            <a:r>
              <a:rPr lang="en-US" dirty="0"/>
              <a:t> who has supported me to be here and present in this topic. Thank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EE1CF-84E0-49C5-9255-1097E0732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want to take all of you to </a:t>
            </a:r>
            <a:r>
              <a:rPr lang="en-US" dirty="0" err="1"/>
              <a:t>Bhilangana</a:t>
            </a:r>
            <a:r>
              <a:rPr lang="en-US" dirty="0"/>
              <a:t> Basin in Uttarakhand State of India .  </a:t>
            </a:r>
            <a:r>
              <a:rPr lang="en-US" dirty="0" err="1"/>
              <a:t>UttarakhandThis</a:t>
            </a:r>
            <a:r>
              <a:rPr lang="en-US" dirty="0"/>
              <a:t> is the byproduct of the study </a:t>
            </a:r>
            <a:r>
              <a:rPr lang="en-US" sz="1200" dirty="0"/>
              <a:t>Supported by the Water, Land and Ecosystems (WLE) program of (CGIAR), led by International Water Management Institute (IWMI),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EE1CF-84E0-49C5-9255-1097E0732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all, it is a pleasure to be here. I want to take this opportunity to especially thank ICE </a:t>
            </a:r>
            <a:r>
              <a:rPr lang="en-US" dirty="0" err="1"/>
              <a:t>WaRM</a:t>
            </a:r>
            <a:r>
              <a:rPr lang="en-US" dirty="0"/>
              <a:t> who has supported me to be here and present in this topic. Thank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EE1CF-84E0-49C5-9255-1097E0732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16/10/2018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4F3A08-E826-46C4-B298-271EDD3EE3E7}"/>
              </a:ext>
            </a:extLst>
          </p:cNvPr>
          <p:cNvSpPr txBox="1"/>
          <p:nvPr/>
        </p:nvSpPr>
        <p:spPr>
          <a:xfrm>
            <a:off x="481503" y="1432913"/>
            <a:ext cx="86564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Cultural Flow and Hydropower Development: Case of conflict in the Bhilangana River Basin, Uttarakhand, India</a:t>
            </a:r>
            <a:endParaRPr lang="en-US" sz="2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3D66B-E2E7-463A-897E-9CBCC8C353C9}"/>
              </a:ext>
            </a:extLst>
          </p:cNvPr>
          <p:cNvSpPr txBox="1"/>
          <p:nvPr/>
        </p:nvSpPr>
        <p:spPr>
          <a:xfrm>
            <a:off x="1516911" y="2817067"/>
            <a:ext cx="684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Rashmi Kiran Shrestha </a:t>
            </a:r>
            <a:r>
              <a:rPr lang="en-US" dirty="0"/>
              <a:t>,Independent Researcher, ICIMOD</a:t>
            </a:r>
          </a:p>
          <a:p>
            <a:pPr algn="ctr"/>
            <a:r>
              <a:rPr lang="en-US" b="1" dirty="0"/>
              <a:t>Arica </a:t>
            </a:r>
            <a:r>
              <a:rPr lang="en-US" b="1" dirty="0" err="1"/>
              <a:t>Crootof</a:t>
            </a:r>
            <a:r>
              <a:rPr lang="en-US" dirty="0"/>
              <a:t>, Assistant Professor, University of Montana Western, USA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17610A-D2E7-4918-B4E4-D778A77FB688}"/>
              </a:ext>
            </a:extLst>
          </p:cNvPr>
          <p:cNvSpPr txBox="1"/>
          <p:nvPr/>
        </p:nvSpPr>
        <p:spPr>
          <a:xfrm>
            <a:off x="190670" y="1000934"/>
            <a:ext cx="2358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Voice of People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E231C-A553-4CA7-8F46-E400DB8EE711}"/>
              </a:ext>
            </a:extLst>
          </p:cNvPr>
          <p:cNvSpPr txBox="1"/>
          <p:nvPr/>
        </p:nvSpPr>
        <p:spPr>
          <a:xfrm>
            <a:off x="209174" y="1493971"/>
            <a:ext cx="43618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We had to wait so long for cremation.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E88C6-50E8-4D86-BF7C-275A2C8428FB}"/>
              </a:ext>
            </a:extLst>
          </p:cNvPr>
          <p:cNvSpPr txBox="1"/>
          <p:nvPr/>
        </p:nvSpPr>
        <p:spPr>
          <a:xfrm>
            <a:off x="106327" y="3585056"/>
            <a:ext cx="44259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River is </a:t>
            </a:r>
            <a:r>
              <a:rPr lang="en-US" sz="2300" b="1" dirty="0"/>
              <a:t>again dry </a:t>
            </a:r>
            <a:r>
              <a:rPr lang="en-US" sz="2300" dirty="0"/>
              <a:t>before the </a:t>
            </a:r>
            <a:r>
              <a:rPr lang="en-US" sz="2300" b="1" dirty="0"/>
              <a:t>completion of the ritual </a:t>
            </a:r>
            <a:r>
              <a:rPr lang="en-US" sz="2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10F13-D06B-48CF-BB4B-128F9261598D}"/>
              </a:ext>
            </a:extLst>
          </p:cNvPr>
          <p:cNvSpPr txBox="1"/>
          <p:nvPr/>
        </p:nvSpPr>
        <p:spPr>
          <a:xfrm>
            <a:off x="190670" y="2191900"/>
            <a:ext cx="4610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project only </a:t>
            </a:r>
            <a:r>
              <a:rPr lang="en-US" sz="2300" b="1" dirty="0"/>
              <a:t>releases for 2 hours</a:t>
            </a:r>
            <a:r>
              <a:rPr lang="en-US" sz="2300" dirty="0"/>
              <a:t> and </a:t>
            </a:r>
            <a:r>
              <a:rPr lang="en-US" sz="2300" b="1" dirty="0"/>
              <a:t>it takes 1.5 hours to reach the water in the cremation point</a:t>
            </a:r>
            <a:r>
              <a:rPr lang="en-US" sz="23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3629-39B6-4419-982E-4F6079B10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57" y="1244476"/>
            <a:ext cx="4361859" cy="327139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659124E-7BBE-4251-BC74-B9E93D619096}"/>
              </a:ext>
            </a:extLst>
          </p:cNvPr>
          <p:cNvSpPr/>
          <p:nvPr/>
        </p:nvSpPr>
        <p:spPr>
          <a:xfrm>
            <a:off x="84456" y="1174275"/>
            <a:ext cx="4822641" cy="2914129"/>
          </a:xfrm>
          <a:prstGeom prst="cloudCallout">
            <a:avLst>
              <a:gd name="adj1" fmla="val 55304"/>
              <a:gd name="adj2" fmla="val -2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We did not get enough water for festivals. We protested and we had negotiation with the project. And now the project releases water. It is better but not enough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3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DD629C-34F4-4F80-8069-200BCF7A4C0C}"/>
              </a:ext>
            </a:extLst>
          </p:cNvPr>
          <p:cNvSpPr txBox="1"/>
          <p:nvPr/>
        </p:nvSpPr>
        <p:spPr>
          <a:xfrm>
            <a:off x="120039" y="982066"/>
            <a:ext cx="4569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Voice of Hydropower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27AC7-7FB2-422C-A953-16A9128E1C19}"/>
              </a:ext>
            </a:extLst>
          </p:cNvPr>
          <p:cNvSpPr txBox="1"/>
          <p:nvPr/>
        </p:nvSpPr>
        <p:spPr>
          <a:xfrm>
            <a:off x="58421" y="1374280"/>
            <a:ext cx="45691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project has to shut down for 3 to 6 hours and the project loses 3-4 MW/hour for each cremation in dry period especially in the winter.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88FC-94F1-488C-837B-D25E16291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80" y="1173859"/>
            <a:ext cx="4137908" cy="310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2F19F6-6E58-46DD-B1F7-73E68A22B981}"/>
              </a:ext>
            </a:extLst>
          </p:cNvPr>
          <p:cNvSpPr txBox="1"/>
          <p:nvPr/>
        </p:nvSpPr>
        <p:spPr>
          <a:xfrm>
            <a:off x="27588" y="2848927"/>
            <a:ext cx="45999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For Makar Sankranti and Navaratri festivals, the project releases water from 8am to 12 am. Project loses 4-5 MW/hour for these festivals. 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B35B538-580D-4967-895C-5A45C083E02C}"/>
              </a:ext>
            </a:extLst>
          </p:cNvPr>
          <p:cNvSpPr/>
          <p:nvPr/>
        </p:nvSpPr>
        <p:spPr>
          <a:xfrm>
            <a:off x="356978" y="1423146"/>
            <a:ext cx="4095274" cy="3021242"/>
          </a:xfrm>
          <a:prstGeom prst="cloudCallout">
            <a:avLst>
              <a:gd name="adj1" fmla="val 63899"/>
              <a:gd name="adj2" fmla="val -16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For the people , this  river is Holy Ganga but as a investor we are loosing out. But with all this protests and disturbance, hydropower  development is suffering. </a:t>
            </a:r>
          </a:p>
        </p:txBody>
      </p:sp>
    </p:spTree>
    <p:extLst>
      <p:ext uri="{BB962C8B-B14F-4D97-AF65-F5344CB8AC3E}">
        <p14:creationId xmlns:p14="http://schemas.microsoft.com/office/powerpoint/2010/main" val="14085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AC680-EE0C-492B-A7F1-ED59E6D2A75B}"/>
              </a:ext>
            </a:extLst>
          </p:cNvPr>
          <p:cNvSpPr txBox="1"/>
          <p:nvPr/>
        </p:nvSpPr>
        <p:spPr>
          <a:xfrm>
            <a:off x="249898" y="1495761"/>
            <a:ext cx="8383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More Evidence of conflict has been witnessed in our recent study in </a:t>
            </a:r>
            <a:r>
              <a:rPr lang="en-US" sz="2500" b="1" dirty="0"/>
              <a:t>Sikkim</a:t>
            </a:r>
            <a:r>
              <a:rPr lang="en-US" sz="2500" dirty="0"/>
              <a:t> , </a:t>
            </a:r>
            <a:r>
              <a:rPr lang="en-US" sz="2500" b="1" dirty="0"/>
              <a:t>Arunachal</a:t>
            </a:r>
            <a:r>
              <a:rPr lang="en-US" sz="2500" dirty="0"/>
              <a:t> and </a:t>
            </a:r>
            <a:r>
              <a:rPr lang="en-US" sz="2500" b="1" dirty="0"/>
              <a:t>Himachal</a:t>
            </a:r>
            <a:r>
              <a:rPr lang="en-US" sz="2500" dirty="0"/>
              <a:t> states of India.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FB367-1CD0-40A2-A30D-8D1AA055B6AF}"/>
              </a:ext>
            </a:extLst>
          </p:cNvPr>
          <p:cNvSpPr txBox="1"/>
          <p:nvPr/>
        </p:nvSpPr>
        <p:spPr>
          <a:xfrm>
            <a:off x="249898" y="2748594"/>
            <a:ext cx="8814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Again conflict arises due to </a:t>
            </a:r>
            <a:r>
              <a:rPr lang="en-US" sz="2500" b="1" dirty="0"/>
              <a:t>timing and quantity </a:t>
            </a:r>
            <a:r>
              <a:rPr lang="en-US" sz="2500" dirty="0"/>
              <a:t>of water released. </a:t>
            </a:r>
          </a:p>
        </p:txBody>
      </p:sp>
    </p:spTree>
    <p:extLst>
      <p:ext uri="{BB962C8B-B14F-4D97-AF65-F5344CB8AC3E}">
        <p14:creationId xmlns:p14="http://schemas.microsoft.com/office/powerpoint/2010/main" val="9457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5D3A2-E1B5-4184-B338-E2BC6FC60132}"/>
              </a:ext>
            </a:extLst>
          </p:cNvPr>
          <p:cNvSpPr txBox="1"/>
          <p:nvPr/>
        </p:nvSpPr>
        <p:spPr>
          <a:xfrm>
            <a:off x="163185" y="982205"/>
            <a:ext cx="8582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How much water in the river will satiate cultural requirement of the communities?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E1798-7702-463D-A340-CE5C69ECEC03}"/>
              </a:ext>
            </a:extLst>
          </p:cNvPr>
          <p:cNvSpPr txBox="1"/>
          <p:nvPr/>
        </p:nvSpPr>
        <p:spPr>
          <a:xfrm>
            <a:off x="163184" y="3055387"/>
            <a:ext cx="85672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Found </a:t>
            </a:r>
            <a:r>
              <a:rPr lang="en-US" sz="2500" dirty="0"/>
              <a:t>one literature related to cultural flow requirements(See </a:t>
            </a:r>
            <a:r>
              <a:rPr lang="en-US" sz="2500" dirty="0" err="1"/>
              <a:t>Lokgariwar</a:t>
            </a:r>
            <a:r>
              <a:rPr lang="en-US" sz="2500" dirty="0"/>
              <a:t> et al.(2013</a:t>
            </a:r>
            <a:r>
              <a:rPr lang="en-US" sz="2500" dirty="0" smtClean="0"/>
              <a:t>)).</a:t>
            </a:r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4C33D-66AA-4F75-838D-CFFF3438C3D4}"/>
              </a:ext>
            </a:extLst>
          </p:cNvPr>
          <p:cNvSpPr txBox="1"/>
          <p:nvPr/>
        </p:nvSpPr>
        <p:spPr>
          <a:xfrm>
            <a:off x="147024" y="1874134"/>
            <a:ext cx="4196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There is no single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BD001-2CF8-4042-B42A-EAA6DF7D1790}"/>
              </a:ext>
            </a:extLst>
          </p:cNvPr>
          <p:cNvSpPr txBox="1"/>
          <p:nvPr/>
        </p:nvSpPr>
        <p:spPr>
          <a:xfrm rot="10800000" flipV="1">
            <a:off x="147024" y="2221680"/>
            <a:ext cx="8665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There is very limited study on cultural flow requirements of the basin.</a:t>
            </a:r>
          </a:p>
        </p:txBody>
      </p:sp>
    </p:spTree>
    <p:extLst>
      <p:ext uri="{BB962C8B-B14F-4D97-AF65-F5344CB8AC3E}">
        <p14:creationId xmlns:p14="http://schemas.microsoft.com/office/powerpoint/2010/main" val="20314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C7FF4D-CE30-4592-86CC-7D994B209337}"/>
              </a:ext>
            </a:extLst>
          </p:cNvPr>
          <p:cNvSpPr txBox="1"/>
          <p:nvPr/>
        </p:nvSpPr>
        <p:spPr>
          <a:xfrm>
            <a:off x="249898" y="1093011"/>
            <a:ext cx="8564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Does the existing </a:t>
            </a:r>
            <a:r>
              <a:rPr lang="en-US" sz="2500" b="1" dirty="0"/>
              <a:t>law and legislation </a:t>
            </a:r>
            <a:r>
              <a:rPr lang="en-US" sz="2500" dirty="0"/>
              <a:t>in </a:t>
            </a:r>
            <a:r>
              <a:rPr lang="en-US" sz="2500" b="1" dirty="0"/>
              <a:t>India/Uttarakhand </a:t>
            </a:r>
            <a:r>
              <a:rPr lang="en-US" sz="2500" dirty="0"/>
              <a:t>address  cultural flow requirements?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80D4B-5DB1-4AE3-BB42-33379A0B5EC8}"/>
              </a:ext>
            </a:extLst>
          </p:cNvPr>
          <p:cNvSpPr txBox="1"/>
          <p:nvPr/>
        </p:nvSpPr>
        <p:spPr>
          <a:xfrm>
            <a:off x="289655" y="2021024"/>
            <a:ext cx="8564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There is </a:t>
            </a:r>
            <a:r>
              <a:rPr lang="en-US" sz="2500" b="1" dirty="0"/>
              <a:t>no recognition </a:t>
            </a:r>
            <a:r>
              <a:rPr lang="en-US" sz="2500" dirty="0"/>
              <a:t>of </a:t>
            </a:r>
            <a:r>
              <a:rPr lang="en-US" sz="2500" b="1" dirty="0"/>
              <a:t>cultural flow requirement  </a:t>
            </a:r>
            <a:r>
              <a:rPr lang="en-US" sz="2500" dirty="0"/>
              <a:t>in </a:t>
            </a:r>
            <a:r>
              <a:rPr lang="en-US" sz="2500" b="1" dirty="0"/>
              <a:t>act or legislation.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AA577-3D9F-49C5-862A-4FAD45E2C051}"/>
              </a:ext>
            </a:extLst>
          </p:cNvPr>
          <p:cNvSpPr txBox="1"/>
          <p:nvPr/>
        </p:nvSpPr>
        <p:spPr>
          <a:xfrm>
            <a:off x="329412" y="2877108"/>
            <a:ext cx="8564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However, </a:t>
            </a:r>
            <a:r>
              <a:rPr lang="en-US" sz="2500" b="1" dirty="0"/>
              <a:t>Environment Protection Act 1986 </a:t>
            </a:r>
            <a:r>
              <a:rPr lang="en-US" sz="2500" dirty="0"/>
              <a:t>through </a:t>
            </a:r>
            <a:r>
              <a:rPr lang="en-US" sz="2500" b="1" dirty="0"/>
              <a:t>Water Quality Assessment Authority </a:t>
            </a:r>
            <a:r>
              <a:rPr lang="en-US" sz="2500" dirty="0"/>
              <a:t>mandates </a:t>
            </a:r>
            <a:r>
              <a:rPr lang="en-US" sz="2500" b="1" dirty="0"/>
              <a:t>“to maintain minimum discharge for sustenance of aquatic life forms in riverine systems”.</a:t>
            </a:r>
          </a:p>
        </p:txBody>
      </p:sp>
    </p:spTree>
    <p:extLst>
      <p:ext uri="{BB962C8B-B14F-4D97-AF65-F5344CB8AC3E}">
        <p14:creationId xmlns:p14="http://schemas.microsoft.com/office/powerpoint/2010/main" val="29116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CA90C-1184-4B71-808D-03329BA80277}"/>
              </a:ext>
            </a:extLst>
          </p:cNvPr>
          <p:cNvSpPr txBox="1"/>
          <p:nvPr/>
        </p:nvSpPr>
        <p:spPr>
          <a:xfrm>
            <a:off x="301960" y="1309800"/>
            <a:ext cx="85126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Uttarakhand State </a:t>
            </a:r>
            <a:r>
              <a:rPr lang="en-US" sz="2500" dirty="0"/>
              <a:t>mandates all the </a:t>
            </a:r>
            <a:r>
              <a:rPr lang="en-US" sz="2500" b="1" dirty="0"/>
              <a:t>Hydropower Projects </a:t>
            </a:r>
            <a:r>
              <a:rPr lang="en-US" sz="2500" dirty="0"/>
              <a:t>to </a:t>
            </a:r>
            <a:r>
              <a:rPr lang="en-US" sz="2500" b="1" dirty="0"/>
              <a:t>release 10% </a:t>
            </a:r>
            <a:r>
              <a:rPr lang="en-US" sz="2500" dirty="0"/>
              <a:t>of the </a:t>
            </a:r>
            <a:r>
              <a:rPr lang="en-US" sz="2500" b="1" dirty="0"/>
              <a:t>inflow of the river </a:t>
            </a:r>
            <a:r>
              <a:rPr lang="en-US" sz="2500" dirty="0"/>
              <a:t>as </a:t>
            </a:r>
            <a:r>
              <a:rPr lang="en-US" sz="2500" b="1" dirty="0"/>
              <a:t>Environment Flow.</a:t>
            </a:r>
          </a:p>
          <a:p>
            <a:pPr algn="ctr"/>
            <a:endParaRPr lang="en-US" sz="2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A384D-75AE-452B-AE67-B699450DE590}"/>
              </a:ext>
            </a:extLst>
          </p:cNvPr>
          <p:cNvSpPr txBox="1"/>
          <p:nvPr/>
        </p:nvSpPr>
        <p:spPr>
          <a:xfrm>
            <a:off x="493486" y="2278458"/>
            <a:ext cx="7518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However there is </a:t>
            </a:r>
            <a:r>
              <a:rPr lang="en-US" sz="2500" b="1" dirty="0"/>
              <a:t>no adherence of this rule </a:t>
            </a:r>
            <a:r>
              <a:rPr lang="en-US" sz="2500" dirty="0"/>
              <a:t>in the </a:t>
            </a:r>
            <a:r>
              <a:rPr lang="en-US" sz="2500" b="1" dirty="0"/>
              <a:t>hydropower projects </a:t>
            </a:r>
            <a:r>
              <a:rPr lang="en-US" sz="2500" dirty="0"/>
              <a:t>as this is </a:t>
            </a:r>
            <a:r>
              <a:rPr lang="en-US" sz="2500" b="1" dirty="0"/>
              <a:t>not legally binding on developers</a:t>
            </a:r>
            <a:r>
              <a:rPr lang="en-US" sz="25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5545-4770-44AE-8AF0-CDAF5503754C}"/>
              </a:ext>
            </a:extLst>
          </p:cNvPr>
          <p:cNvSpPr txBox="1"/>
          <p:nvPr/>
        </p:nvSpPr>
        <p:spPr>
          <a:xfrm>
            <a:off x="493486" y="3512838"/>
            <a:ext cx="77842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It is just an </a:t>
            </a:r>
            <a:r>
              <a:rPr lang="en-US" sz="2500" b="1" dirty="0"/>
              <a:t>agreement</a:t>
            </a:r>
            <a:r>
              <a:rPr lang="en-US" sz="2500" dirty="0"/>
              <a:t> between </a:t>
            </a:r>
            <a:r>
              <a:rPr lang="en-US" sz="2500" b="1" dirty="0"/>
              <a:t>state and hydropower developer.</a:t>
            </a:r>
          </a:p>
          <a:p>
            <a:pPr algn="ctr"/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9498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5BFAC-9261-499A-911B-C2BC8A395D98}"/>
              </a:ext>
            </a:extLst>
          </p:cNvPr>
          <p:cNvSpPr txBox="1"/>
          <p:nvPr/>
        </p:nvSpPr>
        <p:spPr>
          <a:xfrm>
            <a:off x="0" y="954714"/>
            <a:ext cx="38970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4E555-B1A0-49F7-A44A-25935831416C}"/>
              </a:ext>
            </a:extLst>
          </p:cNvPr>
          <p:cNvSpPr txBox="1"/>
          <p:nvPr/>
        </p:nvSpPr>
        <p:spPr>
          <a:xfrm>
            <a:off x="0" y="3282631"/>
            <a:ext cx="81317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There has not been any scientific study to help understand whether the environment flow requirement will also satiate the cultural flow requirement.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29152-E83F-4119-88C2-59313D61661D}"/>
              </a:ext>
            </a:extLst>
          </p:cNvPr>
          <p:cNvSpPr txBox="1"/>
          <p:nvPr/>
        </p:nvSpPr>
        <p:spPr>
          <a:xfrm>
            <a:off x="0" y="1299100"/>
            <a:ext cx="91105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Conflicts related to cultural flows in hydropower projects  are increasing.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685C6-9B1F-475A-9E47-6FAEA183727A}"/>
              </a:ext>
            </a:extLst>
          </p:cNvPr>
          <p:cNvSpPr txBox="1"/>
          <p:nvPr/>
        </p:nvSpPr>
        <p:spPr>
          <a:xfrm>
            <a:off x="-8516" y="1720596"/>
            <a:ext cx="89191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Some communities are able to secure cultural flow requirements through hard ways such as protests and negotiations.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6211B-DCE1-45BC-9EB1-65C735B3E0D3}"/>
              </a:ext>
            </a:extLst>
          </p:cNvPr>
          <p:cNvSpPr txBox="1"/>
          <p:nvPr/>
        </p:nvSpPr>
        <p:spPr>
          <a:xfrm>
            <a:off x="0" y="2482412"/>
            <a:ext cx="8496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There is a lack of local people’s engagement while doing the Environment Impact Assessment.</a:t>
            </a:r>
          </a:p>
        </p:txBody>
      </p:sp>
    </p:spTree>
    <p:extLst>
      <p:ext uri="{BB962C8B-B14F-4D97-AF65-F5344CB8AC3E}">
        <p14:creationId xmlns:p14="http://schemas.microsoft.com/office/powerpoint/2010/main" val="29906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EA22F1-976A-448F-853D-19302150A38E}"/>
              </a:ext>
            </a:extLst>
          </p:cNvPr>
          <p:cNvSpPr txBox="1"/>
          <p:nvPr/>
        </p:nvSpPr>
        <p:spPr>
          <a:xfrm>
            <a:off x="249898" y="1057204"/>
            <a:ext cx="318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Way</a:t>
            </a:r>
            <a:r>
              <a:rPr lang="en-US" sz="2400" dirty="0"/>
              <a:t> </a:t>
            </a:r>
            <a:r>
              <a:rPr lang="en-US" sz="2400" b="1" dirty="0"/>
              <a:t>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73B43-A97F-4092-89D9-CAC896A03417}"/>
              </a:ext>
            </a:extLst>
          </p:cNvPr>
          <p:cNvSpPr txBox="1"/>
          <p:nvPr/>
        </p:nvSpPr>
        <p:spPr>
          <a:xfrm>
            <a:off x="513340" y="3180043"/>
            <a:ext cx="8481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There is an urgent need of scientific study on  cultural flow requirements to have science policy dialogue on cultural flows.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C0E04-2633-4587-8FE9-CCCE5B66130B}"/>
              </a:ext>
            </a:extLst>
          </p:cNvPr>
          <p:cNvSpPr txBox="1"/>
          <p:nvPr/>
        </p:nvSpPr>
        <p:spPr>
          <a:xfrm>
            <a:off x="616688" y="1722474"/>
            <a:ext cx="83784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Engagement of local people in Environment Impact assessment of hydropower project should be mandatory to understand cultural flow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34697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10A77-7929-473E-A0BA-053666134A86}"/>
              </a:ext>
            </a:extLst>
          </p:cNvPr>
          <p:cNvSpPr txBox="1"/>
          <p:nvPr/>
        </p:nvSpPr>
        <p:spPr>
          <a:xfrm>
            <a:off x="2772229" y="2248520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Thank</a:t>
            </a:r>
            <a:r>
              <a:rPr lang="en-US" sz="2500" dirty="0"/>
              <a:t> </a:t>
            </a:r>
            <a:r>
              <a:rPr lang="en-US" sz="3000" dirty="0"/>
              <a:t>You</a:t>
            </a:r>
            <a:r>
              <a:rPr lang="en-US" sz="25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E3726-2B61-4380-B9BC-942F35C04450}"/>
              </a:ext>
            </a:extLst>
          </p:cNvPr>
          <p:cNvSpPr txBox="1"/>
          <p:nvPr/>
        </p:nvSpPr>
        <p:spPr>
          <a:xfrm>
            <a:off x="2041451" y="2841440"/>
            <a:ext cx="551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Rashmi Kiran Shrestha</a:t>
            </a:r>
          </a:p>
          <a:p>
            <a:pPr algn="ctr"/>
            <a:r>
              <a:rPr lang="en-US" sz="2200" dirty="0"/>
              <a:t>Rashmi.river@gmail.com</a:t>
            </a:r>
          </a:p>
        </p:txBody>
      </p:sp>
    </p:spTree>
    <p:extLst>
      <p:ext uri="{BB962C8B-B14F-4D97-AF65-F5344CB8AC3E}">
        <p14:creationId xmlns:p14="http://schemas.microsoft.com/office/powerpoint/2010/main" val="121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99250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4D5D5-169F-42EE-ABEC-1878DB845447}"/>
              </a:ext>
            </a:extLst>
          </p:cNvPr>
          <p:cNvSpPr txBox="1"/>
          <p:nvPr/>
        </p:nvSpPr>
        <p:spPr>
          <a:xfrm>
            <a:off x="4792980" y="982205"/>
            <a:ext cx="42578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Study Area, </a:t>
            </a:r>
          </a:p>
          <a:p>
            <a:r>
              <a:rPr lang="en-US" sz="2000" b="1" dirty="0" err="1"/>
              <a:t>Bhilangana</a:t>
            </a:r>
            <a:r>
              <a:rPr lang="en-US" sz="2000" b="1" dirty="0"/>
              <a:t> Basin</a:t>
            </a:r>
          </a:p>
          <a:p>
            <a:r>
              <a:rPr lang="en-US" dirty="0"/>
              <a:t>Tehri District, </a:t>
            </a:r>
            <a:r>
              <a:rPr lang="en-US" b="1" dirty="0"/>
              <a:t>Uttarakhand State</a:t>
            </a:r>
            <a:r>
              <a:rPr lang="en-US" dirty="0"/>
              <a:t>, India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56936-F4DC-4424-87F1-4523F30087F0}"/>
              </a:ext>
            </a:extLst>
          </p:cNvPr>
          <p:cNvGrpSpPr/>
          <p:nvPr/>
        </p:nvGrpSpPr>
        <p:grpSpPr>
          <a:xfrm>
            <a:off x="93146" y="1019901"/>
            <a:ext cx="4688289" cy="3630178"/>
            <a:chOff x="104691" y="1075100"/>
            <a:chExt cx="4688289" cy="3630178"/>
          </a:xfrm>
        </p:grpSpPr>
        <p:pic>
          <p:nvPicPr>
            <p:cNvPr id="13" name="Picture 1" descr="E:\Khatling glaciers\Final plates\Introduction.tif">
              <a:extLst>
                <a:ext uri="{FF2B5EF4-FFF2-40B4-BE49-F238E27FC236}">
                  <a16:creationId xmlns:a16="http://schemas.microsoft.com/office/drawing/2014/main" id="{0DDF1258-55B1-47E7-8079-EF6B9E767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691" y="1075100"/>
              <a:ext cx="4688289" cy="3564815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480AE9-C814-45A3-8B9B-953CA83F5F3D}"/>
                </a:ext>
              </a:extLst>
            </p:cNvPr>
            <p:cNvSpPr txBox="1"/>
            <p:nvPr/>
          </p:nvSpPr>
          <p:spPr>
            <a:xfrm>
              <a:off x="303184" y="4428279"/>
              <a:ext cx="426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Source: Suraj Mall, Delhi University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4C1A116-58D0-4D2D-A1F2-F26D2F876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16860"/>
              </p:ext>
            </p:extLst>
          </p:nvPr>
        </p:nvGraphicFramePr>
        <p:xfrm>
          <a:off x="4836036" y="2299449"/>
          <a:ext cx="3978552" cy="183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232">
                  <a:extLst>
                    <a:ext uri="{9D8B030D-6E8A-4147-A177-3AD203B41FA5}">
                      <a16:colId xmlns:a16="http://schemas.microsoft.com/office/drawing/2014/main" val="300180238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7950589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dirty="0"/>
                        <a:t>Explorable Hydropower</a:t>
                      </a:r>
                    </a:p>
                    <a:p>
                      <a:r>
                        <a:rPr lang="en-US" dirty="0"/>
                        <a:t>potential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17,000 MW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85892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Under Operation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 MW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13862"/>
                  </a:ext>
                </a:extLst>
              </a:tr>
              <a:tr h="390215">
                <a:tc>
                  <a:txBody>
                    <a:bodyPr/>
                    <a:lstStyle/>
                    <a:p>
                      <a:r>
                        <a:rPr lang="en-US" dirty="0"/>
                        <a:t>Under Construction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2518 MW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88743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r>
                        <a:rPr lang="en-US" dirty="0"/>
                        <a:t>Different Stage Planning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10482 MW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9867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C3A6B87-158F-45E9-A722-8965F382106C}"/>
              </a:ext>
            </a:extLst>
          </p:cNvPr>
          <p:cNvSpPr txBox="1"/>
          <p:nvPr/>
        </p:nvSpPr>
        <p:spPr>
          <a:xfrm>
            <a:off x="4758894" y="4136086"/>
            <a:ext cx="3025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Source:Uttarankhad</a:t>
            </a:r>
            <a:r>
              <a:rPr lang="en-US" sz="1200" i="1" dirty="0"/>
              <a:t> Jal Vidyut Nigam(2018)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2DD838-14E9-4AFC-9F78-D797A564C2C2}"/>
              </a:ext>
            </a:extLst>
          </p:cNvPr>
          <p:cNvSpPr txBox="1"/>
          <p:nvPr/>
        </p:nvSpPr>
        <p:spPr>
          <a:xfrm>
            <a:off x="4728529" y="2009786"/>
            <a:ext cx="408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Hydropower Development in Uttarakhand</a:t>
            </a:r>
          </a:p>
        </p:txBody>
      </p:sp>
    </p:spTree>
    <p:extLst>
      <p:ext uri="{BB962C8B-B14F-4D97-AF65-F5344CB8AC3E}">
        <p14:creationId xmlns:p14="http://schemas.microsoft.com/office/powerpoint/2010/main" val="26705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5" y="4619852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4B2241-3758-41AF-AC7F-9F9AE356CA5C}"/>
              </a:ext>
            </a:extLst>
          </p:cNvPr>
          <p:cNvSpPr txBox="1"/>
          <p:nvPr/>
        </p:nvSpPr>
        <p:spPr>
          <a:xfrm>
            <a:off x="90557" y="1055264"/>
            <a:ext cx="888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Bhilangana</a:t>
            </a:r>
            <a:r>
              <a:rPr lang="en-US" sz="2000" b="1" dirty="0" smtClean="0"/>
              <a:t>  </a:t>
            </a:r>
            <a:r>
              <a:rPr lang="en-US" sz="2000" b="1" dirty="0"/>
              <a:t>River, tributary of holy Ganga </a:t>
            </a:r>
            <a:r>
              <a:rPr lang="en-US" sz="2000" dirty="0"/>
              <a:t>is deeply associated to cultures and rituals such as : </a:t>
            </a:r>
            <a:r>
              <a:rPr lang="en-US" sz="2000" b="1" dirty="0"/>
              <a:t>Holy bath, Festival celebration, Death rituals and Others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482A5-EBA7-41ED-BC67-6CC9C793596B}"/>
              </a:ext>
            </a:extLst>
          </p:cNvPr>
          <p:cNvGrpSpPr/>
          <p:nvPr/>
        </p:nvGrpSpPr>
        <p:grpSpPr>
          <a:xfrm>
            <a:off x="0" y="1886387"/>
            <a:ext cx="9034020" cy="2411194"/>
            <a:chOff x="0" y="1886387"/>
            <a:chExt cx="9034020" cy="24111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9DB354-9078-48F2-AAE9-CC102C0ABAD3}"/>
                </a:ext>
              </a:extLst>
            </p:cNvPr>
            <p:cNvGrpSpPr/>
            <p:nvPr/>
          </p:nvGrpSpPr>
          <p:grpSpPr>
            <a:xfrm>
              <a:off x="0" y="1886387"/>
              <a:ext cx="9034020" cy="2411194"/>
              <a:chOff x="0" y="1886387"/>
              <a:chExt cx="9034020" cy="241119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AF72C77-CF40-45BB-A027-9298D1F8C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737" y="1886387"/>
                <a:ext cx="3208283" cy="2117467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E64020E-26C9-4178-9C95-1D7777F5E660}"/>
                  </a:ext>
                </a:extLst>
              </p:cNvPr>
              <p:cNvGrpSpPr/>
              <p:nvPr/>
            </p:nvGrpSpPr>
            <p:grpSpPr>
              <a:xfrm>
                <a:off x="0" y="1888140"/>
                <a:ext cx="6531429" cy="2409441"/>
                <a:chOff x="142960" y="1945028"/>
                <a:chExt cx="6304980" cy="2781063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549396-2AE9-48EC-AC29-600C40E77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1854" y="1945028"/>
                  <a:ext cx="3666086" cy="2444058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2C177F2-064D-4022-B3BA-5CA4C2EF8A42}"/>
                    </a:ext>
                  </a:extLst>
                </p:cNvPr>
                <p:cNvSpPr txBox="1"/>
                <p:nvPr/>
              </p:nvSpPr>
              <p:spPr>
                <a:xfrm>
                  <a:off x="142960" y="4299795"/>
                  <a:ext cx="4358745" cy="426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/>
                    <a:t>Difference cultural activities in the river bank</a:t>
                  </a:r>
                </a:p>
              </p:txBody>
            </p:sp>
          </p:grp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913245-08D6-430E-956B-DDB5ECEFC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71" y="1888140"/>
              <a:ext cx="3179352" cy="211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F5E6B-37E5-43E7-A1DD-FBF375BD0852}"/>
              </a:ext>
            </a:extLst>
          </p:cNvPr>
          <p:cNvSpPr txBox="1"/>
          <p:nvPr/>
        </p:nvSpPr>
        <p:spPr>
          <a:xfrm>
            <a:off x="4803780" y="1422871"/>
            <a:ext cx="322846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But, the timing and quantity of water flow changes after  constructing these hydropower projects , and this creates conflicts in this basin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3293A-1C15-42DF-BF15-FA2247A054A1}"/>
              </a:ext>
            </a:extLst>
          </p:cNvPr>
          <p:cNvGrpSpPr/>
          <p:nvPr/>
        </p:nvGrpSpPr>
        <p:grpSpPr>
          <a:xfrm>
            <a:off x="249898" y="991984"/>
            <a:ext cx="4553882" cy="3747234"/>
            <a:chOff x="249898" y="991984"/>
            <a:chExt cx="4553882" cy="3747234"/>
          </a:xfrm>
        </p:grpSpPr>
        <p:pic>
          <p:nvPicPr>
            <p:cNvPr id="13" name="Picture 12" descr="E:\ModifiedBhilangaMap.jpg">
              <a:extLst>
                <a:ext uri="{FF2B5EF4-FFF2-40B4-BE49-F238E27FC236}">
                  <a16:creationId xmlns:a16="http://schemas.microsoft.com/office/drawing/2014/main" id="{22CC2D4A-211F-4F60-97EC-17D90444CED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98" y="1035481"/>
              <a:ext cx="3727274" cy="3703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DFF5F7-D6BC-40D0-8EFE-EEAF0B53F890}"/>
                </a:ext>
              </a:extLst>
            </p:cNvPr>
            <p:cNvSpPr txBox="1"/>
            <p:nvPr/>
          </p:nvSpPr>
          <p:spPr>
            <a:xfrm>
              <a:off x="2334867" y="991984"/>
              <a:ext cx="246891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/>
                <a:t>Bhilangana</a:t>
              </a:r>
              <a:r>
                <a:rPr lang="en-US" sz="2500" b="1" dirty="0"/>
                <a:t> Basin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1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A01BE0D-9037-439A-AA20-8A0FCCE16202}"/>
              </a:ext>
            </a:extLst>
          </p:cNvPr>
          <p:cNvSpPr txBox="1">
            <a:spLocks/>
          </p:cNvSpPr>
          <p:nvPr/>
        </p:nvSpPr>
        <p:spPr>
          <a:xfrm>
            <a:off x="7020792" y="1681291"/>
            <a:ext cx="1904519" cy="16014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/>
              <a:t>Run-of-the-River (ROR) Hydropower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CD7C82-F7CA-4AD4-BB68-31522577438A}"/>
              </a:ext>
            </a:extLst>
          </p:cNvPr>
          <p:cNvGrpSpPr/>
          <p:nvPr/>
        </p:nvGrpSpPr>
        <p:grpSpPr>
          <a:xfrm>
            <a:off x="148153" y="1111647"/>
            <a:ext cx="7741206" cy="3357866"/>
            <a:chOff x="148153" y="1111647"/>
            <a:chExt cx="7741206" cy="33578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5606A6-D05A-4230-B3EE-121AF6E1EF56}"/>
                </a:ext>
              </a:extLst>
            </p:cNvPr>
            <p:cNvGrpSpPr/>
            <p:nvPr/>
          </p:nvGrpSpPr>
          <p:grpSpPr>
            <a:xfrm>
              <a:off x="148153" y="1111647"/>
              <a:ext cx="7741206" cy="3357866"/>
              <a:chOff x="-48716" y="930862"/>
              <a:chExt cx="11279764" cy="5752427"/>
            </a:xfrm>
          </p:grpSpPr>
          <p:pic>
            <p:nvPicPr>
              <p:cNvPr id="20" name="Picture 19" descr="Screen Shot 2016-03-06 at 10.04.15 PM.png">
                <a:extLst>
                  <a:ext uri="{FF2B5EF4-FFF2-40B4-BE49-F238E27FC236}">
                    <a16:creationId xmlns:a16="http://schemas.microsoft.com/office/drawing/2014/main" id="{39F68D62-81C5-4ABE-B94D-A6A7E05D2F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17"/>
              <a:stretch/>
            </p:blipFill>
            <p:spPr>
              <a:xfrm>
                <a:off x="-2" y="930862"/>
                <a:ext cx="9472708" cy="575242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98A4B-AA5C-46F9-BC26-AE534DC809F4}"/>
                  </a:ext>
                </a:extLst>
              </p:cNvPr>
              <p:cNvSpPr txBox="1"/>
              <p:nvPr/>
            </p:nvSpPr>
            <p:spPr>
              <a:xfrm>
                <a:off x="7300906" y="1257288"/>
                <a:ext cx="1293566" cy="58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Inlet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DF53C9-575B-4E3E-9F9B-43DD5343465D}"/>
                  </a:ext>
                </a:extLst>
              </p:cNvPr>
              <p:cNvSpPr txBox="1"/>
              <p:nvPr/>
            </p:nvSpPr>
            <p:spPr>
              <a:xfrm>
                <a:off x="8392506" y="1640637"/>
                <a:ext cx="2838542" cy="62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Diversion Weir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763433-42D9-46BE-86CB-F2B3EE627BB5}"/>
                  </a:ext>
                </a:extLst>
              </p:cNvPr>
              <p:cNvSpPr txBox="1"/>
              <p:nvPr/>
            </p:nvSpPr>
            <p:spPr>
              <a:xfrm>
                <a:off x="3581131" y="5993469"/>
                <a:ext cx="1503079" cy="58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Outlet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3A70DE-4631-4371-A783-E26F939146DF}"/>
                  </a:ext>
                </a:extLst>
              </p:cNvPr>
              <p:cNvSpPr txBox="1"/>
              <p:nvPr/>
            </p:nvSpPr>
            <p:spPr>
              <a:xfrm rot="20781902">
                <a:off x="3474452" y="1720069"/>
                <a:ext cx="2706862" cy="1018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Underground Tunnel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4FF5E4-3C27-4F83-BB06-BB84BC2109AE}"/>
                  </a:ext>
                </a:extLst>
              </p:cNvPr>
              <p:cNvSpPr txBox="1"/>
              <p:nvPr/>
            </p:nvSpPr>
            <p:spPr>
              <a:xfrm>
                <a:off x="3128500" y="4462856"/>
                <a:ext cx="2504026" cy="58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Power-house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8EEC87-74AC-4B39-966E-DDC4B3FCA553}"/>
                  </a:ext>
                </a:extLst>
              </p:cNvPr>
              <p:cNvSpPr txBox="1"/>
              <p:nvPr/>
            </p:nvSpPr>
            <p:spPr>
              <a:xfrm rot="20592062">
                <a:off x="238635" y="5927898"/>
                <a:ext cx="2475304" cy="58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Access Roads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E348ED-3A07-418F-957B-AA9388DED421}"/>
                  </a:ext>
                </a:extLst>
              </p:cNvPr>
              <p:cNvSpPr txBox="1"/>
              <p:nvPr/>
            </p:nvSpPr>
            <p:spPr>
              <a:xfrm>
                <a:off x="-48716" y="4008328"/>
                <a:ext cx="3177216" cy="58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Transmission Lines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F240B27-8977-4302-BD74-620372FA67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08400" y="1789776"/>
                <a:ext cx="94728" cy="297101"/>
              </a:xfrm>
              <a:prstGeom prst="straightConnector1">
                <a:avLst/>
              </a:prstGeom>
              <a:ln w="28575" cmpd="sng">
                <a:solidFill>
                  <a:srgbClr val="26262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4DDF0C1-B946-470B-B5D7-8BC0168B18AD}"/>
                  </a:ext>
                </a:extLst>
              </p:cNvPr>
              <p:cNvCxnSpPr/>
              <p:nvPr/>
            </p:nvCxnSpPr>
            <p:spPr>
              <a:xfrm flipH="1">
                <a:off x="8104994" y="1996372"/>
                <a:ext cx="229927" cy="174690"/>
              </a:xfrm>
              <a:prstGeom prst="straightConnector1">
                <a:avLst/>
              </a:prstGeom>
              <a:ln w="28575" cmpd="sng">
                <a:solidFill>
                  <a:srgbClr val="26262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F671E34-6A6E-4EA4-A082-B5C9386F0260}"/>
                  </a:ext>
                </a:extLst>
              </p:cNvPr>
              <p:cNvCxnSpPr/>
              <p:nvPr/>
            </p:nvCxnSpPr>
            <p:spPr>
              <a:xfrm flipH="1" flipV="1">
                <a:off x="3358777" y="5885727"/>
                <a:ext cx="310775" cy="240821"/>
              </a:xfrm>
              <a:prstGeom prst="straightConnector1">
                <a:avLst/>
              </a:prstGeom>
              <a:ln w="28575" cmpd="sng">
                <a:solidFill>
                  <a:srgbClr val="26262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F37E79-A278-44C0-8E61-44DDE71D80CA}"/>
                  </a:ext>
                </a:extLst>
              </p:cNvPr>
              <p:cNvSpPr txBox="1"/>
              <p:nvPr/>
            </p:nvSpPr>
            <p:spPr>
              <a:xfrm>
                <a:off x="5728827" y="2643240"/>
                <a:ext cx="2376165" cy="108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Sedimentation Pond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7CA08F9-E2E8-4781-91B4-AC2A36D5D370}"/>
                  </a:ext>
                </a:extLst>
              </p:cNvPr>
              <p:cNvCxnSpPr/>
              <p:nvPr/>
            </p:nvCxnSpPr>
            <p:spPr>
              <a:xfrm flipV="1">
                <a:off x="6925295" y="2334262"/>
                <a:ext cx="102038" cy="393645"/>
              </a:xfrm>
              <a:prstGeom prst="straightConnector1">
                <a:avLst/>
              </a:prstGeom>
              <a:ln w="28575" cmpd="sng">
                <a:solidFill>
                  <a:srgbClr val="26262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25E954-1F3E-45F0-9F5E-8D79333AC9AF}"/>
                  </a:ext>
                </a:extLst>
              </p:cNvPr>
              <p:cNvSpPr txBox="1"/>
              <p:nvPr/>
            </p:nvSpPr>
            <p:spPr>
              <a:xfrm>
                <a:off x="408215" y="2872369"/>
                <a:ext cx="2592179" cy="62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Forebay Tank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5497C58-B73E-4942-80E5-BBDACAE008FC}"/>
                </a:ext>
              </a:extLst>
            </p:cNvPr>
            <p:cNvCxnSpPr>
              <a:cxnSpLocks/>
            </p:cNvCxnSpPr>
            <p:nvPr/>
          </p:nvCxnSpPr>
          <p:spPr>
            <a:xfrm>
              <a:off x="5416608" y="3104626"/>
              <a:ext cx="220847" cy="404007"/>
            </a:xfrm>
            <a:prstGeom prst="straightConnector1">
              <a:avLst/>
            </a:prstGeom>
            <a:ln w="28575" cmpd="sng">
              <a:solidFill>
                <a:srgbClr val="2626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2936FC-902B-4D7D-9F9C-6CC19BBAD189}"/>
                </a:ext>
              </a:extLst>
            </p:cNvPr>
            <p:cNvSpPr txBox="1"/>
            <p:nvPr/>
          </p:nvSpPr>
          <p:spPr>
            <a:xfrm>
              <a:off x="4642884" y="3508633"/>
              <a:ext cx="2367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Dewater zone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EB8B75C-4F98-4F3F-87D8-17B87BA929C6}"/>
                </a:ext>
              </a:extLst>
            </p:cNvPr>
            <p:cNvCxnSpPr>
              <a:cxnSpLocks/>
            </p:cNvCxnSpPr>
            <p:nvPr/>
          </p:nvCxnSpPr>
          <p:spPr>
            <a:xfrm>
              <a:off x="3785061" y="3746023"/>
              <a:ext cx="957060" cy="170690"/>
            </a:xfrm>
            <a:prstGeom prst="straightConnector1">
              <a:avLst/>
            </a:prstGeom>
            <a:ln w="28575" cmpd="sng">
              <a:solidFill>
                <a:srgbClr val="2626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2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9C72C-B984-4950-ABC5-F34B607846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4" y="1640674"/>
            <a:ext cx="3569183" cy="2634496"/>
          </a:xfrm>
          <a:prstGeom prst="rect">
            <a:avLst/>
          </a:prstGeom>
        </p:spPr>
      </p:pic>
      <p:pic>
        <p:nvPicPr>
          <p:cNvPr id="25" name="Picture 24" descr="E:\ModifiedBhilangaMap.jpg">
            <a:extLst>
              <a:ext uri="{FF2B5EF4-FFF2-40B4-BE49-F238E27FC236}">
                <a16:creationId xmlns:a16="http://schemas.microsoft.com/office/drawing/2014/main" id="{2E8497C1-8A96-435A-8E04-AE6D6956660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7" y="1032451"/>
            <a:ext cx="3299404" cy="3516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369BF-5469-46A6-8B66-B18BB1C54E11}"/>
              </a:ext>
            </a:extLst>
          </p:cNvPr>
          <p:cNvSpPr txBox="1"/>
          <p:nvPr/>
        </p:nvSpPr>
        <p:spPr>
          <a:xfrm>
            <a:off x="5179059" y="1159995"/>
            <a:ext cx="3409507" cy="41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Case I: </a:t>
            </a:r>
            <a:r>
              <a:rPr lang="en-US" sz="2000" b="1" dirty="0" err="1"/>
              <a:t>Bhilangana</a:t>
            </a:r>
            <a:r>
              <a:rPr lang="en-US" sz="2000" b="1" dirty="0"/>
              <a:t> </a:t>
            </a:r>
            <a:r>
              <a:rPr lang="en-US" sz="2000" b="1" dirty="0" smtClean="0"/>
              <a:t>III Project </a:t>
            </a:r>
            <a:endParaRPr lang="en-US" sz="2000" b="1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D4FD0D4-76EE-4EC5-A08B-6620D01F9276}"/>
              </a:ext>
            </a:extLst>
          </p:cNvPr>
          <p:cNvCxnSpPr>
            <a:cxnSpLocks/>
          </p:cNvCxnSpPr>
          <p:nvPr/>
        </p:nvCxnSpPr>
        <p:spPr>
          <a:xfrm flipV="1">
            <a:off x="2296619" y="2229242"/>
            <a:ext cx="2948786" cy="83839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87162" y="1832417"/>
            <a:ext cx="98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24 MW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1E79B5-758E-4E43-90AF-BF0B38DA6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5" y="1174062"/>
            <a:ext cx="4141037" cy="3105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6F3A2C-96B6-4237-A707-E109BF3B45A0}"/>
              </a:ext>
            </a:extLst>
          </p:cNvPr>
          <p:cNvSpPr txBox="1"/>
          <p:nvPr/>
        </p:nvSpPr>
        <p:spPr>
          <a:xfrm>
            <a:off x="21291" y="977247"/>
            <a:ext cx="3383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Voice from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F85F8-39ED-456C-BEBD-FF014050E5A3}"/>
              </a:ext>
            </a:extLst>
          </p:cNvPr>
          <p:cNvSpPr txBox="1"/>
          <p:nvPr/>
        </p:nvSpPr>
        <p:spPr>
          <a:xfrm>
            <a:off x="-31164" y="2741798"/>
            <a:ext cx="49850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Project releases water for </a:t>
            </a:r>
            <a:r>
              <a:rPr lang="en-US" sz="2300" b="1" dirty="0"/>
              <a:t>2 hours </a:t>
            </a:r>
            <a:r>
              <a:rPr lang="en-US" sz="2300" dirty="0"/>
              <a:t>which is not enough for cremation.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44ABD-239C-4DC8-94D1-992689DADB51}"/>
              </a:ext>
            </a:extLst>
          </p:cNvPr>
          <p:cNvSpPr txBox="1"/>
          <p:nvPr/>
        </p:nvSpPr>
        <p:spPr>
          <a:xfrm>
            <a:off x="-33582" y="1353763"/>
            <a:ext cx="4505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project </a:t>
            </a:r>
            <a:r>
              <a:rPr lang="en-US" sz="2300" b="1" dirty="0"/>
              <a:t>does not release enough water for festivals </a:t>
            </a:r>
            <a:r>
              <a:rPr lang="en-US" sz="2300" dirty="0"/>
              <a:t>such as </a:t>
            </a:r>
            <a:r>
              <a:rPr lang="en-US" sz="2300" dirty="0" err="1"/>
              <a:t>Bhaisakhi</a:t>
            </a:r>
            <a:r>
              <a:rPr lang="en-US" sz="2300" dirty="0"/>
              <a:t>, Makar Sankranti and </a:t>
            </a:r>
            <a:r>
              <a:rPr lang="en-US" sz="2300" dirty="0" smtClean="0"/>
              <a:t>also for cremation</a:t>
            </a:r>
            <a:r>
              <a:rPr lang="en-US" sz="23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BF4A-6CCC-4270-A98E-C3132625FBE0}"/>
              </a:ext>
            </a:extLst>
          </p:cNvPr>
          <p:cNvSpPr txBox="1"/>
          <p:nvPr/>
        </p:nvSpPr>
        <p:spPr>
          <a:xfrm>
            <a:off x="0" y="3561144"/>
            <a:ext cx="48342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Many times due </a:t>
            </a:r>
            <a:r>
              <a:rPr lang="en-US" sz="2300" b="1" dirty="0"/>
              <a:t>to lack of water, cremated dead bodies could not be transported as per rituals. </a:t>
            </a:r>
          </a:p>
          <a:p>
            <a:endParaRPr lang="en-US" sz="2300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D500841-AEE9-4698-BFDD-54F4674FFC68}"/>
              </a:ext>
            </a:extLst>
          </p:cNvPr>
          <p:cNvSpPr/>
          <p:nvPr/>
        </p:nvSpPr>
        <p:spPr>
          <a:xfrm>
            <a:off x="139992" y="1087117"/>
            <a:ext cx="4932840" cy="3158635"/>
          </a:xfrm>
          <a:prstGeom prst="cloudCallout">
            <a:avLst>
              <a:gd name="adj1" fmla="val 67520"/>
              <a:gd name="adj2" fmla="val -24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i="1" dirty="0"/>
              <a:t>We need water to take bath early in the morning before sunrise but the project releases water so late and so less. We are very frustrated.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0B368E7-24F1-463F-BDC0-E06D30554D5B}"/>
              </a:ext>
            </a:extLst>
          </p:cNvPr>
          <p:cNvSpPr/>
          <p:nvPr/>
        </p:nvSpPr>
        <p:spPr>
          <a:xfrm>
            <a:off x="531925" y="1609399"/>
            <a:ext cx="4221140" cy="3319873"/>
          </a:xfrm>
          <a:prstGeom prst="cloudCallout">
            <a:avLst>
              <a:gd name="adj1" fmla="val 69098"/>
              <a:gd name="adj2" fmla="val -21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i="1" dirty="0"/>
              <a:t>We had many fights with this project for not releasing enough water on time. We complained to district office but there is no hearing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9542A3-72B1-478E-B27A-3E72F4B55A56}"/>
              </a:ext>
            </a:extLst>
          </p:cNvPr>
          <p:cNvSpPr txBox="1"/>
          <p:nvPr/>
        </p:nvSpPr>
        <p:spPr>
          <a:xfrm>
            <a:off x="102493" y="3849049"/>
            <a:ext cx="4852106" cy="80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Alternative Solution was declined by people.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F6B9C-DD1C-4CAA-B55E-4D8373C7972B}"/>
              </a:ext>
            </a:extLst>
          </p:cNvPr>
          <p:cNvSpPr txBox="1"/>
          <p:nvPr/>
        </p:nvSpPr>
        <p:spPr>
          <a:xfrm>
            <a:off x="102493" y="1355080"/>
            <a:ext cx="53248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problem occurs only in dry period.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28352-1C60-460E-AD3C-000112CC8043}"/>
              </a:ext>
            </a:extLst>
          </p:cNvPr>
          <p:cNvSpPr txBox="1"/>
          <p:nvPr/>
        </p:nvSpPr>
        <p:spPr>
          <a:xfrm>
            <a:off x="116590" y="1782205"/>
            <a:ext cx="51378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Project releases water for 4-5 hours. The project loose INR 50,000 (approx. 670 US dollars ) for each cremation.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C46F14-E36F-4BEB-A877-D1783D862F5A}"/>
              </a:ext>
            </a:extLst>
          </p:cNvPr>
          <p:cNvSpPr txBox="1"/>
          <p:nvPr/>
        </p:nvSpPr>
        <p:spPr>
          <a:xfrm>
            <a:off x="116843" y="1027510"/>
            <a:ext cx="432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Voice from Hydropower Developer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30705-5CBE-4675-B0CF-A375957AF033}"/>
              </a:ext>
            </a:extLst>
          </p:cNvPr>
          <p:cNvSpPr txBox="1"/>
          <p:nvPr/>
        </p:nvSpPr>
        <p:spPr>
          <a:xfrm>
            <a:off x="128813" y="2873084"/>
            <a:ext cx="49553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There are 10-15 request to release  water for cremation every year in dry season.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6ECB12-EE7E-4883-9019-873503AFAA96}"/>
              </a:ext>
            </a:extLst>
          </p:cNvPr>
          <p:cNvCxnSpPr>
            <a:cxnSpLocks/>
          </p:cNvCxnSpPr>
          <p:nvPr/>
        </p:nvCxnSpPr>
        <p:spPr>
          <a:xfrm flipH="1" flipV="1">
            <a:off x="8128129" y="2571750"/>
            <a:ext cx="551810" cy="551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3A5830-23DB-4983-A1BC-D89D2B46AE3E}"/>
              </a:ext>
            </a:extLst>
          </p:cNvPr>
          <p:cNvGrpSpPr/>
          <p:nvPr/>
        </p:nvGrpSpPr>
        <p:grpSpPr>
          <a:xfrm>
            <a:off x="5051175" y="1400984"/>
            <a:ext cx="4050835" cy="3038125"/>
            <a:chOff x="5051175" y="1400984"/>
            <a:chExt cx="4050835" cy="303812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85AADCC-A71D-41D2-958D-3635C5160AD0}"/>
                </a:ext>
              </a:extLst>
            </p:cNvPr>
            <p:cNvGrpSpPr/>
            <p:nvPr/>
          </p:nvGrpSpPr>
          <p:grpSpPr>
            <a:xfrm>
              <a:off x="5051175" y="1400984"/>
              <a:ext cx="4050835" cy="3038125"/>
              <a:chOff x="5051175" y="1400984"/>
              <a:chExt cx="4050835" cy="303812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AA967C3-5C8F-4A91-B1D4-D5A50454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175" y="1400984"/>
                <a:ext cx="4050835" cy="3038125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4032A98-62C2-462B-98A0-32BA3ACD8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60036" y="3507877"/>
                <a:ext cx="704020" cy="728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8B38673-ADD0-4E89-862E-AFB3918EE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1942" y="2649499"/>
                <a:ext cx="660987" cy="3385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AF2AC1-6AB9-47D2-B88F-92C0D6C267CC}"/>
                  </a:ext>
                </a:extLst>
              </p:cNvPr>
              <p:cNvSpPr txBox="1"/>
              <p:nvPr/>
            </p:nvSpPr>
            <p:spPr>
              <a:xfrm>
                <a:off x="5820459" y="3117279"/>
                <a:ext cx="1446028" cy="64633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Desilting basin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2D2487-370F-4ABA-8354-C581210331E1}"/>
                  </a:ext>
                </a:extLst>
              </p:cNvPr>
              <p:cNvSpPr txBox="1"/>
              <p:nvPr/>
            </p:nvSpPr>
            <p:spPr>
              <a:xfrm>
                <a:off x="7078089" y="2316033"/>
                <a:ext cx="18655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Dewater zone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4BB36D-4E02-4815-860C-197A9E0C9819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H="1" flipV="1">
              <a:off x="8010881" y="2685365"/>
              <a:ext cx="717562" cy="6099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C895887-AE57-4CE2-8D3E-3DFFDA655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75" y="1372917"/>
            <a:ext cx="4050835" cy="3038124"/>
          </a:xfrm>
          <a:prstGeom prst="rect">
            <a:avLst/>
          </a:prstGeom>
        </p:spPr>
      </p:pic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EA0CD148-E9CD-431D-BACC-B359B956F9A5}"/>
              </a:ext>
            </a:extLst>
          </p:cNvPr>
          <p:cNvSpPr/>
          <p:nvPr/>
        </p:nvSpPr>
        <p:spPr>
          <a:xfrm>
            <a:off x="892920" y="1251813"/>
            <a:ext cx="4563485" cy="2070536"/>
          </a:xfrm>
          <a:prstGeom prst="cloudCallout">
            <a:avLst>
              <a:gd name="adj1" fmla="val 63354"/>
              <a:gd name="adj2" fmla="val 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i="1" dirty="0"/>
              <a:t>We do not compromise for cultural water requirement, we release as per request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1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11" descr="r3944_129_master_icimod_logo_colour">
            <a:extLst>
              <a:ext uri="{FF2B5EF4-FFF2-40B4-BE49-F238E27FC236}">
                <a16:creationId xmlns:a16="http://schemas.microsoft.com/office/drawing/2014/main" id="{02B085F0-9C51-424D-A676-065D13EC28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22841" r="9874" b="23831"/>
          <a:stretch>
            <a:fillRect/>
          </a:stretch>
        </p:blipFill>
        <p:spPr bwMode="auto">
          <a:xfrm>
            <a:off x="3521421" y="368327"/>
            <a:ext cx="1865742" cy="4927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52DBC-A2E4-4274-ADD6-CE685A9C22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9" y="92687"/>
            <a:ext cx="765973" cy="889518"/>
          </a:xfrm>
          <a:prstGeom prst="rect">
            <a:avLst/>
          </a:prstGeom>
        </p:spPr>
      </p:pic>
      <p:pic>
        <p:nvPicPr>
          <p:cNvPr id="25" name="Picture 24" descr="E:\ModifiedBhilangaMap.jpg">
            <a:extLst>
              <a:ext uri="{FF2B5EF4-FFF2-40B4-BE49-F238E27FC236}">
                <a16:creationId xmlns:a16="http://schemas.microsoft.com/office/drawing/2014/main" id="{2E8497C1-8A96-435A-8E04-AE6D6956660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7" y="1032451"/>
            <a:ext cx="3299404" cy="3516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369BF-5469-46A6-8B66-B18BB1C54E11}"/>
              </a:ext>
            </a:extLst>
          </p:cNvPr>
          <p:cNvSpPr txBox="1"/>
          <p:nvPr/>
        </p:nvSpPr>
        <p:spPr>
          <a:xfrm>
            <a:off x="5151818" y="1043490"/>
            <a:ext cx="356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Case II: </a:t>
            </a:r>
            <a:r>
              <a:rPr lang="en-US" sz="2000" b="1" dirty="0" err="1" smtClean="0"/>
              <a:t>Bhilangana</a:t>
            </a:r>
            <a:r>
              <a:rPr lang="en-US" sz="2000" b="1" dirty="0" smtClean="0"/>
              <a:t> Project </a:t>
            </a:r>
            <a:endParaRPr lang="en-US" sz="2000" b="1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D4FD0D4-76EE-4EC5-A08B-6620D01F9276}"/>
              </a:ext>
            </a:extLst>
          </p:cNvPr>
          <p:cNvCxnSpPr>
            <a:cxnSpLocks/>
          </p:cNvCxnSpPr>
          <p:nvPr/>
        </p:nvCxnSpPr>
        <p:spPr>
          <a:xfrm flipV="1">
            <a:off x="1821712" y="2370020"/>
            <a:ext cx="3423693" cy="1145813"/>
          </a:xfrm>
          <a:prstGeom prst="curvedConnector3">
            <a:avLst>
              <a:gd name="adj1" fmla="val 566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529639F-A190-4ED6-BA4E-C9810D8AE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5" y="1443600"/>
            <a:ext cx="3771004" cy="2941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5101" y="1428582"/>
            <a:ext cx="118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22.5 MW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52CCA-0236-41D1-A051-FA01E572CD68}">
  <ds:schemaRefs>
    <ds:schemaRef ds:uri="http://purl.org/dc/elements/1.1/"/>
    <ds:schemaRef ds:uri="http://schemas.microsoft.com/office/2006/metadata/properties"/>
    <ds:schemaRef ds:uri="f7489666-f3d7-4a42-a3d7-08599440cd7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bf4a21a-cf3b-4b9d-aa0b-70faefbebe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1160</Words>
  <Application>Microsoft Office PowerPoint</Application>
  <PresentationFormat>On-screen Show (16:9)</PresentationFormat>
  <Paragraphs>125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Windows User</cp:lastModifiedBy>
  <cp:revision>128</cp:revision>
  <dcterms:created xsi:type="dcterms:W3CDTF">2016-07-18T05:53:10Z</dcterms:created>
  <dcterms:modified xsi:type="dcterms:W3CDTF">2018-10-15T23:54:42Z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