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270" r:id="rId5"/>
    <p:sldId id="271" r:id="rId6"/>
    <p:sldId id="1003" r:id="rId7"/>
    <p:sldId id="1005" r:id="rId8"/>
    <p:sldId id="1004" r:id="rId9"/>
    <p:sldId id="1006" r:id="rId10"/>
    <p:sldId id="1007" r:id="rId11"/>
    <p:sldId id="1010" r:id="rId12"/>
    <p:sldId id="1008" r:id="rId13"/>
    <p:sldId id="1009" r:id="rId14"/>
    <p:sldId id="268" r:id="rId15"/>
  </p:sldIdLst>
  <p:sldSz cx="12192000" cy="6858000"/>
  <p:notesSz cx="6805613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AC30486-FED5-450B-8F02-98340F71DB03}">
          <p14:sldIdLst>
            <p14:sldId id="270"/>
            <p14:sldId id="271"/>
            <p14:sldId id="1003"/>
            <p14:sldId id="1005"/>
            <p14:sldId id="1004"/>
            <p14:sldId id="1006"/>
            <p14:sldId id="1007"/>
            <p14:sldId id="1010"/>
            <p14:sldId id="1008"/>
            <p14:sldId id="1009"/>
            <p14:sldId id="26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5252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88" autoAdjust="0"/>
    <p:restoredTop sz="89852" autoAdjust="0"/>
  </p:normalViewPr>
  <p:slideViewPr>
    <p:cSldViewPr snapToGrid="0">
      <p:cViewPr varScale="1">
        <p:scale>
          <a:sx n="80" d="100"/>
          <a:sy n="80" d="100"/>
        </p:scale>
        <p:origin x="984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5672" tIns="47836" rIns="95672" bIns="47836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5672" tIns="47836" rIns="95672" bIns="47836" rtlCol="0"/>
          <a:lstStyle>
            <a:lvl1pPr algn="r">
              <a:defRPr sz="1200"/>
            </a:lvl1pPr>
          </a:lstStyle>
          <a:p>
            <a:fld id="{A0A2D239-22FB-4485-BD33-A627827F4633}" type="datetimeFigureOut">
              <a:rPr lang="en-AU" smtClean="0"/>
              <a:t>16/10/2018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305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672" tIns="47836" rIns="95672" bIns="47836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5672" tIns="47836" rIns="95672" bIns="4783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5672" tIns="47836" rIns="95672" bIns="47836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5672" tIns="47836" rIns="95672" bIns="47836" rtlCol="0" anchor="b"/>
          <a:lstStyle>
            <a:lvl1pPr algn="r">
              <a:defRPr sz="1200"/>
            </a:lvl1pPr>
          </a:lstStyle>
          <a:p>
            <a:fld id="{44692654-621A-4F7E-9D42-49D3BF2F579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67894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3050" cy="3725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56725">
              <a:defRPr/>
            </a:pPr>
            <a:r>
              <a:rPr lang="en-AU" baseline="0" dirty="0"/>
              <a:t>Image: Jordan. Meandering wadis combine to form dense, branching networks across the stark, arid landscape of the </a:t>
            </a:r>
            <a:r>
              <a:rPr lang="en-AU" baseline="0" dirty="0" err="1"/>
              <a:t>southeastern</a:t>
            </a:r>
            <a:r>
              <a:rPr lang="en-AU" baseline="0" dirty="0"/>
              <a:t> Jordan. The Arabic word ‘wadi’ means a gully or streambed that typically remains dry </a:t>
            </a:r>
            <a:r>
              <a:rPr lang="en-AU" baseline="0" dirty="0" err="1"/>
              <a:t>exc</a:t>
            </a:r>
            <a:r>
              <a:rPr lang="en-AU" baseline="0" dirty="0"/>
              <a:t> </a:t>
            </a:r>
            <a:r>
              <a:rPr lang="en-AU" baseline="0" dirty="0" err="1"/>
              <a:t>ept</a:t>
            </a:r>
            <a:r>
              <a:rPr lang="en-AU" baseline="0" dirty="0"/>
              <a:t> after drenching seasonal rains. . SOURCE: US Geological Survey. </a:t>
            </a:r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92654-621A-4F7E-9D42-49D3BF2F579E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184363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3050" cy="3725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C01ED-5ECA-8B47-97DD-BF0621F4DCB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8394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3050" cy="3725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56725">
              <a:defRPr/>
            </a:pPr>
            <a:r>
              <a:rPr lang="en-AU" baseline="0" dirty="0"/>
              <a:t>Image: Mississippi River Delta. Turbid waters spill out into the Gulf of Mexico where their suspended sediment is deposited to form the Mississippi River Delta. Like the webbing on a ducks foot, the marshes and mudflats prevail between the shipping channels that have been cut into the delta.  </a:t>
            </a:r>
          </a:p>
          <a:p>
            <a:pPr defTabSz="956725">
              <a:defRPr/>
            </a:pPr>
            <a:r>
              <a:rPr lang="en-AU" baseline="0" dirty="0"/>
              <a:t>SOURCE: US Geological Survey. </a:t>
            </a:r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06D3C-363F-4B33-BB46-BBBFD6DB07F5}" type="slidenum">
              <a:rPr lang="en-AU" smtClean="0"/>
              <a:pPr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13355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3050" cy="3725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92654-621A-4F7E-9D42-49D3BF2F579E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194902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3050" cy="3725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C01ED-5ECA-8B47-97DD-BF0621F4DCB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8394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3050" cy="3725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C01ED-5ECA-8B47-97DD-BF0621F4DCB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8394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3050" cy="3725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C01ED-5ECA-8B47-97DD-BF0621F4DCB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8394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3050" cy="3725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C01ED-5ECA-8B47-97DD-BF0621F4DCB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8394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3050" cy="3725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C01ED-5ECA-8B47-97DD-BF0621F4DCB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8394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3050" cy="3725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C01ED-5ECA-8B47-97DD-BF0621F4DCB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4089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3050" cy="3725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C01ED-5ECA-8B47-97DD-BF0621F4DCB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839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4ADE2-9931-4BB1-B253-6DC2C42D0136}" type="datetimeFigureOut">
              <a:rPr lang="en-AU" smtClean="0"/>
              <a:t>16/10/2018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7CBEF-6685-43B4-8C08-821CC6C2A30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29875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4ADE2-9931-4BB1-B253-6DC2C42D0136}" type="datetimeFigureOut">
              <a:rPr lang="en-AU" smtClean="0"/>
              <a:t>16/10/2018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7CBEF-6685-43B4-8C08-821CC6C2A30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9835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4ADE2-9931-4BB1-B253-6DC2C42D0136}" type="datetimeFigureOut">
              <a:rPr lang="en-AU" smtClean="0"/>
              <a:t>16/10/2018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7CBEF-6685-43B4-8C08-821CC6C2A30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83791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4ADE2-9931-4BB1-B253-6DC2C42D0136}" type="datetimeFigureOut">
              <a:rPr lang="en-AU" smtClean="0"/>
              <a:t>16/10/2018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7CBEF-6685-43B4-8C08-821CC6C2A30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89398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4ADE2-9931-4BB1-B253-6DC2C42D0136}" type="datetimeFigureOut">
              <a:rPr lang="en-AU" smtClean="0"/>
              <a:t>16/10/2018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7CBEF-6685-43B4-8C08-821CC6C2A30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04723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4ADE2-9931-4BB1-B253-6DC2C42D0136}" type="datetimeFigureOut">
              <a:rPr lang="en-AU" smtClean="0"/>
              <a:t>16/10/2018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7CBEF-6685-43B4-8C08-821CC6C2A30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17329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4ADE2-9931-4BB1-B253-6DC2C42D0136}" type="datetimeFigureOut">
              <a:rPr lang="en-AU" smtClean="0"/>
              <a:t>16/10/2018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7CBEF-6685-43B4-8C08-821CC6C2A30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65896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4ADE2-9931-4BB1-B253-6DC2C42D0136}" type="datetimeFigureOut">
              <a:rPr lang="en-AU" smtClean="0"/>
              <a:t>16/10/2018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7CBEF-6685-43B4-8C08-821CC6C2A30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43831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4ADE2-9931-4BB1-B253-6DC2C42D0136}" type="datetimeFigureOut">
              <a:rPr lang="en-AU" smtClean="0"/>
              <a:t>16/10/2018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7CBEF-6685-43B4-8C08-821CC6C2A30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18330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4ADE2-9931-4BB1-B253-6DC2C42D0136}" type="datetimeFigureOut">
              <a:rPr lang="en-AU" smtClean="0"/>
              <a:t>16/10/2018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7CBEF-6685-43B4-8C08-821CC6C2A30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52545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4ADE2-9931-4BB1-B253-6DC2C42D0136}" type="datetimeFigureOut">
              <a:rPr lang="en-AU" smtClean="0"/>
              <a:t>16/10/2018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7CBEF-6685-43B4-8C08-821CC6C2A30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51270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F4ADE2-9931-4BB1-B253-6DC2C42D0136}" type="datetimeFigureOut">
              <a:rPr lang="en-AU" smtClean="0"/>
              <a:t>16/10/2018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7CBEF-6685-43B4-8C08-821CC6C2A30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29651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wealands\Documents\02_work\03 Marketing\website\jordan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11588"/>
            <a:ext cx="12192000" cy="686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919536" y="637642"/>
            <a:ext cx="8199488" cy="2791358"/>
          </a:xfrm>
          <a:prstGeom prst="rect">
            <a:avLst/>
          </a:prstGeom>
          <a:solidFill>
            <a:srgbClr val="000000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Rectangle 7"/>
          <p:cNvSpPr/>
          <p:nvPr/>
        </p:nvSpPr>
        <p:spPr>
          <a:xfrm>
            <a:off x="2063552" y="839615"/>
            <a:ext cx="805547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3200" b="1" dirty="0">
                <a:solidFill>
                  <a:schemeClr val="bg1"/>
                </a:solidFill>
                <a:uFill>
                  <a:solidFill>
                    <a:srgbClr val="BFBFBF"/>
                  </a:solidFill>
                </a:uFill>
                <a:ea typeface="+mj-ea"/>
                <a:cs typeface="+mj-cs"/>
              </a:rPr>
              <a:t>Swimming in our rivers</a:t>
            </a:r>
          </a:p>
          <a:p>
            <a:r>
              <a:rPr lang="en-AU" sz="2400" b="1" dirty="0">
                <a:solidFill>
                  <a:schemeClr val="bg1"/>
                </a:solidFill>
                <a:uFill>
                  <a:solidFill>
                    <a:srgbClr val="BFBFBF"/>
                  </a:solidFill>
                </a:uFill>
                <a:ea typeface="+mj-ea"/>
                <a:cs typeface="+mj-cs"/>
              </a:rPr>
              <a:t>Inspirations, expectations and the bite of reality</a:t>
            </a:r>
          </a:p>
          <a:p>
            <a:r>
              <a:rPr lang="en-AU" sz="2400" b="1" dirty="0">
                <a:solidFill>
                  <a:schemeClr val="bg1"/>
                </a:solidFill>
                <a:uFill>
                  <a:solidFill>
                    <a:srgbClr val="BFBFBF"/>
                  </a:solidFill>
                </a:uFill>
                <a:ea typeface="+mj-ea"/>
                <a:cs typeface="+mj-cs"/>
              </a:rPr>
              <a:t>16 October 2018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5664" y="2675236"/>
            <a:ext cx="1853360" cy="848955"/>
          </a:xfrm>
          <a:prstGeom prst="rect">
            <a:avLst/>
          </a:prstGeom>
        </p:spPr>
      </p:pic>
      <p:sp>
        <p:nvSpPr>
          <p:cNvPr id="4" name="AutoShape 2" descr="Image result for unitywater">
            <a:extLst>
              <a:ext uri="{FF2B5EF4-FFF2-40B4-BE49-F238E27FC236}">
                <a16:creationId xmlns:a16="http://schemas.microsoft.com/office/drawing/2014/main" xmlns="" id="{6AC89973-3253-4454-8105-106018F4365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5" name="AutoShape 4" descr="Image result for unitywater">
            <a:extLst>
              <a:ext uri="{FF2B5EF4-FFF2-40B4-BE49-F238E27FC236}">
                <a16:creationId xmlns:a16="http://schemas.microsoft.com/office/drawing/2014/main" xmlns="" id="{B5325766-AE52-4D65-BDF7-F1B0FA9F220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4069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9741A1E-02B0-4E2B-9EB9-D4B4BC3486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3" r="10477" b="1"/>
          <a:stretch/>
        </p:blipFill>
        <p:spPr>
          <a:xfrm>
            <a:off x="6086839" y="-168318"/>
            <a:ext cx="4695998" cy="3932313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2439572-421B-4366-99B4-F093B312028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75" r="10008" b="-2"/>
          <a:stretch/>
        </p:blipFill>
        <p:spPr>
          <a:xfrm>
            <a:off x="6091428" y="2487168"/>
            <a:ext cx="4697730" cy="4215384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22901FED-4FC9-4ED5-8123-C98BCD1616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7749" y="798445"/>
            <a:ext cx="3602727" cy="1311664"/>
          </a:xfrm>
        </p:spPr>
        <p:txBody>
          <a:bodyPr>
            <a:normAutofit/>
          </a:bodyPr>
          <a:lstStyle/>
          <a:p>
            <a:r>
              <a:rPr lang="en-US" sz="3500">
                <a:solidFill>
                  <a:srgbClr val="000000"/>
                </a:solidFill>
              </a:rPr>
              <a:t>Conclusions</a:t>
            </a:r>
          </a:p>
          <a:p>
            <a:endParaRPr lang="en-US" sz="350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8161" y="1737361"/>
            <a:ext cx="4521199" cy="4323613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Should we encourage it?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Useful driver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Manage expectations</a:t>
            </a:r>
          </a:p>
          <a:p>
            <a:r>
              <a:rPr lang="en-US" sz="2000" dirty="0">
                <a:solidFill>
                  <a:srgbClr val="000000"/>
                </a:solidFill>
              </a:rPr>
              <a:t>Think about what is possible</a:t>
            </a:r>
          </a:p>
          <a:p>
            <a:r>
              <a:rPr lang="en-US" sz="2000" dirty="0">
                <a:solidFill>
                  <a:srgbClr val="000000"/>
                </a:solidFill>
              </a:rPr>
              <a:t>Novel vs natural systems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Controlling when and where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Managing risks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Think about what history tells us</a:t>
            </a:r>
          </a:p>
          <a:p>
            <a:pPr marL="457200" lvl="1" indent="0">
              <a:buNone/>
            </a:pPr>
            <a:endParaRPr lang="en-US" sz="2000" dirty="0">
              <a:solidFill>
                <a:srgbClr val="000000"/>
              </a:solidFill>
            </a:endParaRPr>
          </a:p>
          <a:p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4631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775520" y="4221089"/>
            <a:ext cx="6192688" cy="2323911"/>
          </a:xfrm>
          <a:prstGeom prst="rect">
            <a:avLst/>
          </a:prstGeom>
          <a:solidFill>
            <a:schemeClr val="tx1">
              <a:lumMod val="95000"/>
              <a:lumOff val="5000"/>
              <a:alpha val="3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40" dirty="0"/>
          </a:p>
        </p:txBody>
      </p:sp>
      <p:sp>
        <p:nvSpPr>
          <p:cNvPr id="10" name="TextBox 9"/>
          <p:cNvSpPr txBox="1"/>
          <p:nvPr/>
        </p:nvSpPr>
        <p:spPr>
          <a:xfrm>
            <a:off x="2162794" y="5085185"/>
            <a:ext cx="54181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>
                <a:solidFill>
                  <a:schemeClr val="bg1"/>
                </a:solidFill>
                <a:latin typeface="Calibri Light" panose="020F0302020204030204" pitchFamily="34" charset="0"/>
                <a:cs typeface="Courier New" panose="02070309020205020404" pitchFamily="49" charset="0"/>
              </a:rPr>
              <a:t>We are passionate about the protection and restoration of waterways, catchments and water resources. We strive to make a positive difference to the world we live in.</a:t>
            </a:r>
            <a:endParaRPr lang="en-US" dirty="0">
              <a:solidFill>
                <a:schemeClr val="bg1"/>
              </a:solidFill>
              <a:latin typeface="Calibri Light" panose="020F0302020204030204" pitchFamily="34" charset="0"/>
              <a:cs typeface="Courier New" panose="02070309020205020404" pitchFamily="49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5184" y="4227534"/>
            <a:ext cx="1853360" cy="848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590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7383B190-6BFB-422F-B667-06B7B25F09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5055267" y="3509964"/>
            <a:ext cx="5319162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0365" y="3812954"/>
            <a:ext cx="4848966" cy="151601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4200" b="1">
                <a:solidFill>
                  <a:srgbClr val="FFFFFF"/>
                </a:solidFill>
              </a:rPr>
              <a:t>Swimming in our City Rivers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FF72156-ECC6-47D7-BBA8-3A85AF231B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2" b="17669"/>
          <a:stretch/>
        </p:blipFill>
        <p:spPr>
          <a:xfrm>
            <a:off x="1762227" y="299363"/>
            <a:ext cx="3120339" cy="30492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D856D89-187F-4C92-B8E6-575FDDEAF5B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80"/>
          <a:stretch/>
        </p:blipFill>
        <p:spPr>
          <a:xfrm>
            <a:off x="5014723" y="299363"/>
            <a:ext cx="5412813" cy="3008188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ED28E597-4AF8-4D69-A9AB-A1EDC6156B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377715" y="5443086"/>
            <a:ext cx="48006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CCC3F97-3888-4F40-95E9-FF601480C93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450" r="24077" b="-2"/>
          <a:stretch/>
        </p:blipFill>
        <p:spPr>
          <a:xfrm>
            <a:off x="1762227" y="3509434"/>
            <a:ext cx="3120339" cy="302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649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Aspirations</a:t>
            </a: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Seen as the ultimate end goal of waterway management in urban rivers</a:t>
            </a:r>
          </a:p>
          <a:p>
            <a:r>
              <a:rPr lang="en-US" dirty="0"/>
              <a:t>Strong community and political support</a:t>
            </a:r>
          </a:p>
          <a:p>
            <a:r>
              <a:rPr lang="en-US" dirty="0"/>
              <a:t>Often used as a vehicle for community engagement</a:t>
            </a:r>
          </a:p>
          <a:p>
            <a:r>
              <a:rPr lang="en-US" dirty="0"/>
              <a:t>Thinking that swimming = clean = healthy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B8D197D-C797-447D-8A66-25BD86B7816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6240" y="188640"/>
            <a:ext cx="2258568" cy="85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801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765F4110-C0FC-4D61-ACD2-A7C950EAE9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5055267" y="3509964"/>
            <a:ext cx="5319162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0365" y="3812954"/>
            <a:ext cx="4848966" cy="151601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4200">
                <a:solidFill>
                  <a:srgbClr val="FFFFFF"/>
                </a:solidFill>
              </a:rPr>
              <a:t>Expectations</a:t>
            </a:r>
          </a:p>
          <a:p>
            <a:pPr algn="l">
              <a:lnSpc>
                <a:spcPct val="90000"/>
              </a:lnSpc>
            </a:pPr>
            <a:endParaRPr lang="en-US" sz="4200">
              <a:solidFill>
                <a:srgbClr val="FFFFFF"/>
              </a:solidFill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CC94CBDB-A76C-499E-95AB-C0A049E315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377715" y="5443086"/>
            <a:ext cx="48006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EA67CC6-CFFE-45DC-8784-3CDE1C0C78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50" r="36510" b="2"/>
          <a:stretch/>
        </p:blipFill>
        <p:spPr>
          <a:xfrm>
            <a:off x="1762227" y="321733"/>
            <a:ext cx="3120339" cy="62145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74AA368-7511-432A-8C19-58AF0AA7CF6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9"/>
          <a:stretch/>
        </p:blipFill>
        <p:spPr>
          <a:xfrm>
            <a:off x="5071609" y="228243"/>
            <a:ext cx="5412813" cy="300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143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Expectations</a:t>
            </a: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Will be able to swim in the river all the time</a:t>
            </a:r>
          </a:p>
          <a:p>
            <a:pPr lvl="1"/>
            <a:r>
              <a:rPr lang="en-US" dirty="0"/>
              <a:t>Is that likely?</a:t>
            </a:r>
          </a:p>
          <a:p>
            <a:pPr lvl="2"/>
            <a:r>
              <a:rPr lang="en-US" dirty="0"/>
              <a:t>Day vs night vs rain</a:t>
            </a:r>
          </a:p>
          <a:p>
            <a:pPr lvl="1"/>
            <a:r>
              <a:rPr lang="en-US" dirty="0"/>
              <a:t>Is that desirable?</a:t>
            </a:r>
          </a:p>
          <a:p>
            <a:pPr lvl="1"/>
            <a:r>
              <a:rPr lang="en-US" dirty="0"/>
              <a:t>When is the likelihood that swimming will actually occur?</a:t>
            </a:r>
          </a:p>
          <a:p>
            <a:r>
              <a:rPr lang="en-US" dirty="0"/>
              <a:t>Will be able to swim everywhere</a:t>
            </a:r>
          </a:p>
          <a:p>
            <a:pPr lvl="1"/>
            <a:r>
              <a:rPr lang="en-US" dirty="0"/>
              <a:t>Can jump in the river anywhere and it will be “safe”</a:t>
            </a:r>
          </a:p>
          <a:p>
            <a:r>
              <a:rPr lang="en-US" dirty="0"/>
              <a:t>How are we managing these?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A51F0AD-468B-4029-B7E6-D7763A81801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6240" y="188640"/>
            <a:ext cx="2258568" cy="85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430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269EE58-598B-469E-A724-7E451177C80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19091"/>
          <a:stretch/>
        </p:blipFill>
        <p:spPr>
          <a:xfrm>
            <a:off x="0" y="10"/>
            <a:ext cx="12192000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724CD679-7405-4CD3-A92A-9469F279A5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1776663" y="321177"/>
            <a:ext cx="4301692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103" y="640264"/>
            <a:ext cx="3915950" cy="1344975"/>
          </a:xfrm>
        </p:spPr>
        <p:txBody>
          <a:bodyPr>
            <a:normAutofit/>
          </a:bodyPr>
          <a:lstStyle/>
          <a:p>
            <a:r>
              <a:rPr lang="en-US" sz="3500"/>
              <a:t>Reality</a:t>
            </a:r>
          </a:p>
          <a:p>
            <a:endParaRPr lang="en-US" sz="35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9582" y="2121763"/>
            <a:ext cx="3926618" cy="3773010"/>
          </a:xfrm>
        </p:spPr>
        <p:txBody>
          <a:bodyPr>
            <a:normAutofit/>
          </a:bodyPr>
          <a:lstStyle/>
          <a:p>
            <a:r>
              <a:rPr lang="en-US" sz="2100"/>
              <a:t>Water quality (current and legacy)</a:t>
            </a:r>
          </a:p>
          <a:p>
            <a:pPr lvl="1"/>
            <a:r>
              <a:rPr lang="en-US" sz="2100"/>
              <a:t>Clarity</a:t>
            </a:r>
          </a:p>
          <a:p>
            <a:pPr lvl="1"/>
            <a:r>
              <a:rPr lang="en-US" sz="2100"/>
              <a:t>Pathogens</a:t>
            </a:r>
          </a:p>
          <a:p>
            <a:pPr lvl="1"/>
            <a:r>
              <a:rPr lang="en-US" sz="2100"/>
              <a:t>Toxicants</a:t>
            </a:r>
          </a:p>
          <a:p>
            <a:pPr lvl="2"/>
            <a:r>
              <a:rPr lang="en-US" sz="2100"/>
              <a:t>Metals</a:t>
            </a:r>
          </a:p>
          <a:p>
            <a:pPr lvl="2"/>
            <a:r>
              <a:rPr lang="en-US" sz="2100"/>
              <a:t>Pesticides</a:t>
            </a:r>
          </a:p>
          <a:p>
            <a:pPr lvl="2"/>
            <a:r>
              <a:rPr lang="en-US" sz="2100"/>
              <a:t>Cyanobacterial</a:t>
            </a:r>
          </a:p>
          <a:p>
            <a:endParaRPr lang="en-US" sz="2100"/>
          </a:p>
        </p:txBody>
      </p:sp>
    </p:spTree>
    <p:extLst>
      <p:ext uri="{BB962C8B-B14F-4D97-AF65-F5344CB8AC3E}">
        <p14:creationId xmlns:p14="http://schemas.microsoft.com/office/powerpoint/2010/main" val="30275953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61B2A784-4501-42A8-86DF-DB27DE3950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24000" y="0"/>
            <a:ext cx="914119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1580" y="1144980"/>
            <a:ext cx="3797593" cy="1560716"/>
          </a:xfrm>
        </p:spPr>
        <p:txBody>
          <a:bodyPr>
            <a:normAutofit/>
          </a:bodyPr>
          <a:lstStyle/>
          <a:p>
            <a:r>
              <a:rPr lang="en-US"/>
              <a:t>Reality</a:t>
            </a:r>
          </a:p>
          <a:p>
            <a:endParaRPr lang="en-US" dirty="0"/>
          </a:p>
        </p:txBody>
      </p:sp>
      <p:sp>
        <p:nvSpPr>
          <p:cNvPr id="17" name="Rectangle 13">
            <a:extLst>
              <a:ext uri="{FF2B5EF4-FFF2-40B4-BE49-F238E27FC236}">
                <a16:creationId xmlns:a16="http://schemas.microsoft.com/office/drawing/2014/main" xmlns="" id="{8A330AB8-A767-46C8-ABEF-2477854EF6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053123" y="11446"/>
            <a:ext cx="3675888" cy="4021058"/>
          </a:xfrm>
          <a:prstGeom prst="rect">
            <a:avLst/>
          </a:prstGeom>
          <a:solidFill>
            <a:srgbClr val="434D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14428F3-0182-4226-9B2E-463FA1AF6B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94" r="20989" b="-2"/>
          <a:stretch/>
        </p:blipFill>
        <p:spPr>
          <a:xfrm>
            <a:off x="2176567" y="11446"/>
            <a:ext cx="3429000" cy="3858768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8E62604-C40E-4D56-9D66-FD94B0CA40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053123" y="4241250"/>
            <a:ext cx="3675888" cy="2616751"/>
          </a:xfrm>
          <a:prstGeom prst="rect">
            <a:avLst/>
          </a:prstGeom>
          <a:solidFill>
            <a:srgbClr val="434D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409D43C-5695-4893-BF78-A4485F8550E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" b="4717"/>
          <a:stretch/>
        </p:blipFill>
        <p:spPr>
          <a:xfrm>
            <a:off x="2176567" y="4407408"/>
            <a:ext cx="3429000" cy="245059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4560" y="2193156"/>
            <a:ext cx="4510248" cy="447620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Safety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Access</a:t>
            </a:r>
          </a:p>
          <a:p>
            <a:pPr lvl="2">
              <a:lnSpc>
                <a:spcPct val="90000"/>
              </a:lnSpc>
            </a:pPr>
            <a:r>
              <a:rPr lang="en-US" sz="2800" dirty="0"/>
              <a:t>Where is it possible?</a:t>
            </a:r>
          </a:p>
          <a:p>
            <a:pPr lvl="2">
              <a:lnSpc>
                <a:spcPct val="90000"/>
              </a:lnSpc>
            </a:pPr>
            <a:r>
              <a:rPr lang="en-US" sz="2800" dirty="0"/>
              <a:t>When?</a:t>
            </a:r>
          </a:p>
          <a:p>
            <a:pPr lvl="2">
              <a:lnSpc>
                <a:spcPct val="90000"/>
              </a:lnSpc>
            </a:pPr>
            <a:r>
              <a:rPr lang="en-US" sz="2800" dirty="0"/>
              <a:t>Controlled vs uncontrolled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Physical hazards</a:t>
            </a:r>
          </a:p>
          <a:p>
            <a:pPr lvl="2">
              <a:lnSpc>
                <a:spcPct val="90000"/>
              </a:lnSpc>
            </a:pPr>
            <a:r>
              <a:rPr lang="en-US" sz="2800" dirty="0"/>
              <a:t>Obstructions</a:t>
            </a:r>
          </a:p>
          <a:p>
            <a:pPr lvl="2">
              <a:lnSpc>
                <a:spcPct val="90000"/>
              </a:lnSpc>
            </a:pPr>
            <a:r>
              <a:rPr lang="en-US" sz="2800" dirty="0"/>
              <a:t>Ingress and egress</a:t>
            </a:r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ED91459-79AC-4361-B7CA-F252854B6D6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6240" y="188640"/>
            <a:ext cx="2258568" cy="85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4555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Reality</a:t>
            </a: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8260080" cy="4525963"/>
          </a:xfrm>
        </p:spPr>
        <p:txBody>
          <a:bodyPr/>
          <a:lstStyle/>
          <a:p>
            <a:pPr lvl="1"/>
            <a:r>
              <a:rPr lang="en-US" dirty="0"/>
              <a:t>Biological hazards</a:t>
            </a:r>
          </a:p>
          <a:p>
            <a:pPr lvl="2"/>
            <a:r>
              <a:rPr lang="en-US" dirty="0" err="1"/>
              <a:t>Cynaobacteria</a:t>
            </a:r>
            <a:endParaRPr lang="en-US" dirty="0"/>
          </a:p>
          <a:p>
            <a:pPr lvl="2"/>
            <a:r>
              <a:rPr lang="en-US" dirty="0"/>
              <a:t>Vegetation (both instream and riparian)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0C3C160-F40E-46BA-982D-61407DDFD29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6240" y="188640"/>
            <a:ext cx="2258568" cy="8595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96C3D69-C9CE-4894-8669-87D78A4430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3495426"/>
            <a:ext cx="4124960" cy="30879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5B34379-EAEA-476F-A1AE-03C4587821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863" y="3495426"/>
            <a:ext cx="4206755" cy="30879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77121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4">
            <a:extLst>
              <a:ext uri="{FF2B5EF4-FFF2-40B4-BE49-F238E27FC236}">
                <a16:creationId xmlns:a16="http://schemas.microsoft.com/office/drawing/2014/main" xmlns="" id="{61B2A784-4501-42A8-86DF-DB27DE3950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24000" y="0"/>
            <a:ext cx="914119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1580" y="1144980"/>
            <a:ext cx="3797593" cy="1560716"/>
          </a:xfrm>
        </p:spPr>
        <p:txBody>
          <a:bodyPr>
            <a:normAutofit/>
          </a:bodyPr>
          <a:lstStyle/>
          <a:p>
            <a:r>
              <a:rPr lang="en-US"/>
              <a:t>Reality</a:t>
            </a:r>
          </a:p>
          <a:p>
            <a:endParaRPr lang="en-US" dirty="0"/>
          </a:p>
        </p:txBody>
      </p:sp>
      <p:sp>
        <p:nvSpPr>
          <p:cNvPr id="21" name="Rectangle 16">
            <a:extLst>
              <a:ext uri="{FF2B5EF4-FFF2-40B4-BE49-F238E27FC236}">
                <a16:creationId xmlns:a16="http://schemas.microsoft.com/office/drawing/2014/main" xmlns="" id="{8A330AB8-A767-46C8-ABEF-2477854EF6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053123" y="11446"/>
            <a:ext cx="3675888" cy="4021058"/>
          </a:xfrm>
          <a:prstGeom prst="rect">
            <a:avLst/>
          </a:prstGeom>
          <a:solidFill>
            <a:srgbClr val="555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C1B41F1-6B2C-4F26-A926-DF958F6D0D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6" r="41009"/>
          <a:stretch/>
        </p:blipFill>
        <p:spPr>
          <a:xfrm>
            <a:off x="2176567" y="11446"/>
            <a:ext cx="3429000" cy="3858768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88E62604-C40E-4D56-9D66-FD94B0CA40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053123" y="4241250"/>
            <a:ext cx="3675888" cy="2616751"/>
          </a:xfrm>
          <a:prstGeom prst="rect">
            <a:avLst/>
          </a:prstGeom>
          <a:solidFill>
            <a:srgbClr val="555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048C32D-2B91-45DA-B7ED-ECF6B0F20EC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97" b="-3"/>
          <a:stretch/>
        </p:blipFill>
        <p:spPr>
          <a:xfrm>
            <a:off x="2176567" y="4407408"/>
            <a:ext cx="3429000" cy="245059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1579" y="2184400"/>
            <a:ext cx="3797592" cy="4021058"/>
          </a:xfrm>
        </p:spPr>
        <p:txBody>
          <a:bodyPr>
            <a:normAutofit/>
          </a:bodyPr>
          <a:lstStyle/>
          <a:p>
            <a:pPr lvl="1"/>
            <a:r>
              <a:rPr lang="en-US" sz="2400" dirty="0"/>
              <a:t>Biological hazards</a:t>
            </a:r>
          </a:p>
          <a:p>
            <a:pPr lvl="2"/>
            <a:r>
              <a:rPr lang="en-US" dirty="0"/>
              <a:t>Megafauna</a:t>
            </a:r>
          </a:p>
          <a:p>
            <a:pPr lvl="3"/>
            <a:r>
              <a:rPr lang="en-US" sz="2400" dirty="0"/>
              <a:t>Sharks</a:t>
            </a:r>
          </a:p>
          <a:p>
            <a:pPr lvl="3"/>
            <a:r>
              <a:rPr lang="en-US" sz="2400" dirty="0"/>
              <a:t>Crocodiles</a:t>
            </a:r>
          </a:p>
          <a:p>
            <a:pPr lvl="3"/>
            <a:r>
              <a:rPr lang="en-US" sz="2400" dirty="0"/>
              <a:t>Snakes</a:t>
            </a:r>
          </a:p>
          <a:p>
            <a:pPr lvl="2"/>
            <a:r>
              <a:rPr lang="en-US" dirty="0"/>
              <a:t>Parasites</a:t>
            </a:r>
          </a:p>
          <a:p>
            <a:pPr lvl="2"/>
            <a:r>
              <a:rPr lang="en-US" dirty="0"/>
              <a:t>Jellyfish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158186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lluvium">
      <a:dk1>
        <a:sysClr val="windowText" lastClr="000000"/>
      </a:dk1>
      <a:lt1>
        <a:sysClr val="window" lastClr="FFFFFF"/>
      </a:lt1>
      <a:dk2>
        <a:srgbClr val="BFBFBF"/>
      </a:dk2>
      <a:lt2>
        <a:srgbClr val="FFFFFF"/>
      </a:lt2>
      <a:accent1>
        <a:srgbClr val="435608"/>
      </a:accent1>
      <a:accent2>
        <a:srgbClr val="C2E570"/>
      </a:accent2>
      <a:accent3>
        <a:srgbClr val="274A5B"/>
      </a:accent3>
      <a:accent4>
        <a:srgbClr val="7FA2BF"/>
      </a:accent4>
      <a:accent5>
        <a:srgbClr val="B8291E"/>
      </a:accent5>
      <a:accent6>
        <a:srgbClr val="D9882F"/>
      </a:accent6>
      <a:hlink>
        <a:srgbClr val="3F3F3F"/>
      </a:hlink>
      <a:folHlink>
        <a:srgbClr val="3F3F3F"/>
      </a:folHlink>
    </a:clrScheme>
    <a:fontScheme name="Alluvium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B7A399EA5C98F4EAF0CF0D65C01A5B0" ma:contentTypeVersion="0" ma:contentTypeDescription="Create a new document." ma:contentTypeScope="" ma:versionID="0c904355c6e6a1f13425dd40ddd23d3b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34f8c0c0eabdc6c42b2f987c760c09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D94FF63-FBA1-4AE7-8E08-1E6861F3A403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293CCA7-F0F9-4718-98D6-7A1801AFDF8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2C7C083-1942-46EF-A9A4-0A9E7100D51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351</Words>
  <Application>Microsoft Office PowerPoint</Application>
  <PresentationFormat>Widescreen</PresentationFormat>
  <Paragraphs>72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Courier New</vt:lpstr>
      <vt:lpstr>Office Theme</vt:lpstr>
      <vt:lpstr>PowerPoint Presentation</vt:lpstr>
      <vt:lpstr>Swimming in our City Rivers</vt:lpstr>
      <vt:lpstr>Aspirations </vt:lpstr>
      <vt:lpstr>Expectations </vt:lpstr>
      <vt:lpstr>Expectations </vt:lpstr>
      <vt:lpstr>Reality </vt:lpstr>
      <vt:lpstr>Reality </vt:lpstr>
      <vt:lpstr>Reality </vt:lpstr>
      <vt:lpstr>Reality </vt:lpstr>
      <vt:lpstr>Conclusions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Weber</dc:creator>
  <cp:lastModifiedBy>Admin</cp:lastModifiedBy>
  <cp:revision>4</cp:revision>
  <dcterms:created xsi:type="dcterms:W3CDTF">2018-10-15T01:42:08Z</dcterms:created>
  <dcterms:modified xsi:type="dcterms:W3CDTF">2018-10-16T00:29:43Z</dcterms:modified>
</cp:coreProperties>
</file>