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2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8" r:id="rId1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9275" autoAdjust="0"/>
  </p:normalViewPr>
  <p:slideViewPr>
    <p:cSldViewPr snapToGrid="0" showGuides="1">
      <p:cViewPr varScale="1">
        <p:scale>
          <a:sx n="96" d="100"/>
          <a:sy n="96" d="100"/>
        </p:scale>
        <p:origin x="576" y="78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7339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2CA1AF-31C5-40CC-841D-ADEDC4088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13" y="1316722"/>
            <a:ext cx="8070573" cy="854008"/>
          </a:xfrm>
        </p:spPr>
        <p:txBody>
          <a:bodyPr>
            <a:normAutofit/>
          </a:bodyPr>
          <a:lstStyle/>
          <a:p>
            <a:r>
              <a:rPr lang="en-AU" sz="4400" b="1" dirty="0">
                <a:solidFill>
                  <a:schemeClr val="accent5">
                    <a:lumMod val="50000"/>
                  </a:schemeClr>
                </a:solidFill>
              </a:rPr>
              <a:t>The Independent Voice of the River </a:t>
            </a:r>
            <a:endParaRPr lang="en-A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8B39A-E1B4-4966-B3BD-AA973E997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17" y="2477181"/>
            <a:ext cx="7709452" cy="19259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A Comparison between the Yarra River’s </a:t>
            </a:r>
            <a:r>
              <a:rPr lang="en-AU" sz="3200" dirty="0" err="1">
                <a:solidFill>
                  <a:schemeClr val="accent5">
                    <a:lumMod val="75000"/>
                  </a:schemeClr>
                </a:solidFill>
              </a:rPr>
              <a:t>Birrarung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 Council and the Human Face of the Whanganui River, </a:t>
            </a:r>
            <a:r>
              <a:rPr lang="en-AU" sz="3200" dirty="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3200" dirty="0" err="1">
                <a:solidFill>
                  <a:schemeClr val="accent5">
                    <a:lumMod val="75000"/>
                  </a:schemeClr>
                </a:solidFill>
              </a:rPr>
              <a:t>Pou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3200" dirty="0" err="1">
                <a:solidFill>
                  <a:schemeClr val="accent5">
                    <a:lumMod val="75000"/>
                  </a:schemeClr>
                </a:solidFill>
              </a:rPr>
              <a:t>Tupa</a:t>
            </a:r>
            <a:endParaRPr lang="en-A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AU" sz="1800" b="1" dirty="0">
                <a:solidFill>
                  <a:schemeClr val="accent5">
                    <a:lumMod val="50000"/>
                  </a:schemeClr>
                </a:solidFill>
              </a:rPr>
              <a:t>Dr Katie O’Bryan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7339"/>
            <a:ext cx="2232000" cy="70540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2DC3258-DEB2-4658-893D-2A813DB8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599" y="1696835"/>
            <a:ext cx="7354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BE4A108-94D8-4BA0-BEDE-2914C848B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15338"/>
              </p:ext>
            </p:extLst>
          </p:nvPr>
        </p:nvGraphicFramePr>
        <p:xfrm>
          <a:off x="546651" y="953217"/>
          <a:ext cx="8166386" cy="336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193">
                  <a:extLst>
                    <a:ext uri="{9D8B030D-6E8A-4147-A177-3AD203B41FA5}">
                      <a16:colId xmlns:a16="http://schemas.microsoft.com/office/drawing/2014/main" val="1911691197"/>
                    </a:ext>
                  </a:extLst>
                </a:gridCol>
                <a:gridCol w="4083193">
                  <a:extLst>
                    <a:ext uri="{9D8B030D-6E8A-4147-A177-3AD203B41FA5}">
                      <a16:colId xmlns:a16="http://schemas.microsoft.com/office/drawing/2014/main" val="2608227150"/>
                    </a:ext>
                  </a:extLst>
                </a:gridCol>
              </a:tblGrid>
              <a:tr h="399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Yarra River Protection Act 2017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Awa </a:t>
                      </a:r>
                      <a:r>
                        <a:rPr lang="en-AU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Tupua</a:t>
                      </a: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 2017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53084"/>
                  </a:ext>
                </a:extLst>
              </a:tr>
              <a:tr h="386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independent legal status for the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 legal status for the river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211710"/>
                  </a:ext>
                </a:extLst>
              </a:tr>
              <a:tr h="394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of Aboriginal and other values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of M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 river values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333470"/>
                  </a:ext>
                </a:extLst>
              </a:tr>
              <a:tr h="394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Aboriginal language in the title and preamble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 language used more widely in the Act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729907"/>
                  </a:ext>
                </a:extLst>
              </a:tr>
              <a:tr h="394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Birrarung</a:t>
                      </a:r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Council: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</a:t>
                      </a:r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Tupua</a:t>
                      </a:r>
                      <a:r>
                        <a:rPr lang="en-A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969124"/>
                  </a:ext>
                </a:extLst>
              </a:tr>
              <a:tr h="394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Represents community interests in the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Represents the interests of the river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766146"/>
                  </a:ext>
                </a:extLst>
              </a:tr>
              <a:tr h="502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members (2 Indigenous), no government members, 4 year terms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members, 1 nominated by government, one by M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</a:t>
                      </a: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ori, 3 year terms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126094"/>
                  </a:ext>
                </a:extLst>
              </a:tr>
              <a:tr h="502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Advice and advocacy role, no involvement in decision-making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Manages the river rehabilitation fund, but no direct role in river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1970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97604B6-FDE2-4CDE-95D2-9ADC05B8C316}"/>
              </a:ext>
            </a:extLst>
          </p:cNvPr>
          <p:cNvSpPr txBox="1"/>
          <p:nvPr/>
        </p:nvSpPr>
        <p:spPr>
          <a:xfrm>
            <a:off x="2295939" y="251271"/>
            <a:ext cx="38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5">
                    <a:lumMod val="75000"/>
                  </a:schemeClr>
                </a:solidFill>
              </a:rPr>
              <a:t>Some Comparisons</a:t>
            </a:r>
          </a:p>
        </p:txBody>
      </p:sp>
    </p:spTree>
    <p:extLst>
      <p:ext uri="{BB962C8B-B14F-4D97-AF65-F5344CB8AC3E}">
        <p14:creationId xmlns:p14="http://schemas.microsoft.com/office/powerpoint/2010/main" val="25884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536" y="209134"/>
            <a:ext cx="2232000" cy="70540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2DC3258-DEB2-4658-893D-2A813DB8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599" y="1696835"/>
            <a:ext cx="7354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75356-671B-4B31-AAC6-5D6326D10095}"/>
              </a:ext>
            </a:extLst>
          </p:cNvPr>
          <p:cNvSpPr txBox="1"/>
          <p:nvPr/>
        </p:nvSpPr>
        <p:spPr>
          <a:xfrm>
            <a:off x="2087217" y="2118467"/>
            <a:ext cx="476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Dr Katie O’Bryan</a:t>
            </a:r>
          </a:p>
          <a:p>
            <a:pPr algn="ctr"/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Monash University</a:t>
            </a:r>
          </a:p>
          <a:p>
            <a:pPr algn="ctr"/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katie.obryan@monash.edu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12C3C-5401-4DE9-8668-D77B9DA846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465" y="1344973"/>
            <a:ext cx="2052000" cy="2747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3D1958-AFCE-4E56-9D28-748B3A54CF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52" y="1344973"/>
            <a:ext cx="2052000" cy="27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8E007-90C8-4B85-BFE1-D878ACEF00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85" y="913406"/>
            <a:ext cx="6408000" cy="3861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8000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FC59EA5-C325-47C4-BFAD-EB0DF49EC06B}"/>
              </a:ext>
            </a:extLst>
          </p:cNvPr>
          <p:cNvSpPr txBox="1">
            <a:spLocks/>
          </p:cNvSpPr>
          <p:nvPr/>
        </p:nvSpPr>
        <p:spPr>
          <a:xfrm>
            <a:off x="1675988" y="269528"/>
            <a:ext cx="4792917" cy="667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Yarra River, ‘</a:t>
            </a:r>
            <a:r>
              <a:rPr lang="en-AU" sz="3600" b="1" dirty="0" err="1">
                <a:solidFill>
                  <a:schemeClr val="accent5">
                    <a:lumMod val="75000"/>
                  </a:schemeClr>
                </a:solidFill>
              </a:rPr>
              <a:t>Birrarung</a:t>
            </a: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CD1A8-8F8E-45F8-8AE0-0AD117DBBD00}"/>
              </a:ext>
            </a:extLst>
          </p:cNvPr>
          <p:cNvSpPr txBox="1"/>
          <p:nvPr/>
        </p:nvSpPr>
        <p:spPr>
          <a:xfrm>
            <a:off x="1123416" y="4535121"/>
            <a:ext cx="2222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Yarra River Action Plan (Victoria, DELWP, 2017)</a:t>
            </a:r>
          </a:p>
        </p:txBody>
      </p:sp>
    </p:spTree>
    <p:extLst>
      <p:ext uri="{BB962C8B-B14F-4D97-AF65-F5344CB8AC3E}">
        <p14:creationId xmlns:p14="http://schemas.microsoft.com/office/powerpoint/2010/main" val="183954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997955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7339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FC59EA5-C325-47C4-BFAD-EB0DF49EC06B}"/>
              </a:ext>
            </a:extLst>
          </p:cNvPr>
          <p:cNvSpPr txBox="1">
            <a:spLocks/>
          </p:cNvSpPr>
          <p:nvPr/>
        </p:nvSpPr>
        <p:spPr>
          <a:xfrm>
            <a:off x="1675988" y="269528"/>
            <a:ext cx="4792917" cy="667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Yarra River, ‘</a:t>
            </a:r>
            <a:r>
              <a:rPr lang="en-AU" sz="3600" b="1" dirty="0" err="1">
                <a:solidFill>
                  <a:schemeClr val="accent5">
                    <a:lumMod val="75000"/>
                  </a:schemeClr>
                </a:solidFill>
              </a:rPr>
              <a:t>Birrarung</a:t>
            </a: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74303-E86A-4B5E-BCAA-3AB9F217D7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40" y="1075335"/>
            <a:ext cx="3060000" cy="3532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FA55E-374F-4EB3-8113-F9405DA0A0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905" y="1075335"/>
            <a:ext cx="4176000" cy="31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35406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8700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69246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579" y="206980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40D989-BFEB-4EFC-A448-A32EEBC89ED1}"/>
              </a:ext>
            </a:extLst>
          </p:cNvPr>
          <p:cNvSpPr txBox="1">
            <a:spLocks/>
          </p:cNvSpPr>
          <p:nvPr/>
        </p:nvSpPr>
        <p:spPr>
          <a:xfrm>
            <a:off x="1397421" y="352111"/>
            <a:ext cx="5134008" cy="54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Whanganui River ‘</a:t>
            </a:r>
            <a:r>
              <a:rPr lang="en-AU" sz="3600" b="1" dirty="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 Awa </a:t>
            </a:r>
            <a:r>
              <a:rPr lang="en-AU" sz="3600" b="1" dirty="0" err="1">
                <a:solidFill>
                  <a:schemeClr val="accent5">
                    <a:lumMod val="75000"/>
                  </a:schemeClr>
                </a:solidFill>
              </a:rPr>
              <a:t>Tupua</a:t>
            </a: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4151F-0344-4BE9-938B-8899194B40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8" y="1105300"/>
            <a:ext cx="3240000" cy="3240000"/>
          </a:xfrm>
          <a:prstGeom prst="rect">
            <a:avLst/>
          </a:prstGeom>
        </p:spPr>
      </p:pic>
      <p:pic>
        <p:nvPicPr>
          <p:cNvPr id="12" name="Picture 11" descr="Map of the Whanganui River">
            <a:extLst>
              <a:ext uri="{FF2B5EF4-FFF2-40B4-BE49-F238E27FC236}">
                <a16:creationId xmlns:a16="http://schemas.microsoft.com/office/drawing/2014/main" id="{E6450958-AACF-4C8C-8CEB-5EC41696B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66" y="1105300"/>
            <a:ext cx="2484000" cy="353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80863A-9E12-4EEE-A612-215C78A28006}"/>
              </a:ext>
            </a:extLst>
          </p:cNvPr>
          <p:cNvSpPr/>
          <p:nvPr/>
        </p:nvSpPr>
        <p:spPr>
          <a:xfrm>
            <a:off x="1054619" y="4634312"/>
            <a:ext cx="248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" dirty="0">
                <a:ea typeface="Calibri" panose="020F0502020204030204" pitchFamily="34" charset="0"/>
              </a:rPr>
              <a:t>http://www.teara.govt.nz/en/map/2174/map-of-the-whanganui-river</a:t>
            </a: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6004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10353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372486-1CC2-4254-B953-D419280954EE}"/>
              </a:ext>
            </a:extLst>
          </p:cNvPr>
          <p:cNvSpPr txBox="1">
            <a:spLocks/>
          </p:cNvSpPr>
          <p:nvPr/>
        </p:nvSpPr>
        <p:spPr>
          <a:xfrm>
            <a:off x="249898" y="1105301"/>
            <a:ext cx="8644204" cy="476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600" b="1" i="1" dirty="0">
                <a:solidFill>
                  <a:schemeClr val="accent5">
                    <a:lumMod val="75000"/>
                  </a:schemeClr>
                </a:solidFill>
              </a:rPr>
              <a:t>Yarra River Protection (</a:t>
            </a:r>
            <a:r>
              <a:rPr lang="en-AU" sz="2600" b="1" i="1" dirty="0" err="1">
                <a:solidFill>
                  <a:schemeClr val="accent5">
                    <a:lumMod val="75000"/>
                  </a:schemeClr>
                </a:solidFill>
              </a:rPr>
              <a:t>Wilip</a:t>
            </a:r>
            <a:r>
              <a:rPr lang="en-AU" sz="2600" b="1" i="1" dirty="0">
                <a:solidFill>
                  <a:schemeClr val="accent5">
                    <a:lumMod val="75000"/>
                  </a:schemeClr>
                </a:solidFill>
              </a:rPr>
              <a:t>-gin </a:t>
            </a:r>
            <a:r>
              <a:rPr lang="en-AU" sz="2600" b="1" i="1" dirty="0" err="1">
                <a:solidFill>
                  <a:schemeClr val="accent5">
                    <a:lumMod val="75000"/>
                  </a:schemeClr>
                </a:solidFill>
              </a:rPr>
              <a:t>Birrarung</a:t>
            </a:r>
            <a:r>
              <a:rPr lang="en-AU" sz="2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600" b="1" i="1" dirty="0" err="1">
                <a:solidFill>
                  <a:schemeClr val="accent5">
                    <a:lumMod val="75000"/>
                  </a:schemeClr>
                </a:solidFill>
              </a:rPr>
              <a:t>murron</a:t>
            </a:r>
            <a:r>
              <a:rPr lang="en-AU" sz="2600" b="1" i="1" dirty="0">
                <a:solidFill>
                  <a:schemeClr val="accent5">
                    <a:lumMod val="75000"/>
                  </a:schemeClr>
                </a:solidFill>
              </a:rPr>
              <a:t>) Act</a:t>
            </a:r>
            <a:r>
              <a:rPr lang="en-AU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600" b="1" i="1" dirty="0">
                <a:solidFill>
                  <a:schemeClr val="accent5">
                    <a:lumMod val="75000"/>
                  </a:schemeClr>
                </a:solidFill>
              </a:rPr>
              <a:t>2017</a:t>
            </a:r>
            <a:r>
              <a:rPr lang="en-AU" sz="2600" b="1" dirty="0">
                <a:solidFill>
                  <a:schemeClr val="accent5">
                    <a:lumMod val="75000"/>
                  </a:schemeClr>
                </a:solidFill>
              </a:rPr>
              <a:t> (Vic)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88E04E-21B3-48F3-9481-11EDA976CF5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093449" cy="2703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features of significance to Aboriginal Victorians: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Aboriginal language in the title and preamble; 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as one living and integrated natural entity; 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Overarching strategic plan; 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Yarra Protection Principles; and …</a:t>
            </a:r>
          </a:p>
        </p:txBody>
      </p:sp>
    </p:spTree>
    <p:extLst>
      <p:ext uri="{BB962C8B-B14F-4D97-AF65-F5344CB8AC3E}">
        <p14:creationId xmlns:p14="http://schemas.microsoft.com/office/powerpoint/2010/main" val="386955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536" y="199522"/>
            <a:ext cx="2232000" cy="7054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96E1D3-032E-4DD8-A864-E9A36E775B39}"/>
              </a:ext>
            </a:extLst>
          </p:cNvPr>
          <p:cNvSpPr txBox="1">
            <a:spLocks/>
          </p:cNvSpPr>
          <p:nvPr/>
        </p:nvSpPr>
        <p:spPr>
          <a:xfrm>
            <a:off x="809940" y="1260947"/>
            <a:ext cx="7669696" cy="287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1200"/>
              </a:spcAft>
              <a:buFont typeface="+mj-lt"/>
              <a:buAutoNum type="arabicPeriod" startAt="5"/>
            </a:pPr>
            <a:r>
              <a:rPr lang="en-A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Birrarung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Council (the ‘independent voice’)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two Indigenous members out of 12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only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Involved in developing the Strategic Plan</a:t>
            </a:r>
            <a:endParaRPr lang="en-AU" sz="3200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Advocates for the protection and preservation of the Yarra</a:t>
            </a:r>
            <a:endParaRPr lang="en-AU" sz="3200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from government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11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45" y="199522"/>
            <a:ext cx="2232000" cy="7054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9577C4-CD97-42C3-B408-9C0D2B8450EC}"/>
              </a:ext>
            </a:extLst>
          </p:cNvPr>
          <p:cNvSpPr txBox="1">
            <a:spLocks/>
          </p:cNvSpPr>
          <p:nvPr/>
        </p:nvSpPr>
        <p:spPr>
          <a:xfrm>
            <a:off x="114300" y="1007414"/>
            <a:ext cx="8915400" cy="65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</a:t>
            </a:r>
            <a:r>
              <a:rPr kumimoji="0" lang="en-AU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Awa </a:t>
            </a:r>
            <a:r>
              <a:rPr kumimoji="0" lang="en-AU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Tupua</a:t>
            </a:r>
            <a:r>
              <a:rPr kumimoji="0" lang="en-AU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(Whanganui River Claims Settlement) Act 2017 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(NZ)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141665-D5DC-42D9-8D93-5F81983FD97D}"/>
              </a:ext>
            </a:extLst>
          </p:cNvPr>
          <p:cNvSpPr txBox="1">
            <a:spLocks/>
          </p:cNvSpPr>
          <p:nvPr/>
        </p:nvSpPr>
        <p:spPr>
          <a:xfrm>
            <a:off x="289655" y="1686936"/>
            <a:ext cx="8564690" cy="2791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Whanganui River (‘</a:t>
            </a:r>
            <a:r>
              <a:rPr lang="en-AU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Awa </a:t>
            </a:r>
            <a:r>
              <a:rPr lang="en-AU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Tupua</a:t>
            </a: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’):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Statutory recognition as a legal person.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Represented by a river guardian (‘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Tupua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’):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Membership of two: one appointed by Whanganui Iwi, one by government.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Tupua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to protect the River and its values.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Decision-makers must consider the River values in any decisions they make.</a:t>
            </a:r>
          </a:p>
        </p:txBody>
      </p:sp>
    </p:spTree>
    <p:extLst>
      <p:ext uri="{BB962C8B-B14F-4D97-AF65-F5344CB8AC3E}">
        <p14:creationId xmlns:p14="http://schemas.microsoft.com/office/powerpoint/2010/main" val="196312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7339"/>
            <a:ext cx="2232000" cy="7054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EADBF2-72A8-4B8D-9079-419FF4D76449}"/>
              </a:ext>
            </a:extLst>
          </p:cNvPr>
          <p:cNvSpPr txBox="1">
            <a:spLocks/>
          </p:cNvSpPr>
          <p:nvPr/>
        </p:nvSpPr>
        <p:spPr>
          <a:xfrm>
            <a:off x="430963" y="1079554"/>
            <a:ext cx="8282073" cy="356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AU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benefits: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 values are Māori river values (‘</a:t>
            </a:r>
            <a:r>
              <a:rPr kumimoji="0" lang="en-A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Tupua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Kawa’).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Standing is guaranteed.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from government.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Deemed a public authority under the </a:t>
            </a:r>
            <a:r>
              <a:rPr kumimoji="0" lang="en-AU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Management Act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(NZ).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Administers/makes decisions on applications to the fund established to protect the health and well being of the river.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9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063AF-D051-4307-9EEE-8E44009F1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02" y="207339"/>
            <a:ext cx="2232000" cy="7054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2946E7-A04E-4DB6-8C37-403D63797E14}"/>
              </a:ext>
            </a:extLst>
          </p:cNvPr>
          <p:cNvSpPr txBox="1">
            <a:spLocks/>
          </p:cNvSpPr>
          <p:nvPr/>
        </p:nvSpPr>
        <p:spPr>
          <a:xfrm>
            <a:off x="505108" y="1165453"/>
            <a:ext cx="7859731" cy="3147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AU" sz="4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disadvantages: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Indirect role for Whanganui Iwi: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 Guardian doesn’t represent the interests of its members.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Indirect role for River Guardian in river management: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involved in decision-making (potential only)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involved in developing the river strategy (done by ‘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Kōpuka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in the context of wider settlement – is a positive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98853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952CCA-0236-41D1-A051-FA01E572CD68}">
  <ds:schemaRefs>
    <ds:schemaRef ds:uri="http://schemas.microsoft.com/office/2006/documentManagement/types"/>
    <ds:schemaRef ds:uri="cbf4a21a-cf3b-4b9d-aa0b-70faefbebe32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f7489666-f3d7-4a42-a3d7-08599440cd77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609</Words>
  <Application>Microsoft Office PowerPoint</Application>
  <PresentationFormat>On-screen Show (16:9)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The Independent Voice of the River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Katie O'Bryan</cp:lastModifiedBy>
  <cp:revision>30</cp:revision>
  <dcterms:created xsi:type="dcterms:W3CDTF">2016-07-18T05:53:10Z</dcterms:created>
  <dcterms:modified xsi:type="dcterms:W3CDTF">2018-10-10T11:38:00Z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