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9275" autoAdjust="0"/>
  </p:normalViewPr>
  <p:slideViewPr>
    <p:cSldViewPr snapToGrid="0" showGuides="1">
      <p:cViewPr varScale="1">
        <p:scale>
          <a:sx n="151" d="100"/>
          <a:sy n="151" d="100"/>
        </p:scale>
        <p:origin x="636" y="132"/>
      </p:cViewPr>
      <p:guideLst>
        <p:guide pos="2880"/>
        <p:guide orient="horz" pos="21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10/10/2018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740468-8B98-4176-B6B7-A7425245D23F}"/>
              </a:ext>
            </a:extLst>
          </p:cNvPr>
          <p:cNvSpPr/>
          <p:nvPr/>
        </p:nvSpPr>
        <p:spPr>
          <a:xfrm>
            <a:off x="1060450" y="1473885"/>
            <a:ext cx="7200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buClr>
                <a:schemeClr val="accent2"/>
              </a:buClr>
              <a:defRPr/>
            </a:pPr>
            <a:r>
              <a:rPr lang="en-US" altLang="zh-CN" sz="3200" b="1" dirty="0">
                <a:solidFill>
                  <a:srgbClr val="0070C0"/>
                </a:solidFill>
              </a:rPr>
              <a:t>An Evaluation System for China’s Sustainable Hydropower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D24D612-23EA-4BB6-BD35-C8AD1088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3058879"/>
            <a:ext cx="720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Chunna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Sainan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Sui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 Chen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DD04A588-DA84-452F-907B-501CDA59E06B}"/>
              </a:ext>
            </a:extLst>
          </p:cNvPr>
          <p:cNvSpPr txBox="1">
            <a:spLocks/>
          </p:cNvSpPr>
          <p:nvPr/>
        </p:nvSpPr>
        <p:spPr>
          <a:xfrm>
            <a:off x="665162" y="3609330"/>
            <a:ext cx="8118475" cy="107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National Research Center for Sustainable Hydropower (NCSH)</a:t>
            </a: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altLang="zh-CN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China Institute of Water Resources and Hydropower Research (IWHR) </a:t>
            </a:r>
          </a:p>
          <a:p>
            <a:pPr marL="0" indent="0" algn="ctr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sz="1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October 16th 2018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6" descr="院徽01">
            <a:extLst>
              <a:ext uri="{FF2B5EF4-FFF2-40B4-BE49-F238E27FC236}">
                <a16:creationId xmlns:a16="http://schemas.microsoft.com/office/drawing/2014/main" id="{005759CA-E49D-4347-9A52-DFD52B55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88" y="886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10FB7C-A7A8-4085-AE73-9E4B12A93A4B}"/>
              </a:ext>
            </a:extLst>
          </p:cNvPr>
          <p:cNvSpPr/>
          <p:nvPr/>
        </p:nvSpPr>
        <p:spPr>
          <a:xfrm>
            <a:off x="1454119" y="251271"/>
            <a:ext cx="6390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Integrated assessment 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9A84C2-A6C9-4EE6-9086-B278FFE17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496" y="1004137"/>
            <a:ext cx="5393528" cy="3003729"/>
          </a:xfrm>
          <a:prstGeom prst="rect">
            <a:avLst/>
          </a:prstGeom>
        </p:spPr>
      </p:pic>
      <p:sp>
        <p:nvSpPr>
          <p:cNvPr id="21" name="AutoShape 43">
            <a:extLst>
              <a:ext uri="{FF2B5EF4-FFF2-40B4-BE49-F238E27FC236}">
                <a16:creationId xmlns:a16="http://schemas.microsoft.com/office/drawing/2014/main" id="{FA0A2EFA-BC56-47C0-8EFC-2687F9A4362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002" y="4173357"/>
            <a:ext cx="8674100" cy="6129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9850" cmpd="thinThick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Multi-criteria analysis is used in Technology Guidelines, due to its effectiveness in supporting decisions which involve trade-offs between conﬂicting objectives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0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4">
            <a:extLst>
              <a:ext uri="{FF2B5EF4-FFF2-40B4-BE49-F238E27FC236}">
                <a16:creationId xmlns:a16="http://schemas.microsoft.com/office/drawing/2014/main" id="{F2921065-7719-4901-8BA5-75D24EDA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45924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 eaLnBrk="0" hangingPunct="0">
              <a:spcBef>
                <a:spcPct val="20000"/>
              </a:spcBef>
              <a:defRPr/>
            </a:pPr>
            <a:r>
              <a:rPr kumimoji="1" lang="en-US" altLang="zh-CN" sz="3600" b="1" i="1" kern="0" dirty="0">
                <a:latin typeface="Arial" pitchFamily="84" charset="0"/>
                <a:cs typeface="Arial" pitchFamily="84" charset="0"/>
              </a:rPr>
              <a:t>Thanks for your kind attention</a:t>
            </a:r>
            <a:r>
              <a:rPr kumimoji="1" lang="en-US" altLang="zh-CN" sz="2200" kern="0" dirty="0">
                <a:latin typeface="Arial" pitchFamily="84" charset="0"/>
                <a:cs typeface="Arial" pitchFamily="84" charset="0"/>
              </a:rPr>
              <a:t>.</a:t>
            </a:r>
          </a:p>
        </p:txBody>
      </p:sp>
      <p:pic>
        <p:nvPicPr>
          <p:cNvPr id="17" name="Picture 10" descr="C:\Documents and Settings\ming\Local Settings\Temporary Internet Files\Content.IE5\3B8HOFM3\MCj04375610000[1].wmf">
            <a:extLst>
              <a:ext uri="{FF2B5EF4-FFF2-40B4-BE49-F238E27FC236}">
                <a16:creationId xmlns:a16="http://schemas.microsoft.com/office/drawing/2014/main" id="{0B133A65-56E0-458D-B11C-06549956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3326" y="2740485"/>
            <a:ext cx="1728427" cy="106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E95BE9-774F-40EB-A496-2B58D71CCE90}"/>
              </a:ext>
            </a:extLst>
          </p:cNvPr>
          <p:cNvSpPr/>
          <p:nvPr/>
        </p:nvSpPr>
        <p:spPr>
          <a:xfrm>
            <a:off x="3044294" y="4260074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liucn@tsinghua.edu.cn</a:t>
            </a:r>
          </a:p>
        </p:txBody>
      </p:sp>
    </p:spTree>
    <p:extLst>
      <p:ext uri="{BB962C8B-B14F-4D97-AF65-F5344CB8AC3E}">
        <p14:creationId xmlns:p14="http://schemas.microsoft.com/office/powerpoint/2010/main" val="205971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B7E6D5D-6A10-4A78-B7CF-88306C44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0" y="1490976"/>
            <a:ext cx="7381560" cy="26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spcAft>
                <a:spcPct val="40000"/>
              </a:spcAft>
              <a:buFont typeface="Wingdings" panose="05000000000000000000" pitchFamily="2" charset="2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725" indent="-274638">
              <a:spcAft>
                <a:spcPct val="40000"/>
              </a:spcAft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87425" indent="-265113">
              <a:spcAft>
                <a:spcPct val="4000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4125" indent="-265113"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113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685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257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82925" indent="-265113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romanUcPeriod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romanUcPeriod"/>
            </a:pPr>
            <a:r>
              <a:rPr lang="en-GB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and dimension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romanUcPeriod"/>
            </a:pPr>
            <a:r>
              <a:rPr lang="en-GB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 and indicators systems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AutoNum type="romanUcPeriod"/>
            </a:pPr>
            <a:r>
              <a:rPr lang="en-GB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assessment approach</a:t>
            </a:r>
          </a:p>
        </p:txBody>
      </p:sp>
      <p:pic>
        <p:nvPicPr>
          <p:cNvPr id="15" name="Picture 6" descr="院徽01">
            <a:extLst>
              <a:ext uri="{FF2B5EF4-FFF2-40B4-BE49-F238E27FC236}">
                <a16:creationId xmlns:a16="http://schemas.microsoft.com/office/drawing/2014/main" id="{95DC79FA-1561-47AD-A2EE-A03A5B1F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8783D76-E08D-4BC2-B2C3-3FCAED69700E}"/>
              </a:ext>
            </a:extLst>
          </p:cNvPr>
          <p:cNvSpPr/>
          <p:nvPr/>
        </p:nvSpPr>
        <p:spPr>
          <a:xfrm>
            <a:off x="3763918" y="334039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Outline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9597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4CEFD9E-B0B8-46EF-B370-2FE34EF7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548" y="1202636"/>
            <a:ext cx="5471584" cy="3344218"/>
          </a:xfrm>
          <a:prstGeom prst="rect">
            <a:avLst/>
          </a:prstGeom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D1752A79-E73D-44C6-A46A-7E26C59C22EF}"/>
              </a:ext>
            </a:extLst>
          </p:cNvPr>
          <p:cNvSpPr/>
          <p:nvPr/>
        </p:nvSpPr>
        <p:spPr>
          <a:xfrm>
            <a:off x="3114894" y="273480"/>
            <a:ext cx="2456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Background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7611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D1752A79-E73D-44C6-A46A-7E26C59C22EF}"/>
              </a:ext>
            </a:extLst>
          </p:cNvPr>
          <p:cNvSpPr/>
          <p:nvPr/>
        </p:nvSpPr>
        <p:spPr>
          <a:xfrm>
            <a:off x="3114894" y="273480"/>
            <a:ext cx="2456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Background</a:t>
            </a:r>
            <a:endParaRPr lang="zh-CN" altLang="en-US" sz="3600" dirty="0"/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D83D735B-5EF7-4B1D-8A0E-94063AFE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98" y="109174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Times New Roman" panose="02020603050405020304" pitchFamily="18" charset="0"/>
              </a:rPr>
              <a:t>In 2017, China added 9.12GW of installed capacity bringing its total to 341GW, having also contributed to nearly 20% of the total electricity generated.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Times New Roman" panose="02020603050405020304" pitchFamily="18" charset="0"/>
              </a:rPr>
              <a:t>While development has slowed since its most recent peak in 2013, average annual growth in installed capacity is expected to remain steady at between 3.5%-4% to 2020 in order to achieve the government’s 13</a:t>
            </a:r>
            <a:r>
              <a:rPr lang="en-US" altLang="zh-CN" sz="1400" b="1" baseline="30000" dirty="0">
                <a:latin typeface="Times New Roman" panose="02020603050405020304" pitchFamily="18" charset="0"/>
              </a:rPr>
              <a:t>th</a:t>
            </a:r>
            <a:r>
              <a:rPr lang="en-US" altLang="zh-CN" sz="1400" b="1" dirty="0">
                <a:latin typeface="Times New Roman" panose="02020603050405020304" pitchFamily="18" charset="0"/>
              </a:rPr>
              <a:t> Five-Year Plan target of 380GW.</a:t>
            </a: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166C83B4-A965-41DA-8EFE-BB1D77D2C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3" y="2480512"/>
            <a:ext cx="2346543" cy="199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0DEF4E6-410C-4160-A9F0-A952D6A56FF6}"/>
              </a:ext>
            </a:extLst>
          </p:cNvPr>
          <p:cNvSpPr/>
          <p:nvPr/>
        </p:nvSpPr>
        <p:spPr>
          <a:xfrm>
            <a:off x="249898" y="4519273"/>
            <a:ext cx="40862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Global hydropower installed capacity in 2017</a:t>
            </a:r>
          </a:p>
        </p:txBody>
      </p:sp>
      <p:graphicFrame>
        <p:nvGraphicFramePr>
          <p:cNvPr id="26" name="图表 5">
            <a:extLst>
              <a:ext uri="{FF2B5EF4-FFF2-40B4-BE49-F238E27FC236}">
                <a16:creationId xmlns:a16="http://schemas.microsoft.com/office/drawing/2014/main" id="{5739D1F1-7E70-4215-AD1C-DCF229C2E1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996242"/>
              </p:ext>
            </p:extLst>
          </p:nvPr>
        </p:nvGraphicFramePr>
        <p:xfrm>
          <a:off x="4546600" y="2231561"/>
          <a:ext cx="3448050" cy="1904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7" imgW="4517528" imgH="2901948" progId="Excel.Chart.8">
                  <p:embed/>
                </p:oleObj>
              </mc:Choice>
              <mc:Fallback>
                <p:oleObj name="Chart" r:id="rId7" imgW="4517528" imgH="2901948" progId="Excel.Chart.8">
                  <p:embed/>
                  <p:pic>
                    <p:nvPicPr>
                      <p:cNvPr id="15365" name="图表 5">
                        <a:extLst>
                          <a:ext uri="{FF2B5EF4-FFF2-40B4-BE49-F238E27FC236}">
                            <a16:creationId xmlns:a16="http://schemas.microsoft.com/office/drawing/2014/main" id="{1AF0866A-E501-47E6-BEAF-331F54B6433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2231561"/>
                        <a:ext cx="3448050" cy="1904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FC39FCAF-6F7E-4DEF-AF3A-943A5A1ADDA8}"/>
              </a:ext>
            </a:extLst>
          </p:cNvPr>
          <p:cNvSpPr/>
          <p:nvPr/>
        </p:nvSpPr>
        <p:spPr>
          <a:xfrm>
            <a:off x="3883024" y="4101523"/>
            <a:ext cx="5026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 Hydropower development from 2001 to 2017 in China</a:t>
            </a:r>
          </a:p>
        </p:txBody>
      </p:sp>
    </p:spTree>
    <p:extLst>
      <p:ext uri="{BB962C8B-B14F-4D97-AF65-F5344CB8AC3E}">
        <p14:creationId xmlns:p14="http://schemas.microsoft.com/office/powerpoint/2010/main" val="330142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98C9047-6E73-43B9-A040-531B06567A0D}"/>
              </a:ext>
            </a:extLst>
          </p:cNvPr>
          <p:cNvSpPr/>
          <p:nvPr/>
        </p:nvSpPr>
        <p:spPr>
          <a:xfrm>
            <a:off x="2143344" y="305230"/>
            <a:ext cx="504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Definition and dimension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E71DC4-9C9B-47AB-9269-D23BD425D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982" y="1199244"/>
            <a:ext cx="6298809" cy="3351002"/>
          </a:xfrm>
          <a:prstGeom prst="rect">
            <a:avLst/>
          </a:prstGeom>
        </p:spPr>
      </p:pic>
      <p:grpSp>
        <p:nvGrpSpPr>
          <p:cNvPr id="60" name="组合 2">
            <a:extLst>
              <a:ext uri="{FF2B5EF4-FFF2-40B4-BE49-F238E27FC236}">
                <a16:creationId xmlns:a16="http://schemas.microsoft.com/office/drawing/2014/main" id="{FEB6DA54-B558-4C9B-9845-42B9DA82252C}"/>
              </a:ext>
            </a:extLst>
          </p:cNvPr>
          <p:cNvGrpSpPr>
            <a:grpSpLocks/>
          </p:cNvGrpSpPr>
          <p:nvPr/>
        </p:nvGrpSpPr>
        <p:grpSpPr bwMode="auto">
          <a:xfrm>
            <a:off x="325737" y="1164403"/>
            <a:ext cx="1591964" cy="271283"/>
            <a:chOff x="0" y="-30138"/>
            <a:chExt cx="2636520" cy="1508066"/>
          </a:xfrm>
        </p:grpSpPr>
        <p:sp>
          <p:nvSpPr>
            <p:cNvPr id="61" name="任意多边形 4">
              <a:extLst>
                <a:ext uri="{FF2B5EF4-FFF2-40B4-BE49-F238E27FC236}">
                  <a16:creationId xmlns:a16="http://schemas.microsoft.com/office/drawing/2014/main" id="{3099EF6B-D41A-47AB-960E-0EA0F330E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25">
              <a:extLst>
                <a:ext uri="{FF2B5EF4-FFF2-40B4-BE49-F238E27FC236}">
                  <a16:creationId xmlns:a16="http://schemas.microsoft.com/office/drawing/2014/main" id="{8AA1B6F3-69D7-4C2A-9525-F0560B836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39" y="-30138"/>
              <a:ext cx="2293958" cy="1508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Font typeface="Wingdings" panose="05000000000000000000" pitchFamily="2" charset="2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References</a:t>
              </a:r>
              <a:endParaRPr lang="zh-CN" altLang="en-US" sz="16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6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2">
            <a:extLst>
              <a:ext uri="{FF2B5EF4-FFF2-40B4-BE49-F238E27FC236}">
                <a16:creationId xmlns:a16="http://schemas.microsoft.com/office/drawing/2014/main" id="{3B896002-9C3C-4F51-B2A7-F0A1D24714D6}"/>
              </a:ext>
            </a:extLst>
          </p:cNvPr>
          <p:cNvGrpSpPr>
            <a:grpSpLocks/>
          </p:cNvGrpSpPr>
          <p:nvPr/>
        </p:nvGrpSpPr>
        <p:grpSpPr bwMode="auto">
          <a:xfrm>
            <a:off x="404019" y="1622425"/>
            <a:ext cx="1563687" cy="339725"/>
            <a:chOff x="0" y="-31273"/>
            <a:chExt cx="2636520" cy="1510336"/>
          </a:xfrm>
        </p:grpSpPr>
        <p:sp>
          <p:nvSpPr>
            <p:cNvPr id="12" name="任意多边形 4">
              <a:extLst>
                <a:ext uri="{FF2B5EF4-FFF2-40B4-BE49-F238E27FC236}">
                  <a16:creationId xmlns:a16="http://schemas.microsoft.com/office/drawing/2014/main" id="{9273C6CC-45FA-4228-BC77-2F096D5B6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9E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5">
              <a:extLst>
                <a:ext uri="{FF2B5EF4-FFF2-40B4-BE49-F238E27FC236}">
                  <a16:creationId xmlns:a16="http://schemas.microsoft.com/office/drawing/2014/main" id="{B5E1E32D-DB65-4493-9296-0CB53B4C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39" y="-31273"/>
              <a:ext cx="2293958" cy="151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Aft>
                  <a:spcPct val="40000"/>
                </a:spcAft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Font typeface="Wingdings" panose="05000000000000000000" pitchFamily="2" charset="2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Font typeface="Wingdings" panose="05000000000000000000" pitchFamily="2" charset="2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Font typeface="Wingdings" panose="05000000000000000000" pitchFamily="2" charset="2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Font typeface="Wingdings" panose="05000000000000000000" pitchFamily="2" charset="2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Definition</a:t>
              </a:r>
              <a:endParaRPr lang="zh-CN" altLang="en-US" sz="1600" b="1" baseline="-3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3">
            <a:extLst>
              <a:ext uri="{FF2B5EF4-FFF2-40B4-BE49-F238E27FC236}">
                <a16:creationId xmlns:a16="http://schemas.microsoft.com/office/drawing/2014/main" id="{CDBF9145-47EB-425B-AA0C-5FFD6DE2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" y="2178050"/>
            <a:ext cx="8091488" cy="1293813"/>
          </a:xfrm>
          <a:prstGeom prst="rect">
            <a:avLst/>
          </a:prstGeom>
          <a:noFill/>
          <a:ln w="28575">
            <a:solidFill>
              <a:schemeClr val="bg2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sustainable hydropower should be promoting the improvement in the aspects of social harmonious, economic affordable, environmental friendly, and administrative efficient to meet dual goals that meet hydropower development and basin/region life support system, and to guide the future hydro construction and operation in China.</a:t>
            </a:r>
            <a:endParaRPr lang="zh-CN" altLang="en-US" sz="1600" b="1">
              <a:solidFill>
                <a:schemeClr val="bg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6D85F05-A738-44A6-9E87-A71900F85C27}"/>
              </a:ext>
            </a:extLst>
          </p:cNvPr>
          <p:cNvSpPr/>
          <p:nvPr/>
        </p:nvSpPr>
        <p:spPr>
          <a:xfrm>
            <a:off x="2143344" y="305230"/>
            <a:ext cx="504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Definition and dimension</a:t>
            </a:r>
          </a:p>
        </p:txBody>
      </p:sp>
    </p:spTree>
    <p:extLst>
      <p:ext uri="{BB962C8B-B14F-4D97-AF65-F5344CB8AC3E}">
        <p14:creationId xmlns:p14="http://schemas.microsoft.com/office/powerpoint/2010/main" val="183458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C99BC07-4E05-4D6F-83B8-74647EC00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82" y="1120084"/>
            <a:ext cx="7521408" cy="3344028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B006A2A6-CB8E-41CF-9522-DA7B52B0ED00}"/>
              </a:ext>
            </a:extLst>
          </p:cNvPr>
          <p:cNvSpPr/>
          <p:nvPr/>
        </p:nvSpPr>
        <p:spPr>
          <a:xfrm>
            <a:off x="2143344" y="305230"/>
            <a:ext cx="504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Definition and dimension</a:t>
            </a:r>
          </a:p>
        </p:txBody>
      </p:sp>
    </p:spTree>
    <p:extLst>
      <p:ext uri="{BB962C8B-B14F-4D97-AF65-F5344CB8AC3E}">
        <p14:creationId xmlns:p14="http://schemas.microsoft.com/office/powerpoint/2010/main" val="110553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9BBFB21-88DE-4DB8-A959-6A4C20BBFB6E}"/>
              </a:ext>
            </a:extLst>
          </p:cNvPr>
          <p:cNvSpPr/>
          <p:nvPr/>
        </p:nvSpPr>
        <p:spPr>
          <a:xfrm>
            <a:off x="1670019" y="311580"/>
            <a:ext cx="5803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Topics and indicators systems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DD278A-B1D8-4280-A6D5-14FB94462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063" y="1141141"/>
            <a:ext cx="6548360" cy="36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SYDNEY, AUSTRALIA |  14 -18 October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8" y="0"/>
            <a:ext cx="1120084" cy="112008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49898" y="1007414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pic>
        <p:nvPicPr>
          <p:cNvPr id="10" name="Picture 6" descr="院徽01">
            <a:extLst>
              <a:ext uri="{FF2B5EF4-FFF2-40B4-BE49-F238E27FC236}">
                <a16:creationId xmlns:a16="http://schemas.microsoft.com/office/drawing/2014/main" id="{E43AEF6F-04A9-4F96-B85D-4AE9BFB2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3500"/>
            <a:ext cx="940637" cy="9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6E41044-0CA0-4F44-BF23-2BC8C43DE97F}"/>
              </a:ext>
            </a:extLst>
          </p:cNvPr>
          <p:cNvSpPr/>
          <p:nvPr/>
        </p:nvSpPr>
        <p:spPr>
          <a:xfrm>
            <a:off x="1670019" y="311580"/>
            <a:ext cx="5803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Topics and indicators systems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DEFB3C4-1AFD-442D-A240-07808AE15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435" y="1047577"/>
            <a:ext cx="6154101" cy="36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5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49E6E776999543B996D8733D2B0D14" ma:contentTypeVersion="7" ma:contentTypeDescription="Create a new document." ma:contentTypeScope="" ma:versionID="e6e78563fdaa847d5c9f7f3351868207">
  <xsd:schema xmlns:xsd="http://www.w3.org/2001/XMLSchema" xmlns:xs="http://www.w3.org/2001/XMLSchema" xmlns:p="http://schemas.microsoft.com/office/2006/metadata/properties" xmlns:ns2="cbf4a21a-cf3b-4b9d-aa0b-70faefbebe32" xmlns:ns3="f7489666-f3d7-4a42-a3d7-08599440cd77" targetNamespace="http://schemas.microsoft.com/office/2006/metadata/properties" ma:root="true" ma:fieldsID="ca61a1197228a71bab4e57e843378a1b" ns2:_="" ns3:_="">
    <xsd:import namespace="cbf4a21a-cf3b-4b9d-aa0b-70faefbebe32"/>
    <xsd:import namespace="f7489666-f3d7-4a42-a3d7-08599440c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a21a-cf3b-4b9d-aa0b-70faefbe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89666-f3d7-4a42-a3d7-08599440c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52CCA-0236-41D1-A051-FA01E572CD68}">
  <ds:schemaRefs>
    <ds:schemaRef ds:uri="http://purl.org/dc/terms/"/>
    <ds:schemaRef ds:uri="f7489666-f3d7-4a42-a3d7-08599440cd77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bf4a21a-cf3b-4b9d-aa0b-70faefbebe3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AAD475-17E9-4EB1-9674-5512BBAC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A858F-8C61-41BD-BCFF-9088CF9FC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f4a21a-cf3b-4b9d-aa0b-70faefbebe32"/>
    <ds:schemaRef ds:uri="f7489666-f3d7-4a42-a3d7-08599440c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378</Words>
  <Application>Microsoft Office PowerPoint</Application>
  <PresentationFormat>全屏显示(16:9)</PresentationFormat>
  <Paragraphs>50</Paragraphs>
  <Slides>11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等线</vt:lpstr>
      <vt:lpstr>黑体</vt:lpstr>
      <vt:lpstr>微软雅黑</vt:lpstr>
      <vt:lpstr>Arial</vt:lpstr>
      <vt:lpstr>Calibri</vt:lpstr>
      <vt:lpstr>Calibri Light</vt:lpstr>
      <vt:lpstr>Times New Roman</vt:lpstr>
      <vt:lpstr>Wingdings</vt:lpstr>
      <vt:lpstr>Office Theme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L-CN</cp:lastModifiedBy>
  <cp:revision>17</cp:revision>
  <dcterms:created xsi:type="dcterms:W3CDTF">2016-07-18T05:53:10Z</dcterms:created>
  <dcterms:modified xsi:type="dcterms:W3CDTF">2018-10-10T10:48:18Z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0x0101007349E6E776999543B996D8733D2B0D14</vt:lpwstr>
  </property>
</Properties>
</file>