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6" r:id="rId11"/>
    <p:sldId id="267" r:id="rId12"/>
    <p:sldId id="269" r:id="rId13"/>
    <p:sldId id="262" r:id="rId14"/>
    <p:sldId id="263" r:id="rId15"/>
    <p:sldId id="264" r:id="rId16"/>
    <p:sldId id="265" r:id="rId17"/>
    <p:sldId id="268" r:id="rId18"/>
  </p:sldIdLst>
  <p:sldSz cx="9144000" cy="5143500" type="screen16x9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880" userDrawn="1">
          <p15:clr>
            <a:srgbClr val="A4A3A4"/>
          </p15:clr>
        </p15:guide>
        <p15:guide id="3" orient="horz" pos="2160" userDrawn="1">
          <p15:clr>
            <a:srgbClr val="A4A3A4"/>
          </p15:clr>
        </p15:guide>
        <p15:guide id="4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A46B"/>
    <a:srgbClr val="1268BD"/>
    <a:srgbClr val="008E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16992" autoAdjust="0"/>
    <p:restoredTop sz="99275" autoAdjust="0"/>
  </p:normalViewPr>
  <p:slideViewPr>
    <p:cSldViewPr snapToGrid="0" showGuides="1">
      <p:cViewPr varScale="1">
        <p:scale>
          <a:sx n="88" d="100"/>
          <a:sy n="88" d="100"/>
        </p:scale>
        <p:origin x="78" y="1056"/>
      </p:cViewPr>
      <p:guideLst>
        <p:guide pos="2880"/>
        <p:guide orient="horz" pos="2160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10/10/2018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71000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10/10/2018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72579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10/10/2018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4115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10/10/2018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49002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10/10/2018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45253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10/10/2018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41380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10/10/2018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26498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10/10/2018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3706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10/10/2018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22994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10/10/2018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56736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10/10/2018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71914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5AD5A3-6871-4623-BDBC-0A043D365282}" type="datetimeFigureOut">
              <a:rPr lang="en-AU" smtClean="0"/>
              <a:pPr/>
              <a:t>10/10/2018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38C77-FDCD-4874-B3FF-6CCFD4A0B09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48956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2.png"/><Relationship Id="rId7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3.jpeg"/><Relationship Id="rId9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image" Target="../media/image1.png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9.wmf"/><Relationship Id="rId5" Type="http://schemas.openxmlformats.org/officeDocument/2006/relationships/image" Target="../media/image3.jpeg"/><Relationship Id="rId10" Type="http://schemas.openxmlformats.org/officeDocument/2006/relationships/oleObject" Target="../embeddings/oleObject3.bin"/><Relationship Id="rId4" Type="http://schemas.openxmlformats.org/officeDocument/2006/relationships/image" Target="../media/image2.png"/><Relationship Id="rId9" Type="http://schemas.openxmlformats.org/officeDocument/2006/relationships/image" Target="../media/image8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2.png"/><Relationship Id="rId7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3.jpeg"/><Relationship Id="rId9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035" y="4500997"/>
            <a:ext cx="1953002" cy="47644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4739218"/>
            <a:ext cx="40934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rgbClr val="1268BD"/>
                </a:solidFill>
              </a:rPr>
              <a:t>SYDNEY, AUSTRALIA |  14 -18 October 2018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98" y="0"/>
            <a:ext cx="1120084" cy="1120084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49898" y="1007414"/>
            <a:ext cx="8564690" cy="2858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246442" y="4739218"/>
            <a:ext cx="12849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rgbClr val="1268BD"/>
                </a:solidFill>
              </a:rPr>
              <a:t>MANAGED BY</a:t>
            </a:r>
          </a:p>
        </p:txBody>
      </p:sp>
      <p:pic>
        <p:nvPicPr>
          <p:cNvPr id="10" name="Picture 6" descr="院徽0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852" y="68710"/>
            <a:ext cx="982662" cy="98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0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647133" y="1194048"/>
            <a:ext cx="776605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 defTabSz="45720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200150" indent="-285750" defTabSz="45720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543050" indent="-171450" defTabSz="45720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00250" indent="-171450" defTabSz="45720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457450" indent="-17145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14650" indent="-17145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371850" indent="-17145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29050" indent="-17145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Research on key technologies and applications of alternative habitats protection in tributary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13" name="Rectangle 10"/>
          <p:cNvSpPr>
            <a:spLocks noGrp="1"/>
          </p:cNvSpPr>
          <p:nvPr>
            <p:ph type="subTitle" idx="4294967295"/>
          </p:nvPr>
        </p:nvSpPr>
        <p:spPr>
          <a:xfrm>
            <a:off x="1292452" y="3279824"/>
            <a:ext cx="6629400" cy="1052691"/>
          </a:xfrm>
        </p:spPr>
        <p:txBody>
          <a:bodyPr>
            <a:normAutofit fontScale="62500" lnSpcReduction="20000"/>
          </a:bodyPr>
          <a:lstStyle/>
          <a:p>
            <a:pPr marL="0" indent="0" algn="ctr" eaLnBrk="1" hangingPunct="1"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WU </a:t>
            </a:r>
            <a:r>
              <a:rPr lang="en-US" altLang="zh-CN" sz="2400" b="1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Sainan</a:t>
            </a:r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, LIU </a:t>
            </a:r>
            <a:r>
              <a:rPr lang="en-US" altLang="zh-CN" sz="2400" b="1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Chunna</a:t>
            </a:r>
            <a:endParaRPr lang="en-US" altLang="zh-CN" sz="24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algn="ctr">
              <a:spcAft>
                <a:spcPct val="0"/>
              </a:spcAft>
              <a:buNone/>
            </a:pP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National Research Center for Sustainable Hydropower (NCSH)</a:t>
            </a:r>
            <a:r>
              <a:rPr lang="zh-CN" altLang="en-US" sz="2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</a:t>
            </a:r>
            <a:endParaRPr lang="en-US" altLang="zh-CN" sz="2400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0" indent="0" algn="ctr">
              <a:spcAft>
                <a:spcPct val="0"/>
              </a:spcAft>
              <a:buNone/>
            </a:pP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China Institute of Water Resources and Hydropower Research (IWHR) </a:t>
            </a:r>
          </a:p>
        </p:txBody>
      </p:sp>
    </p:spTree>
    <p:extLst>
      <p:ext uri="{BB962C8B-B14F-4D97-AF65-F5344CB8AC3E}">
        <p14:creationId xmlns:p14="http://schemas.microsoft.com/office/powerpoint/2010/main" val="373442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035" y="4500997"/>
            <a:ext cx="1953002" cy="47644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4739218"/>
            <a:ext cx="40934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rgbClr val="1268BD"/>
                </a:solidFill>
              </a:rPr>
              <a:t>SYDNEY, AUSTRALIA |  14 -18 October 2018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98" y="0"/>
            <a:ext cx="1120084" cy="1120084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49898" y="1007414"/>
            <a:ext cx="8564690" cy="2858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246442" y="4739218"/>
            <a:ext cx="12849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rgbClr val="1268BD"/>
                </a:solidFill>
              </a:rPr>
              <a:t>MANAGED BY</a:t>
            </a:r>
          </a:p>
        </p:txBody>
      </p:sp>
      <p:pic>
        <p:nvPicPr>
          <p:cNvPr id="10" name="Picture 6" descr="院徽0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852" y="68710"/>
            <a:ext cx="982662" cy="98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矩形 1"/>
          <p:cNvSpPr>
            <a:spLocks noChangeArrowheads="1"/>
          </p:cNvSpPr>
          <p:nvPr/>
        </p:nvSpPr>
        <p:spPr bwMode="auto">
          <a:xfrm>
            <a:off x="1503362" y="287545"/>
            <a:ext cx="681767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Investigation</a:t>
            </a:r>
            <a:endParaRPr lang="zh-CN" altLang="en-US" sz="32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79413" y="1136650"/>
            <a:ext cx="8304212" cy="3400931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The index of biological integrity (IBI) : 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2000" b="1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342900" indent="-342900" defTabSz="914400" eaLnBrk="0" fontAlgn="base" hangingPunct="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An indicator aquatic ecosystem health to assess biology assemblages </a:t>
            </a:r>
          </a:p>
          <a:p>
            <a:pPr marL="342900" indent="-342900" defTabSz="914400" eaLnBrk="0" fontAlgn="base" hangingPunct="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Overcome the limitations of chemical and physical parameters in the assessment of aquatic ecosystem health</a:t>
            </a:r>
            <a:endParaRPr lang="en-US" altLang="zh-CN" sz="2000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342900" indent="-342900" defTabSz="914400" eaLnBrk="0" fontAlgn="base" hangingPunct="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 sensitive indicator in the assessment of aquatic ecosystem health degradation associated with cascading dams</a:t>
            </a:r>
          </a:p>
          <a:p>
            <a:pPr marL="342900" indent="-342900" defTabSz="914400" eaLnBrk="0" fontAlgn="base" hangingPunct="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Capture aquatic trophic status and identify variations in aquatic ecosystem health and degradation</a:t>
            </a:r>
          </a:p>
        </p:txBody>
      </p:sp>
    </p:spTree>
    <p:extLst>
      <p:ext uri="{BB962C8B-B14F-4D97-AF65-F5344CB8AC3E}">
        <p14:creationId xmlns:p14="http://schemas.microsoft.com/office/powerpoint/2010/main" val="4069273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035" y="4500997"/>
            <a:ext cx="1953002" cy="47644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4739218"/>
            <a:ext cx="40934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rgbClr val="1268BD"/>
                </a:solidFill>
              </a:rPr>
              <a:t>SYDNEY, AUSTRALIA |  14 -18 October 2018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98" y="0"/>
            <a:ext cx="1120084" cy="1120084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49898" y="1007414"/>
            <a:ext cx="8564690" cy="2858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246442" y="4739218"/>
            <a:ext cx="12849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rgbClr val="1268BD"/>
                </a:solidFill>
              </a:rPr>
              <a:t>MANAGED BY</a:t>
            </a:r>
          </a:p>
        </p:txBody>
      </p:sp>
      <p:pic>
        <p:nvPicPr>
          <p:cNvPr id="10" name="Picture 6" descr="院徽0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852" y="68710"/>
            <a:ext cx="982662" cy="98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文本框 7"/>
          <p:cNvSpPr txBox="1">
            <a:spLocks noChangeArrowheads="1"/>
          </p:cNvSpPr>
          <p:nvPr/>
        </p:nvSpPr>
        <p:spPr bwMode="auto">
          <a:xfrm>
            <a:off x="249898" y="1049283"/>
            <a:ext cx="3763726" cy="338554"/>
          </a:xfrm>
          <a:prstGeom prst="rect">
            <a:avLst/>
          </a:prstGeom>
          <a:solidFill>
            <a:srgbClr val="0061B2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Selection of field investigation points</a:t>
            </a:r>
            <a:endParaRPr kumimoji="0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25485" y="1433896"/>
            <a:ext cx="6024195" cy="3281035"/>
          </a:xfrm>
          <a:prstGeom prst="rect">
            <a:avLst/>
          </a:prstGeom>
        </p:spPr>
      </p:pic>
      <p:sp>
        <p:nvSpPr>
          <p:cNvPr id="18" name="矩形 1"/>
          <p:cNvSpPr>
            <a:spLocks noChangeArrowheads="1"/>
          </p:cNvSpPr>
          <p:nvPr/>
        </p:nvSpPr>
        <p:spPr bwMode="auto">
          <a:xfrm>
            <a:off x="1503362" y="287545"/>
            <a:ext cx="681767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Investigation</a:t>
            </a:r>
            <a:endParaRPr lang="zh-CN" altLang="en-US" sz="32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8875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035" y="4500997"/>
            <a:ext cx="1953002" cy="47644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4739218"/>
            <a:ext cx="40934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rgbClr val="1268BD"/>
                </a:solidFill>
              </a:rPr>
              <a:t>SYDNEY, AUSTRALIA |  14 -18 October 2018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98" y="0"/>
            <a:ext cx="1120084" cy="1120084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49898" y="1007414"/>
            <a:ext cx="8564690" cy="2858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246442" y="4739218"/>
            <a:ext cx="12849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rgbClr val="1268BD"/>
                </a:solidFill>
              </a:rPr>
              <a:t>MANAGED BY</a:t>
            </a:r>
          </a:p>
        </p:txBody>
      </p:sp>
      <p:pic>
        <p:nvPicPr>
          <p:cNvPr id="10" name="Picture 6" descr="院徽0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852" y="68710"/>
            <a:ext cx="982662" cy="98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图片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1937" y="1085323"/>
            <a:ext cx="4202760" cy="2844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6" descr="赤水河（吴金明绘裁切）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412" y="1085323"/>
            <a:ext cx="3821359" cy="284442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文本框 7"/>
          <p:cNvSpPr txBox="1">
            <a:spLocks noChangeArrowheads="1"/>
          </p:cNvSpPr>
          <p:nvPr/>
        </p:nvSpPr>
        <p:spPr bwMode="auto">
          <a:xfrm>
            <a:off x="2006520" y="4030704"/>
            <a:ext cx="5051445" cy="369332"/>
          </a:xfrm>
          <a:prstGeom prst="rect">
            <a:avLst/>
          </a:prstGeom>
          <a:solidFill>
            <a:srgbClr val="0061B2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Distribution of field investigation points</a:t>
            </a:r>
            <a:endParaRPr kumimoji="0" lang="zh-CN" alt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0" name="矩形 1"/>
          <p:cNvSpPr>
            <a:spLocks noChangeArrowheads="1"/>
          </p:cNvSpPr>
          <p:nvPr/>
        </p:nvSpPr>
        <p:spPr bwMode="auto">
          <a:xfrm>
            <a:off x="1503362" y="287545"/>
            <a:ext cx="681767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Investigation</a:t>
            </a:r>
            <a:endParaRPr lang="zh-CN" altLang="en-US" sz="32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7136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035" y="4500997"/>
            <a:ext cx="1953002" cy="47644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4739218"/>
            <a:ext cx="40934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rgbClr val="1268BD"/>
                </a:solidFill>
              </a:rPr>
              <a:t>SYDNEY, AUSTRALIA |  14 -18 October 2018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98" y="0"/>
            <a:ext cx="1120084" cy="1120084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49898" y="1007414"/>
            <a:ext cx="8564690" cy="2858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246442" y="4739218"/>
            <a:ext cx="12849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rgbClr val="1268BD"/>
                </a:solidFill>
              </a:rPr>
              <a:t>MANAGED BY</a:t>
            </a:r>
          </a:p>
        </p:txBody>
      </p:sp>
      <p:pic>
        <p:nvPicPr>
          <p:cNvPr id="10" name="Picture 6" descr="院徽0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852" y="68710"/>
            <a:ext cx="982662" cy="98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940" y="1078268"/>
            <a:ext cx="2400000" cy="1800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940" y="2983842"/>
            <a:ext cx="2400000" cy="1800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1293" y="2983842"/>
            <a:ext cx="2400000" cy="1800000"/>
          </a:xfrm>
          <a:prstGeom prst="rect">
            <a:avLst/>
          </a:prstGeom>
        </p:spPr>
      </p:pic>
      <p:pic>
        <p:nvPicPr>
          <p:cNvPr id="12" name="图片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1293" y="1078268"/>
            <a:ext cx="2400950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图片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3596" y="1075582"/>
            <a:ext cx="2400950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图片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2646" y="2983842"/>
            <a:ext cx="2400950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文本框 7"/>
          <p:cNvSpPr txBox="1">
            <a:spLocks noChangeArrowheads="1"/>
          </p:cNvSpPr>
          <p:nvPr/>
        </p:nvSpPr>
        <p:spPr bwMode="auto">
          <a:xfrm>
            <a:off x="249898" y="1070847"/>
            <a:ext cx="2635250" cy="369888"/>
          </a:xfrm>
          <a:prstGeom prst="rect">
            <a:avLst/>
          </a:prstGeom>
          <a:solidFill>
            <a:srgbClr val="0061B2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Investigation on site</a:t>
            </a:r>
            <a:endParaRPr kumimoji="0" lang="zh-CN" alt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0" name="矩形 1"/>
          <p:cNvSpPr>
            <a:spLocks noChangeArrowheads="1"/>
          </p:cNvSpPr>
          <p:nvPr/>
        </p:nvSpPr>
        <p:spPr bwMode="auto">
          <a:xfrm>
            <a:off x="1503362" y="287545"/>
            <a:ext cx="681767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Investigation</a:t>
            </a:r>
            <a:endParaRPr lang="zh-CN" altLang="en-US" sz="32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1918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035" y="4500997"/>
            <a:ext cx="1953002" cy="47644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4739218"/>
            <a:ext cx="40934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rgbClr val="1268BD"/>
                </a:solidFill>
              </a:rPr>
              <a:t>SYDNEY, AUSTRALIA |  14 -18 October 2018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98" y="0"/>
            <a:ext cx="1120084" cy="1120084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49898" y="1007414"/>
            <a:ext cx="8564690" cy="2858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246442" y="4739218"/>
            <a:ext cx="12849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rgbClr val="1268BD"/>
                </a:solidFill>
              </a:rPr>
              <a:t>MANAGED BY</a:t>
            </a:r>
          </a:p>
        </p:txBody>
      </p:sp>
      <p:pic>
        <p:nvPicPr>
          <p:cNvPr id="10" name="Picture 6" descr="院徽0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852" y="68710"/>
            <a:ext cx="982662" cy="98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矩形 4"/>
          <p:cNvSpPr>
            <a:spLocks noChangeArrowheads="1"/>
          </p:cNvSpPr>
          <p:nvPr/>
        </p:nvSpPr>
        <p:spPr bwMode="auto">
          <a:xfrm>
            <a:off x="1212820" y="1109897"/>
            <a:ext cx="6324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 dirty="0" smtClean="0">
                <a:solidFill>
                  <a:srgbClr val="000000"/>
                </a:solidFill>
                <a:cs typeface="Arial"/>
              </a:rPr>
              <a:t>Thanks for your attention!</a:t>
            </a:r>
            <a:endParaRPr lang="zh-CN" altLang="en-US" sz="3600" b="1" dirty="0" smtClean="0">
              <a:solidFill>
                <a:srgbClr val="000000"/>
              </a:solidFill>
              <a:cs typeface="Arial"/>
            </a:endParaRPr>
          </a:p>
        </p:txBody>
      </p:sp>
      <p:pic>
        <p:nvPicPr>
          <p:cNvPr id="17" name="Picture 4" descr="u=2360236292,2465249584&amp;fm=23&amp;gp=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42"/>
          <a:stretch>
            <a:fillRect/>
          </a:stretch>
        </p:blipFill>
        <p:spPr bwMode="auto">
          <a:xfrm>
            <a:off x="4850011" y="2320925"/>
            <a:ext cx="2752725" cy="191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7" descr="u=363827169,2446809969&amp;fm=23&amp;gp=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286" y="2273300"/>
            <a:ext cx="2670175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7184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035" y="4500997"/>
            <a:ext cx="1953002" cy="47644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4739218"/>
            <a:ext cx="40934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rgbClr val="1268BD"/>
                </a:solidFill>
              </a:rPr>
              <a:t>SYDNEY, AUSTRALIA |  14 -18 October 2018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98" y="0"/>
            <a:ext cx="1120084" cy="1120084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49898" y="1007414"/>
            <a:ext cx="8564690" cy="2858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246442" y="4739218"/>
            <a:ext cx="12849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rgbClr val="1268BD"/>
                </a:solidFill>
              </a:rPr>
              <a:t>MANAGED BY</a:t>
            </a:r>
          </a:p>
        </p:txBody>
      </p:sp>
      <p:pic>
        <p:nvPicPr>
          <p:cNvPr id="10" name="Picture 6" descr="院徽0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852" y="68710"/>
            <a:ext cx="982662" cy="98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AutoShape 38"/>
          <p:cNvSpPr>
            <a:spLocks noChangeArrowheads="1"/>
          </p:cNvSpPr>
          <p:nvPr/>
        </p:nvSpPr>
        <p:spPr bwMode="auto">
          <a:xfrm>
            <a:off x="3783156" y="2207703"/>
            <a:ext cx="3500438" cy="376238"/>
          </a:xfrm>
          <a:prstGeom prst="roundRect">
            <a:avLst>
              <a:gd name="adj" fmla="val 50000"/>
            </a:avLst>
          </a:prstGeom>
          <a:noFill/>
          <a:ln w="57150" cmpd="thickThin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400" smtClean="0">
                <a:solidFill>
                  <a:srgbClr val="0061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 Introduction</a:t>
            </a:r>
            <a:endParaRPr lang="zh-CN" altLang="en-US" sz="2400" smtClean="0">
              <a:solidFill>
                <a:srgbClr val="0061B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Group 30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6675" y="2169534"/>
            <a:ext cx="457200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标题 1">
            <a:extLst>
              <a:ext uri="{FF2B5EF4-FFF2-40B4-BE49-F238E27FC236}"/>
            </a:extLst>
          </p:cNvPr>
          <p:cNvSpPr txBox="1">
            <a:spLocks/>
          </p:cNvSpPr>
          <p:nvPr/>
        </p:nvSpPr>
        <p:spPr bwMode="auto">
          <a:xfrm>
            <a:off x="1693960" y="321397"/>
            <a:ext cx="5903913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Aft>
                <a:spcPct val="4000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44500" indent="-261938">
              <a:spcAft>
                <a:spcPct val="40000"/>
              </a:spcAft>
              <a:buFont typeface="Wingdings" panose="05000000000000000000" pitchFamily="2" charset="2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20725" indent="-274638">
              <a:spcAft>
                <a:spcPct val="40000"/>
              </a:spcAft>
              <a:buFont typeface="Wingdings" panose="05000000000000000000" pitchFamily="2" charset="2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87425" indent="-265113">
              <a:spcAft>
                <a:spcPct val="40000"/>
              </a:spcAft>
              <a:buFont typeface="Wingdings" panose="05000000000000000000" pitchFamily="2" charset="2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254125" indent="-265113">
              <a:spcAft>
                <a:spcPct val="4000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711325" indent="-265113" eaLnBrk="0" fontAlgn="base" hangingPunct="0">
              <a:spcBef>
                <a:spcPct val="0"/>
              </a:spcBef>
              <a:spcAft>
                <a:spcPct val="4000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168525" indent="-265113" eaLnBrk="0" fontAlgn="base" hangingPunct="0">
              <a:spcBef>
                <a:spcPct val="0"/>
              </a:spcBef>
              <a:spcAft>
                <a:spcPct val="4000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625725" indent="-265113" eaLnBrk="0" fontAlgn="base" hangingPunct="0">
              <a:spcBef>
                <a:spcPct val="0"/>
              </a:spcBef>
              <a:spcAft>
                <a:spcPct val="4000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082925" indent="-265113" eaLnBrk="0" fontAlgn="base" hangingPunct="0">
              <a:spcBef>
                <a:spcPct val="0"/>
              </a:spcBef>
              <a:spcAft>
                <a:spcPct val="4000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zh-CN" sz="40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contents</a:t>
            </a:r>
            <a:endParaRPr lang="zh-CN" altLang="en-US" sz="4000" b="1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33" name="Group 30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6675" y="2731170"/>
            <a:ext cx="457200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AutoShape 38"/>
          <p:cNvSpPr>
            <a:spLocks noChangeArrowheads="1"/>
          </p:cNvSpPr>
          <p:nvPr/>
        </p:nvSpPr>
        <p:spPr bwMode="auto">
          <a:xfrm>
            <a:off x="3783157" y="2778681"/>
            <a:ext cx="3500437" cy="376238"/>
          </a:xfrm>
          <a:prstGeom prst="roundRect">
            <a:avLst>
              <a:gd name="adj" fmla="val 50000"/>
            </a:avLst>
          </a:prstGeom>
          <a:noFill/>
          <a:ln w="57150" cmpd="thickThin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smtClean="0">
                <a:solidFill>
                  <a:srgbClr val="0061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 Framework</a:t>
            </a:r>
            <a:endParaRPr lang="zh-CN" altLang="en-US" sz="2400" smtClean="0">
              <a:solidFill>
                <a:srgbClr val="0061B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5" name="Group 30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7787" y="3292805"/>
            <a:ext cx="457200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AutoShape 38"/>
          <p:cNvSpPr>
            <a:spLocks noChangeArrowheads="1"/>
          </p:cNvSpPr>
          <p:nvPr/>
        </p:nvSpPr>
        <p:spPr bwMode="auto">
          <a:xfrm>
            <a:off x="3783156" y="3349659"/>
            <a:ext cx="3500438" cy="376238"/>
          </a:xfrm>
          <a:prstGeom prst="roundRect">
            <a:avLst>
              <a:gd name="adj" fmla="val 50000"/>
            </a:avLst>
          </a:prstGeom>
          <a:noFill/>
          <a:ln w="57150" cmpd="thickThin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 smtClean="0">
                <a:solidFill>
                  <a:srgbClr val="0061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 Investigation</a:t>
            </a:r>
            <a:endParaRPr lang="zh-CN" altLang="en-US" sz="2400" dirty="0" smtClean="0">
              <a:solidFill>
                <a:srgbClr val="0061B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AutoShape 4">
            <a:extLst>
              <a:ext uri="{FF2B5EF4-FFF2-40B4-BE49-F238E27FC236}"/>
            </a:extLst>
          </p:cNvPr>
          <p:cNvSpPr>
            <a:spLocks/>
          </p:cNvSpPr>
          <p:nvPr/>
        </p:nvSpPr>
        <p:spPr bwMode="auto">
          <a:xfrm rot="5400000">
            <a:off x="-827314" y="550862"/>
            <a:ext cx="3407228" cy="4765676"/>
          </a:xfrm>
          <a:custGeom>
            <a:avLst/>
            <a:gdLst>
              <a:gd name="T0" fmla="*/ 323 w 21600"/>
              <a:gd name="T1" fmla="*/ 10641 h 21600"/>
              <a:gd name="T2" fmla="*/ 10800 w 21600"/>
              <a:gd name="T3" fmla="*/ 322 h 21600"/>
              <a:gd name="T4" fmla="*/ 21276 w 21600"/>
              <a:gd name="T5" fmla="*/ 10641 h 21600"/>
              <a:gd name="T6" fmla="*/ 21598 w 21600"/>
              <a:gd name="T7" fmla="*/ 10636 h 21600"/>
              <a:gd name="T8" fmla="*/ 10799 w 21600"/>
              <a:gd name="T9" fmla="*/ 0 h 21600"/>
              <a:gd name="T10" fmla="*/ 1 w 21600"/>
              <a:gd name="T11" fmla="*/ 10636 h 21600"/>
              <a:gd name="T12" fmla="*/ 323 w 21600"/>
              <a:gd name="T13" fmla="*/ 10641 h 21600"/>
              <a:gd name="T14" fmla="*/ 401 w 21600"/>
              <a:gd name="T15" fmla="*/ 0 h 21600"/>
              <a:gd name="T16" fmla="*/ 21199 w 21600"/>
              <a:gd name="T17" fmla="*/ 13628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T14" t="T15" r="T16" b="T17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lnTo>
                  <a:pt x="323" y="10641"/>
                </a:lnTo>
                <a:close/>
              </a:path>
            </a:pathLst>
          </a:custGeom>
          <a:gradFill rotWithShape="1">
            <a:gsLst>
              <a:gs pos="0">
                <a:srgbClr val="F7F6F1"/>
              </a:gs>
              <a:gs pos="50000">
                <a:srgbClr val="0061B2"/>
              </a:gs>
              <a:gs pos="100000">
                <a:srgbClr val="F7F6F1"/>
              </a:gs>
            </a:gsLst>
            <a:lin ang="0" scaled="1"/>
          </a:gradFill>
          <a:ln>
            <a:noFill/>
          </a:ln>
          <a:extLst/>
        </p:spPr>
        <p:txBody>
          <a:bodyPr rot="10800000" vert="eaVert" wrap="none" lIns="0" tIns="0" rIns="0" bIns="0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en-US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Arial"/>
            </a:endParaRPr>
          </a:p>
        </p:txBody>
      </p:sp>
      <p:sp>
        <p:nvSpPr>
          <p:cNvPr id="40" name="AutoShape 5"/>
          <p:cNvSpPr>
            <a:spLocks/>
          </p:cNvSpPr>
          <p:nvPr/>
        </p:nvSpPr>
        <p:spPr bwMode="auto">
          <a:xfrm rot="5400000" flipH="1">
            <a:off x="-484877" y="1001797"/>
            <a:ext cx="2935306" cy="386715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0 h 21600"/>
              <a:gd name="T10" fmla="*/ 0 w 21600"/>
              <a:gd name="T11" fmla="*/ 2147483646 h 21600"/>
              <a:gd name="T12" fmla="*/ 2147483646 w 21600"/>
              <a:gd name="T13" fmla="*/ 2147483646 h 216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1600"/>
              <a:gd name="T22" fmla="*/ 0 h 21600"/>
              <a:gd name="T23" fmla="*/ 21600 w 21600"/>
              <a:gd name="T24" fmla="*/ 7713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3"/>
                  <a:pt x="10855" y="10769"/>
                  <a:pt x="1085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10744" y="10800"/>
                </a:lnTo>
                <a:close/>
              </a:path>
            </a:pathLst>
          </a:custGeom>
          <a:gradFill rotWithShape="1">
            <a:gsLst>
              <a:gs pos="0">
                <a:srgbClr val="0061B2"/>
              </a:gs>
              <a:gs pos="100000">
                <a:srgbClr val="FFFFFF">
                  <a:alpha val="48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10800000" vert="eaVert" wrap="none" lIns="0" tIns="0" rIns="0" bIns="0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07413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035" y="4500997"/>
            <a:ext cx="1953002" cy="47644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4739218"/>
            <a:ext cx="40934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rgbClr val="1268BD"/>
                </a:solidFill>
              </a:rPr>
              <a:t>SYDNEY, AUSTRALIA |  14 -18 October 2018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98" y="0"/>
            <a:ext cx="1120084" cy="1120084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49898" y="1007414"/>
            <a:ext cx="8564690" cy="2858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246442" y="4739218"/>
            <a:ext cx="12849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rgbClr val="1268BD"/>
                </a:solidFill>
              </a:rPr>
              <a:t>MANAGED BY</a:t>
            </a:r>
          </a:p>
        </p:txBody>
      </p:sp>
      <p:pic>
        <p:nvPicPr>
          <p:cNvPr id="10" name="Picture 6" descr="院徽0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852" y="68710"/>
            <a:ext cx="982662" cy="98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矩形 17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249898" y="1571625"/>
            <a:ext cx="8654615" cy="313932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marL="342900" indent="-342900" defTabSz="914400" eaLnBrk="0" fontAlgn="base" hangingPunct="0">
              <a:buFont typeface="Wingdings" panose="05000000000000000000" pitchFamily="2" charset="2"/>
              <a:buChar char="ü"/>
              <a:defRPr/>
            </a:pPr>
            <a:r>
              <a:rPr lang="en-US" altLang="zh-CN" sz="1800" b="1" kern="0" dirty="0">
                <a:solidFill>
                  <a:srgbClr val="FECFAA">
                    <a:lumMod val="50000"/>
                  </a:srgb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“Tributary protection as a </a:t>
            </a:r>
            <a:r>
              <a:rPr lang="en-US" altLang="zh-CN" sz="1800" b="1" dirty="0">
                <a:solidFill>
                  <a:srgbClr val="FECFAA">
                    <a:lumMod val="50000"/>
                  </a:srgb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alternative for hydropower development in the mainstream river” is an important environmental protection principle during hydropower develop in China.</a:t>
            </a:r>
          </a:p>
          <a:p>
            <a:pPr marL="342900" indent="-342900" defTabSz="914400" eaLnBrk="0" fontAlgn="base" hangingPunct="0">
              <a:buFont typeface="Wingdings" panose="05000000000000000000" pitchFamily="2" charset="2"/>
              <a:buChar char="ü"/>
              <a:defRPr/>
            </a:pPr>
            <a:r>
              <a:rPr lang="en-US" altLang="zh-CN" sz="18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Notice on strengthening environmental protection during hydropower development (China EPA, [2012] No. 4)</a:t>
            </a:r>
          </a:p>
          <a:p>
            <a:pPr marL="342900" indent="-342900" defTabSz="914400" eaLnBrk="0" fontAlgn="base" hangingPunct="0">
              <a:buFont typeface="Wingdings" panose="05000000000000000000" pitchFamily="2" charset="2"/>
              <a:buChar char="ü"/>
              <a:defRPr/>
            </a:pPr>
            <a:r>
              <a:rPr lang="en-US" altLang="zh-CN" sz="18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The 13th Five-Year Hydropower Development Plan of China (in the period of 2016-2020) approved by National Energy Administration (China NEA)</a:t>
            </a:r>
          </a:p>
          <a:p>
            <a:pPr marL="342900" indent="-342900" defTabSz="914400" eaLnBrk="0" fontAlgn="base" hangingPunct="0">
              <a:buFont typeface="Wingdings" panose="05000000000000000000" pitchFamily="2" charset="2"/>
              <a:buChar char="ü"/>
              <a:defRPr/>
            </a:pPr>
            <a:r>
              <a:rPr lang="en-US" altLang="zh-CN" sz="18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Chinese government needs a easy tool to assessment environmental protection effect at a national </a:t>
            </a:r>
            <a:r>
              <a:rPr lang="en-US" altLang="zh-CN" sz="1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scale</a:t>
            </a:r>
          </a:p>
          <a:p>
            <a:pPr marL="342900" indent="-342900" defTabSz="914400" eaLnBrk="0" fontAlgn="base" hangingPunct="0">
              <a:buFont typeface="Wingdings" panose="05000000000000000000" pitchFamily="2" charset="2"/>
              <a:buChar char="ü"/>
              <a:defRPr/>
            </a:pPr>
            <a:r>
              <a:rPr lang="en-US" altLang="zh-CN" sz="1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Our research group is working on the national guidelines</a:t>
            </a:r>
            <a:r>
              <a:rPr lang="en-US" altLang="zh-CN" sz="18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for sustainable hydropower</a:t>
            </a:r>
          </a:p>
        </p:txBody>
      </p:sp>
      <p:sp>
        <p:nvSpPr>
          <p:cNvPr id="17" name="标题 1"/>
          <p:cNvSpPr txBox="1">
            <a:spLocks/>
          </p:cNvSpPr>
          <p:nvPr/>
        </p:nvSpPr>
        <p:spPr bwMode="auto">
          <a:xfrm>
            <a:off x="1936000" y="356394"/>
            <a:ext cx="5192485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Aft>
                <a:spcPct val="4000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44500" indent="-261938">
              <a:spcAft>
                <a:spcPct val="40000"/>
              </a:spcAft>
              <a:buFont typeface="Wingdings" panose="05000000000000000000" pitchFamily="2" charset="2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20725" indent="-274638">
              <a:spcAft>
                <a:spcPct val="40000"/>
              </a:spcAft>
              <a:buFont typeface="Wingdings" panose="05000000000000000000" pitchFamily="2" charset="2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87425" indent="-265113">
              <a:spcAft>
                <a:spcPct val="40000"/>
              </a:spcAft>
              <a:buFont typeface="Wingdings" panose="05000000000000000000" pitchFamily="2" charset="2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254125" indent="-265113">
              <a:spcAft>
                <a:spcPct val="4000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711325" indent="-265113" eaLnBrk="0" fontAlgn="base" hangingPunct="0">
              <a:spcBef>
                <a:spcPct val="0"/>
              </a:spcBef>
              <a:spcAft>
                <a:spcPct val="4000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168525" indent="-265113" eaLnBrk="0" fontAlgn="base" hangingPunct="0">
              <a:spcBef>
                <a:spcPct val="0"/>
              </a:spcBef>
              <a:spcAft>
                <a:spcPct val="4000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625725" indent="-265113" eaLnBrk="0" fontAlgn="base" hangingPunct="0">
              <a:spcBef>
                <a:spcPct val="0"/>
              </a:spcBef>
              <a:spcAft>
                <a:spcPct val="4000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082925" indent="-265113" eaLnBrk="0" fontAlgn="base" hangingPunct="0">
              <a:spcBef>
                <a:spcPct val="0"/>
              </a:spcBef>
              <a:spcAft>
                <a:spcPct val="4000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CN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1.</a:t>
            </a:r>
            <a:r>
              <a:rPr lang="zh-CN" alt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Introduction</a:t>
            </a:r>
            <a:endParaRPr lang="zh-CN" altLang="en-US" sz="2400" b="1" dirty="0" smtClean="0">
              <a:solidFill>
                <a:srgbClr val="FFFF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8" name="矩形 10"/>
          <p:cNvSpPr>
            <a:spLocks noChangeArrowheads="1"/>
          </p:cNvSpPr>
          <p:nvPr/>
        </p:nvSpPr>
        <p:spPr bwMode="auto">
          <a:xfrm>
            <a:off x="249898" y="1132578"/>
            <a:ext cx="2000250" cy="461963"/>
          </a:xfrm>
          <a:prstGeom prst="rect">
            <a:avLst/>
          </a:prstGeom>
          <a:solidFill>
            <a:srgbClr val="0061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Backgrounds </a:t>
            </a:r>
            <a:endParaRPr kumimoji="0" lang="zh-CN" alt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3996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035" y="4500997"/>
            <a:ext cx="1953002" cy="47644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4739218"/>
            <a:ext cx="40934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rgbClr val="1268BD"/>
                </a:solidFill>
              </a:rPr>
              <a:t>SYDNEY, AUSTRALIA |  14 -18 October 2018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98" y="0"/>
            <a:ext cx="1120084" cy="1120084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49898" y="1007414"/>
            <a:ext cx="8564690" cy="2858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246442" y="4739218"/>
            <a:ext cx="12849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rgbClr val="1268BD"/>
                </a:solidFill>
              </a:rPr>
              <a:t>MANAGED BY</a:t>
            </a:r>
          </a:p>
        </p:txBody>
      </p:sp>
      <p:pic>
        <p:nvPicPr>
          <p:cNvPr id="10" name="Picture 6" descr="院徽0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852" y="68710"/>
            <a:ext cx="982662" cy="98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图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3" y="1051373"/>
            <a:ext cx="4960514" cy="3063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矩形 29">
            <a:extLst>
              <a:ext uri="{FF2B5EF4-FFF2-40B4-BE49-F238E27FC236}"/>
            </a:extLst>
          </p:cNvPr>
          <p:cNvSpPr/>
          <p:nvPr/>
        </p:nvSpPr>
        <p:spPr bwMode="auto">
          <a:xfrm>
            <a:off x="5329742" y="1146536"/>
            <a:ext cx="3601306" cy="2892064"/>
          </a:xfrm>
          <a:prstGeom prst="rect">
            <a:avLst/>
          </a:prstGeom>
          <a:noFill/>
          <a:ln w="19050" cap="flat" cmpd="sng" algn="ctr">
            <a:solidFill>
              <a:srgbClr val="0061B2"/>
            </a:solidFill>
            <a:prstDash val="solid"/>
            <a:miter lim="800000"/>
          </a:ln>
          <a:effectLst/>
        </p:spPr>
        <p:txBody>
          <a:bodyPr lIns="0" tIns="0" rIns="0" bIns="0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8E5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/>
            </a:endParaRPr>
          </a:p>
        </p:txBody>
      </p:sp>
      <p:sp>
        <p:nvSpPr>
          <p:cNvPr id="31" name="矩形 16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5387972" y="1187637"/>
            <a:ext cx="3484846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n"/>
              <a:defRPr/>
            </a:pPr>
            <a:r>
              <a:rPr lang="en-US" altLang="zh-CN" sz="16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Four hydropower plants built on the upstream of the Yangtze River: </a:t>
            </a:r>
            <a:r>
              <a:rPr lang="en-US" altLang="zh-CN" sz="16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Wudongde</a:t>
            </a:r>
            <a:r>
              <a:rPr lang="en-US" altLang="zh-CN" sz="16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 </a:t>
            </a:r>
            <a:r>
              <a:rPr lang="en-US" altLang="zh-CN" sz="16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Maihetan</a:t>
            </a:r>
            <a:r>
              <a:rPr lang="en-US" altLang="zh-CN" sz="16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 </a:t>
            </a:r>
            <a:r>
              <a:rPr lang="en-US" altLang="zh-CN" sz="16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Xiluodu</a:t>
            </a:r>
            <a:r>
              <a:rPr lang="en-US" altLang="zh-CN" sz="16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 and </a:t>
            </a:r>
            <a:r>
              <a:rPr lang="en-US" altLang="zh-CN" sz="16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Xiangjiaba</a:t>
            </a:r>
            <a:endParaRPr lang="en-US" altLang="zh-CN" sz="1600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n"/>
              <a:defRPr/>
            </a:pPr>
            <a:r>
              <a:rPr lang="en-US" altLang="zh-CN" sz="1600" b="1" kern="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Chishui</a:t>
            </a:r>
            <a:r>
              <a:rPr lang="en-US" altLang="zh-CN" sz="1600" b="1" kern="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River is an important tributary of the upper Yangtze river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n"/>
              <a:defRPr/>
            </a:pPr>
            <a:r>
              <a:rPr lang="en-US" altLang="zh-CN" sz="16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Chishui</a:t>
            </a:r>
            <a:r>
              <a:rPr lang="en-US" altLang="zh-CN" sz="16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River as  a alternative habitat relative to hydropower development in the mainstream of Yangtze </a:t>
            </a:r>
            <a:r>
              <a:rPr lang="en-US" altLang="zh-CN" sz="1600" b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River</a:t>
            </a:r>
            <a:endParaRPr lang="en-US" altLang="zh-CN" sz="1600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5" name="文本框 34">
            <a:extLst>
              <a:ext uri="{FF2B5EF4-FFF2-40B4-BE49-F238E27FC236}"/>
            </a:extLst>
          </p:cNvPr>
          <p:cNvSpPr txBox="1"/>
          <p:nvPr/>
        </p:nvSpPr>
        <p:spPr>
          <a:xfrm>
            <a:off x="2707143" y="4105901"/>
            <a:ext cx="2244725" cy="908050"/>
          </a:xfrm>
          <a:prstGeom prst="rect">
            <a:avLst/>
          </a:prstGeom>
          <a:solidFill>
            <a:srgbClr val="FFFFFF">
              <a:lumMod val="75000"/>
            </a:srgbClr>
          </a:solidFill>
        </p:spPr>
        <p:txBody>
          <a:bodyPr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Under construction:</a:t>
            </a: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Xiangjiaba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: 6400MW</a:t>
            </a: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Xiluodu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: 13860 MW</a:t>
            </a:r>
          </a:p>
        </p:txBody>
      </p:sp>
      <p:sp>
        <p:nvSpPr>
          <p:cNvPr id="36" name="文本框 35">
            <a:extLst>
              <a:ext uri="{FF2B5EF4-FFF2-40B4-BE49-F238E27FC236}"/>
            </a:extLst>
          </p:cNvPr>
          <p:cNvSpPr txBox="1"/>
          <p:nvPr/>
        </p:nvSpPr>
        <p:spPr>
          <a:xfrm>
            <a:off x="5107635" y="4105901"/>
            <a:ext cx="2244725" cy="830263"/>
          </a:xfrm>
          <a:prstGeom prst="rect">
            <a:avLst/>
          </a:prstGeom>
          <a:solidFill>
            <a:srgbClr val="FFFFFF">
              <a:lumMod val="65000"/>
            </a:srgbClr>
          </a:solidFill>
        </p:spPr>
        <p:txBody>
          <a:bodyPr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Total:  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0061B2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46460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MW, two times of three gorge hydropower stations</a:t>
            </a: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7" name="文本框 36">
            <a:extLst>
              <a:ext uri="{FF2B5EF4-FFF2-40B4-BE49-F238E27FC236}"/>
            </a:extLst>
          </p:cNvPr>
          <p:cNvSpPr txBox="1"/>
          <p:nvPr/>
        </p:nvSpPr>
        <p:spPr>
          <a:xfrm>
            <a:off x="306652" y="4105901"/>
            <a:ext cx="2171886" cy="908050"/>
          </a:xfrm>
          <a:prstGeom prst="rect">
            <a:avLst/>
          </a:prstGeom>
          <a:solidFill>
            <a:srgbClr val="FFFFFF">
              <a:lumMod val="85000"/>
            </a:srgbClr>
          </a:solidFill>
        </p:spPr>
        <p:txBody>
          <a:bodyPr wrap="square"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In operation:</a:t>
            </a: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Wudongde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: 10200 MW</a:t>
            </a: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Baihetan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: 16000 MW</a:t>
            </a:r>
          </a:p>
        </p:txBody>
      </p:sp>
      <p:sp>
        <p:nvSpPr>
          <p:cNvPr id="38" name="标题 1"/>
          <p:cNvSpPr txBox="1">
            <a:spLocks/>
          </p:cNvSpPr>
          <p:nvPr/>
        </p:nvSpPr>
        <p:spPr bwMode="auto">
          <a:xfrm>
            <a:off x="1936000" y="356394"/>
            <a:ext cx="5192485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Aft>
                <a:spcPct val="4000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44500" indent="-261938">
              <a:spcAft>
                <a:spcPct val="40000"/>
              </a:spcAft>
              <a:buFont typeface="Wingdings" panose="05000000000000000000" pitchFamily="2" charset="2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20725" indent="-274638">
              <a:spcAft>
                <a:spcPct val="40000"/>
              </a:spcAft>
              <a:buFont typeface="Wingdings" panose="05000000000000000000" pitchFamily="2" charset="2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87425" indent="-265113">
              <a:spcAft>
                <a:spcPct val="40000"/>
              </a:spcAft>
              <a:buFont typeface="Wingdings" panose="05000000000000000000" pitchFamily="2" charset="2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254125" indent="-265113">
              <a:spcAft>
                <a:spcPct val="4000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711325" indent="-265113" eaLnBrk="0" fontAlgn="base" hangingPunct="0">
              <a:spcBef>
                <a:spcPct val="0"/>
              </a:spcBef>
              <a:spcAft>
                <a:spcPct val="4000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168525" indent="-265113" eaLnBrk="0" fontAlgn="base" hangingPunct="0">
              <a:spcBef>
                <a:spcPct val="0"/>
              </a:spcBef>
              <a:spcAft>
                <a:spcPct val="4000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625725" indent="-265113" eaLnBrk="0" fontAlgn="base" hangingPunct="0">
              <a:spcBef>
                <a:spcPct val="0"/>
              </a:spcBef>
              <a:spcAft>
                <a:spcPct val="4000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082925" indent="-265113" eaLnBrk="0" fontAlgn="base" hangingPunct="0">
              <a:spcBef>
                <a:spcPct val="0"/>
              </a:spcBef>
              <a:spcAft>
                <a:spcPct val="4000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CN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1.</a:t>
            </a:r>
            <a:r>
              <a:rPr lang="zh-CN" alt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Introduction</a:t>
            </a:r>
            <a:endParaRPr lang="zh-CN" altLang="en-US" sz="2400" b="1" dirty="0" smtClean="0">
              <a:solidFill>
                <a:srgbClr val="FFFF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1587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035" y="4500997"/>
            <a:ext cx="1953002" cy="47644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4739218"/>
            <a:ext cx="40934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rgbClr val="1268BD"/>
                </a:solidFill>
              </a:rPr>
              <a:t>SYDNEY, AUSTRALIA |  14 -18 October 2018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98" y="0"/>
            <a:ext cx="1120084" cy="1120084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49898" y="1007414"/>
            <a:ext cx="8564690" cy="2858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246442" y="4739218"/>
            <a:ext cx="12849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rgbClr val="1268BD"/>
                </a:solidFill>
              </a:rPr>
              <a:t>MANAGED BY</a:t>
            </a:r>
          </a:p>
        </p:txBody>
      </p:sp>
      <p:pic>
        <p:nvPicPr>
          <p:cNvPr id="10" name="Picture 6" descr="院徽0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852" y="68710"/>
            <a:ext cx="982662" cy="98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矩形 2"/>
          <p:cNvSpPr>
            <a:spLocks noChangeArrowheads="1"/>
          </p:cNvSpPr>
          <p:nvPr/>
        </p:nvSpPr>
        <p:spPr bwMode="auto">
          <a:xfrm>
            <a:off x="259166" y="1153110"/>
            <a:ext cx="1644650" cy="460375"/>
          </a:xfrm>
          <a:prstGeom prst="rect">
            <a:avLst/>
          </a:prstGeom>
          <a:solidFill>
            <a:srgbClr val="0061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Objectives </a:t>
            </a:r>
            <a:endParaRPr kumimoji="0" lang="zh-CN" altLang="en-US" sz="24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249898" y="1756323"/>
            <a:ext cx="8293100" cy="2431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defTabSz="914400" eaLnBrk="0" fontAlgn="base" hangingPunct="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en-US" altLang="zh-CN" sz="2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Developing useful tools about how to measure benefits both in a project scale and a watershed scale</a:t>
            </a:r>
          </a:p>
          <a:p>
            <a:pPr defTabSz="914400" eaLnBrk="0" fontAlgn="base" hangingPunct="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en-US" altLang="zh-CN" sz="2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Quantifying the economic, social and ecological value of </a:t>
            </a:r>
            <a:r>
              <a:rPr lang="en-US" altLang="zh-CN" sz="2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Chishui</a:t>
            </a:r>
            <a:r>
              <a:rPr lang="en-US" altLang="zh-CN" sz="2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River conservation as a alternative habitat </a:t>
            </a:r>
          </a:p>
          <a:p>
            <a:pPr defTabSz="914400" eaLnBrk="0" fontAlgn="base" hangingPunct="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en-US" altLang="zh-CN" sz="2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Balancing  costs and benefits between </a:t>
            </a:r>
            <a:r>
              <a:rPr lang="en-US" altLang="zh-CN" sz="2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Chishui</a:t>
            </a:r>
            <a:r>
              <a:rPr lang="en-US" altLang="zh-CN" sz="2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River protection and four hydropower plants in the mainstream of Yangtze River</a:t>
            </a:r>
          </a:p>
        </p:txBody>
      </p:sp>
      <p:sp>
        <p:nvSpPr>
          <p:cNvPr id="19" name="标题 1"/>
          <p:cNvSpPr txBox="1">
            <a:spLocks/>
          </p:cNvSpPr>
          <p:nvPr/>
        </p:nvSpPr>
        <p:spPr bwMode="auto">
          <a:xfrm>
            <a:off x="1936000" y="356394"/>
            <a:ext cx="5192485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Aft>
                <a:spcPct val="4000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44500" indent="-261938">
              <a:spcAft>
                <a:spcPct val="40000"/>
              </a:spcAft>
              <a:buFont typeface="Wingdings" panose="05000000000000000000" pitchFamily="2" charset="2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20725" indent="-274638">
              <a:spcAft>
                <a:spcPct val="40000"/>
              </a:spcAft>
              <a:buFont typeface="Wingdings" panose="05000000000000000000" pitchFamily="2" charset="2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87425" indent="-265113">
              <a:spcAft>
                <a:spcPct val="40000"/>
              </a:spcAft>
              <a:buFont typeface="Wingdings" panose="05000000000000000000" pitchFamily="2" charset="2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254125" indent="-265113">
              <a:spcAft>
                <a:spcPct val="4000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711325" indent="-265113" eaLnBrk="0" fontAlgn="base" hangingPunct="0">
              <a:spcBef>
                <a:spcPct val="0"/>
              </a:spcBef>
              <a:spcAft>
                <a:spcPct val="4000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168525" indent="-265113" eaLnBrk="0" fontAlgn="base" hangingPunct="0">
              <a:spcBef>
                <a:spcPct val="0"/>
              </a:spcBef>
              <a:spcAft>
                <a:spcPct val="4000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625725" indent="-265113" eaLnBrk="0" fontAlgn="base" hangingPunct="0">
              <a:spcBef>
                <a:spcPct val="0"/>
              </a:spcBef>
              <a:spcAft>
                <a:spcPct val="4000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082925" indent="-265113" eaLnBrk="0" fontAlgn="base" hangingPunct="0">
              <a:spcBef>
                <a:spcPct val="0"/>
              </a:spcBef>
              <a:spcAft>
                <a:spcPct val="4000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CN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1.</a:t>
            </a:r>
            <a:r>
              <a:rPr lang="zh-CN" alt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Introduction</a:t>
            </a:r>
            <a:endParaRPr lang="zh-CN" altLang="en-US" sz="2400" b="1" dirty="0" smtClean="0">
              <a:solidFill>
                <a:srgbClr val="FFFF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5139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035" y="4500997"/>
            <a:ext cx="1953002" cy="47644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4739218"/>
            <a:ext cx="40934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rgbClr val="1268BD"/>
                </a:solidFill>
              </a:rPr>
              <a:t>SYDNEY, AUSTRALIA |  14 -18 October 2018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98" y="0"/>
            <a:ext cx="1120084" cy="1120084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49898" y="1007414"/>
            <a:ext cx="8564690" cy="2858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246442" y="4739218"/>
            <a:ext cx="12849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rgbClr val="1268BD"/>
                </a:solidFill>
              </a:rPr>
              <a:t>MANAGED BY</a:t>
            </a:r>
          </a:p>
        </p:txBody>
      </p:sp>
      <p:pic>
        <p:nvPicPr>
          <p:cNvPr id="10" name="Picture 6" descr="院徽0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852" y="68710"/>
            <a:ext cx="982662" cy="98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05498" y="1056028"/>
            <a:ext cx="5438748" cy="3412311"/>
          </a:xfrm>
          <a:prstGeom prst="rect">
            <a:avLst/>
          </a:prstGeom>
        </p:spPr>
      </p:pic>
      <p:sp>
        <p:nvSpPr>
          <p:cNvPr id="25" name="标题 1"/>
          <p:cNvSpPr txBox="1">
            <a:spLocks/>
          </p:cNvSpPr>
          <p:nvPr/>
        </p:nvSpPr>
        <p:spPr bwMode="auto">
          <a:xfrm>
            <a:off x="1899954" y="341977"/>
            <a:ext cx="4252852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Aft>
                <a:spcPct val="4000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44500" indent="-261938">
              <a:spcAft>
                <a:spcPct val="40000"/>
              </a:spcAft>
              <a:buFont typeface="Wingdings" panose="05000000000000000000" pitchFamily="2" charset="2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20725" indent="-274638">
              <a:spcAft>
                <a:spcPct val="40000"/>
              </a:spcAft>
              <a:buFont typeface="Wingdings" panose="05000000000000000000" pitchFamily="2" charset="2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87425" indent="-265113">
              <a:spcAft>
                <a:spcPct val="40000"/>
              </a:spcAft>
              <a:buFont typeface="Wingdings" panose="05000000000000000000" pitchFamily="2" charset="2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254125" indent="-265113">
              <a:spcAft>
                <a:spcPct val="4000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711325" indent="-265113" eaLnBrk="0" fontAlgn="base" hangingPunct="0">
              <a:spcBef>
                <a:spcPct val="0"/>
              </a:spcBef>
              <a:spcAft>
                <a:spcPct val="4000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168525" indent="-265113" eaLnBrk="0" fontAlgn="base" hangingPunct="0">
              <a:spcBef>
                <a:spcPct val="0"/>
              </a:spcBef>
              <a:spcAft>
                <a:spcPct val="4000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625725" indent="-265113" eaLnBrk="0" fontAlgn="base" hangingPunct="0">
              <a:spcBef>
                <a:spcPct val="0"/>
              </a:spcBef>
              <a:spcAft>
                <a:spcPct val="4000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082925" indent="-265113" eaLnBrk="0" fontAlgn="base" hangingPunct="0">
              <a:spcBef>
                <a:spcPct val="0"/>
              </a:spcBef>
              <a:spcAft>
                <a:spcPct val="4000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Aft>
                <a:spcPct val="0"/>
              </a:spcAft>
              <a:buFontTx/>
              <a:buNone/>
            </a:pP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zh-C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Framework</a:t>
            </a:r>
            <a:endParaRPr lang="zh-CN" altLang="en-US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文本框 1"/>
          <p:cNvSpPr txBox="1">
            <a:spLocks noChangeArrowheads="1"/>
          </p:cNvSpPr>
          <p:nvPr/>
        </p:nvSpPr>
        <p:spPr bwMode="auto">
          <a:xfrm>
            <a:off x="249898" y="1167221"/>
            <a:ext cx="2822801" cy="400050"/>
          </a:xfrm>
          <a:prstGeom prst="rect">
            <a:avLst/>
          </a:prstGeom>
          <a:solidFill>
            <a:srgbClr val="0061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An integrated framework</a:t>
            </a:r>
            <a:endParaRPr kumimoji="0" lang="zh-CN" alt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5663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035" y="4500997"/>
            <a:ext cx="1953002" cy="47644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4739218"/>
            <a:ext cx="40934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rgbClr val="1268BD"/>
                </a:solidFill>
              </a:rPr>
              <a:t>SYDNEY, AUSTRALIA |  14 -18 October 2018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98" y="0"/>
            <a:ext cx="1120084" cy="1120084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49898" y="1007414"/>
            <a:ext cx="8564690" cy="2858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246442" y="4739218"/>
            <a:ext cx="12849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rgbClr val="1268BD"/>
                </a:solidFill>
              </a:rPr>
              <a:t>MANAGED BY</a:t>
            </a:r>
          </a:p>
        </p:txBody>
      </p:sp>
      <p:pic>
        <p:nvPicPr>
          <p:cNvPr id="10" name="Picture 6" descr="院徽0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852" y="68710"/>
            <a:ext cx="982662" cy="98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0" name="对象 4"/>
          <p:cNvGraphicFramePr>
            <a:graphicFrameLocks noChangeAspect="1"/>
          </p:cNvGraphicFramePr>
          <p:nvPr/>
        </p:nvGraphicFramePr>
        <p:xfrm>
          <a:off x="4351338" y="1060450"/>
          <a:ext cx="27432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公式" r:id="rId6" imgW="1651000" imgH="431800" progId="Equation.3">
                  <p:embed/>
                </p:oleObj>
              </mc:Choice>
              <mc:Fallback>
                <p:oleObj name="公式" r:id="rId6" imgW="16510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1338" y="1060450"/>
                        <a:ext cx="27432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对象 7"/>
          <p:cNvGraphicFramePr>
            <a:graphicFrameLocks noChangeAspect="1"/>
          </p:cNvGraphicFramePr>
          <p:nvPr/>
        </p:nvGraphicFramePr>
        <p:xfrm>
          <a:off x="4351338" y="1966913"/>
          <a:ext cx="2495550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公式" r:id="rId8" imgW="1739900" imgH="431800" progId="Equation.3">
                  <p:embed/>
                </p:oleObj>
              </mc:Choice>
              <mc:Fallback>
                <p:oleObj name="公式" r:id="rId8" imgW="17399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1338" y="1966913"/>
                        <a:ext cx="2495550" cy="590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对象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2690766"/>
              </p:ext>
            </p:extLst>
          </p:nvPr>
        </p:nvGraphicFramePr>
        <p:xfrm>
          <a:off x="4343340" y="2621780"/>
          <a:ext cx="1609543" cy="10166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公式" r:id="rId10" imgW="1257300" imgH="838200" progId="Equation.3">
                  <p:embed/>
                </p:oleObj>
              </mc:Choice>
              <mc:Fallback>
                <p:oleObj name="公式" r:id="rId10" imgW="1257300" imgH="838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340" y="2621780"/>
                        <a:ext cx="1609543" cy="101662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矩形 22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601663" y="1060450"/>
            <a:ext cx="3017837" cy="585788"/>
          </a:xfrm>
          <a:prstGeom prst="rect">
            <a:avLst/>
          </a:prstGeom>
          <a:solidFill>
            <a:srgbClr val="0061B2"/>
          </a:solidFill>
          <a:ln w="12700">
            <a:solidFill>
              <a:srgbClr val="0061B2"/>
            </a:solidFill>
            <a:miter lim="800000"/>
            <a:headEnd/>
            <a:tailEnd/>
          </a:ln>
          <a:effectLst>
            <a:outerShdw blurRad="50800" dist="38100" dir="5400000" algn="t" rotWithShape="0">
              <a:srgbClr val="808080">
                <a:alpha val="39998"/>
              </a:srgbClr>
            </a:outerShdw>
          </a:effectLst>
        </p:spPr>
        <p:txBody>
          <a:bodyPr lIns="0" tIns="45713" rIns="0" bIns="45713" anchor="ctr"/>
          <a:lstStyle/>
          <a:p>
            <a:pPr marL="0" marR="0" lvl="0" indent="0" algn="ctr" defTabSz="912813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Arial"/>
              </a:rPr>
              <a:t>Economic internal rate of return (EIRR)</a:t>
            </a:r>
            <a:endParaRPr kumimoji="0" lang="zh-CN" altLang="en-US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Arial"/>
            </a:endParaRPr>
          </a:p>
        </p:txBody>
      </p:sp>
      <p:sp>
        <p:nvSpPr>
          <p:cNvPr id="24" name="矩形 23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601663" y="2033588"/>
            <a:ext cx="3017837" cy="485775"/>
          </a:xfrm>
          <a:prstGeom prst="rect">
            <a:avLst/>
          </a:prstGeom>
          <a:solidFill>
            <a:srgbClr val="0061B2"/>
          </a:solidFill>
          <a:ln w="12700">
            <a:solidFill>
              <a:srgbClr val="0061B2"/>
            </a:solidFill>
            <a:miter lim="800000"/>
            <a:headEnd/>
            <a:tailEnd/>
          </a:ln>
          <a:effectLst>
            <a:outerShdw blurRad="50800" dist="38100" dir="5400000" algn="t" rotWithShape="0">
              <a:srgbClr val="808080">
                <a:alpha val="39998"/>
              </a:srgbClr>
            </a:outerShdw>
          </a:effectLst>
        </p:spPr>
        <p:txBody>
          <a:bodyPr lIns="0" tIns="45713" rIns="0" bIns="45713" anchor="ctr"/>
          <a:lstStyle/>
          <a:p>
            <a:pPr marL="0" marR="0" lvl="0" indent="0" algn="ctr" defTabSz="912813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Arial"/>
              </a:rPr>
              <a:t>Net economic value</a:t>
            </a:r>
            <a:endParaRPr kumimoji="0" lang="zh-CN" altLang="en-US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Arial"/>
            </a:endParaRPr>
          </a:p>
        </p:txBody>
      </p:sp>
      <p:sp>
        <p:nvSpPr>
          <p:cNvPr id="25" name="矩形 24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601663" y="3019425"/>
            <a:ext cx="3046412" cy="485775"/>
          </a:xfrm>
          <a:prstGeom prst="rect">
            <a:avLst/>
          </a:prstGeom>
          <a:solidFill>
            <a:srgbClr val="0061B2"/>
          </a:solidFill>
          <a:ln w="12700">
            <a:solidFill>
              <a:srgbClr val="0061B2"/>
            </a:solidFill>
            <a:miter lim="800000"/>
            <a:headEnd/>
            <a:tailEnd/>
          </a:ln>
          <a:effectLst>
            <a:outerShdw blurRad="50800" dist="38100" dir="5400000" algn="t" rotWithShape="0">
              <a:srgbClr val="808080">
                <a:alpha val="39998"/>
              </a:srgbClr>
            </a:outerShdw>
          </a:effectLst>
        </p:spPr>
        <p:txBody>
          <a:bodyPr lIns="0" tIns="45713" rIns="0" bIns="45713" anchor="ctr"/>
          <a:lstStyle/>
          <a:p>
            <a:pPr marL="0" marR="0" lvl="0" indent="0" algn="ctr" defTabSz="912813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Arial"/>
              </a:rPr>
              <a:t>Cost and benefit ratio</a:t>
            </a:r>
            <a:endParaRPr kumimoji="0" lang="zh-CN" altLang="en-US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Arial"/>
            </a:endParaRPr>
          </a:p>
        </p:txBody>
      </p:sp>
      <p:sp>
        <p:nvSpPr>
          <p:cNvPr id="26" name="文本框 25">
            <a:extLst>
              <a:ext uri="{FF2B5EF4-FFF2-40B4-BE49-F238E27FC236}"/>
            </a:extLst>
          </p:cNvPr>
          <p:cNvSpPr txBox="1"/>
          <p:nvPr/>
        </p:nvSpPr>
        <p:spPr>
          <a:xfrm>
            <a:off x="304267" y="3765019"/>
            <a:ext cx="8615362" cy="1200329"/>
          </a:xfrm>
          <a:prstGeom prst="rect">
            <a:avLst/>
          </a:prstGeom>
          <a:solidFill>
            <a:srgbClr val="FFFFFF">
              <a:lumMod val="85000"/>
            </a:srgbClr>
          </a:solidFill>
          <a:ln>
            <a:solidFill>
              <a:srgbClr val="FFFFFF"/>
            </a:solidFill>
          </a:ln>
        </p:spPr>
        <p:txBody>
          <a:bodyPr>
            <a:spAutoFit/>
          </a:bodyPr>
          <a:lstStyle/>
          <a:p>
            <a:pPr marL="285750" marR="0" lvl="0" indent="-28575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kumimoji="0" lang="en-US" altLang="zh-CN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Summarizing benefits (goods and services) in the tributary and mainstream </a:t>
            </a:r>
          </a:p>
          <a:p>
            <a:pPr marL="285750" marR="0" lvl="0" indent="-28575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kumimoji="0" lang="en-US" altLang="zh-CN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Defining costs of hydropower stations construction and operation, and tributary protection (economic cost)</a:t>
            </a:r>
          </a:p>
          <a:p>
            <a:pPr marL="285750" marR="0" lvl="0" indent="-28575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kumimoji="0" lang="en-US" altLang="zh-CN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Balancing costs and benefits  </a:t>
            </a:r>
            <a:endParaRPr kumimoji="0" lang="zh-CN" altLang="en-US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8" name="标题 1"/>
          <p:cNvSpPr txBox="1">
            <a:spLocks/>
          </p:cNvSpPr>
          <p:nvPr/>
        </p:nvSpPr>
        <p:spPr bwMode="auto">
          <a:xfrm>
            <a:off x="1899954" y="341977"/>
            <a:ext cx="4252852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Aft>
                <a:spcPct val="4000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44500" indent="-261938">
              <a:spcAft>
                <a:spcPct val="40000"/>
              </a:spcAft>
              <a:buFont typeface="Wingdings" panose="05000000000000000000" pitchFamily="2" charset="2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20725" indent="-274638">
              <a:spcAft>
                <a:spcPct val="40000"/>
              </a:spcAft>
              <a:buFont typeface="Wingdings" panose="05000000000000000000" pitchFamily="2" charset="2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87425" indent="-265113">
              <a:spcAft>
                <a:spcPct val="40000"/>
              </a:spcAft>
              <a:buFont typeface="Wingdings" panose="05000000000000000000" pitchFamily="2" charset="2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254125" indent="-265113">
              <a:spcAft>
                <a:spcPct val="4000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711325" indent="-265113" eaLnBrk="0" fontAlgn="base" hangingPunct="0">
              <a:spcBef>
                <a:spcPct val="0"/>
              </a:spcBef>
              <a:spcAft>
                <a:spcPct val="4000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168525" indent="-265113" eaLnBrk="0" fontAlgn="base" hangingPunct="0">
              <a:spcBef>
                <a:spcPct val="0"/>
              </a:spcBef>
              <a:spcAft>
                <a:spcPct val="4000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625725" indent="-265113" eaLnBrk="0" fontAlgn="base" hangingPunct="0">
              <a:spcBef>
                <a:spcPct val="0"/>
              </a:spcBef>
              <a:spcAft>
                <a:spcPct val="4000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082925" indent="-265113" eaLnBrk="0" fontAlgn="base" hangingPunct="0">
              <a:spcBef>
                <a:spcPct val="0"/>
              </a:spcBef>
              <a:spcAft>
                <a:spcPct val="4000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Aft>
                <a:spcPct val="0"/>
              </a:spcAft>
              <a:buFontTx/>
              <a:buNone/>
            </a:pP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zh-C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Framework</a:t>
            </a:r>
            <a:endParaRPr lang="zh-CN" altLang="en-US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3746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035" y="4500997"/>
            <a:ext cx="1953002" cy="47644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4739218"/>
            <a:ext cx="40934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rgbClr val="1268BD"/>
                </a:solidFill>
              </a:rPr>
              <a:t>SYDNEY, AUSTRALIA |  14 -18 October 2018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98" y="0"/>
            <a:ext cx="1120084" cy="1120084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49898" y="1007414"/>
            <a:ext cx="8564690" cy="2858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246442" y="4739218"/>
            <a:ext cx="12849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rgbClr val="1268BD"/>
                </a:solidFill>
              </a:rPr>
              <a:t>MANAGED BY</a:t>
            </a:r>
          </a:p>
        </p:txBody>
      </p:sp>
      <p:pic>
        <p:nvPicPr>
          <p:cNvPr id="10" name="Picture 6" descr="院徽0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852" y="68710"/>
            <a:ext cx="982662" cy="98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矩形 1"/>
          <p:cNvSpPr>
            <a:spLocks noChangeArrowheads="1"/>
          </p:cNvSpPr>
          <p:nvPr/>
        </p:nvSpPr>
        <p:spPr bwMode="auto">
          <a:xfrm>
            <a:off x="2722317" y="1142314"/>
            <a:ext cx="504825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INVEST</a:t>
            </a:r>
            <a:r>
              <a:rPr lang="zh-CN" alt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Integrated Valuation of Ecosystem Services and Trade-offs</a:t>
            </a:r>
            <a:r>
              <a:rPr lang="zh-CN" alt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r>
              <a:rPr lang="en-US" altLang="zh-CN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 developed by Stanford University, World Wide Fund, The Nature Conservancy.</a:t>
            </a:r>
          </a:p>
        </p:txBody>
      </p:sp>
      <p:sp>
        <p:nvSpPr>
          <p:cNvPr id="27" name="Freeform 29"/>
          <p:cNvSpPr>
            <a:spLocks noEditPoints="1"/>
          </p:cNvSpPr>
          <p:nvPr/>
        </p:nvSpPr>
        <p:spPr bwMode="auto">
          <a:xfrm flipH="1">
            <a:off x="487363" y="2594200"/>
            <a:ext cx="600075" cy="600075"/>
          </a:xfrm>
          <a:custGeom>
            <a:avLst/>
            <a:gdLst>
              <a:gd name="T0" fmla="*/ 2147483646 w 305"/>
              <a:gd name="T1" fmla="*/ 2147483646 h 305"/>
              <a:gd name="T2" fmla="*/ 2147483646 w 305"/>
              <a:gd name="T3" fmla="*/ 2147483646 h 305"/>
              <a:gd name="T4" fmla="*/ 2147483646 w 305"/>
              <a:gd name="T5" fmla="*/ 2147483646 h 305"/>
              <a:gd name="T6" fmla="*/ 2147483646 w 305"/>
              <a:gd name="T7" fmla="*/ 2147483646 h 305"/>
              <a:gd name="T8" fmla="*/ 2147483646 w 305"/>
              <a:gd name="T9" fmla="*/ 2147483646 h 305"/>
              <a:gd name="T10" fmla="*/ 2147483646 w 305"/>
              <a:gd name="T11" fmla="*/ 2147483646 h 305"/>
              <a:gd name="T12" fmla="*/ 2147483646 w 305"/>
              <a:gd name="T13" fmla="*/ 2147483646 h 305"/>
              <a:gd name="T14" fmla="*/ 2147483646 w 305"/>
              <a:gd name="T15" fmla="*/ 2147483646 h 305"/>
              <a:gd name="T16" fmla="*/ 2147483646 w 305"/>
              <a:gd name="T17" fmla="*/ 0 h 305"/>
              <a:gd name="T18" fmla="*/ 2147483646 w 305"/>
              <a:gd name="T19" fmla="*/ 2147483646 h 305"/>
              <a:gd name="T20" fmla="*/ 2147483646 w 305"/>
              <a:gd name="T21" fmla="*/ 2147483646 h 305"/>
              <a:gd name="T22" fmla="*/ 2147483646 w 305"/>
              <a:gd name="T23" fmla="*/ 2147483646 h 305"/>
              <a:gd name="T24" fmla="*/ 2147483646 w 305"/>
              <a:gd name="T25" fmla="*/ 2147483646 h 305"/>
              <a:gd name="T26" fmla="*/ 2147483646 w 305"/>
              <a:gd name="T27" fmla="*/ 2147483646 h 305"/>
              <a:gd name="T28" fmla="*/ 2147483646 w 305"/>
              <a:gd name="T29" fmla="*/ 2147483646 h 305"/>
              <a:gd name="T30" fmla="*/ 2147483646 w 305"/>
              <a:gd name="T31" fmla="*/ 2147483646 h 305"/>
              <a:gd name="T32" fmla="*/ 0 w 305"/>
              <a:gd name="T33" fmla="*/ 2147483646 h 305"/>
              <a:gd name="T34" fmla="*/ 2147483646 w 305"/>
              <a:gd name="T35" fmla="*/ 2147483646 h 305"/>
              <a:gd name="T36" fmla="*/ 2147483646 w 305"/>
              <a:gd name="T37" fmla="*/ 2147483646 h 305"/>
              <a:gd name="T38" fmla="*/ 2147483646 w 305"/>
              <a:gd name="T39" fmla="*/ 2147483646 h 305"/>
              <a:gd name="T40" fmla="*/ 2147483646 w 305"/>
              <a:gd name="T41" fmla="*/ 2147483646 h 305"/>
              <a:gd name="T42" fmla="*/ 2147483646 w 305"/>
              <a:gd name="T43" fmla="*/ 2147483646 h 305"/>
              <a:gd name="T44" fmla="*/ 2147483646 w 305"/>
              <a:gd name="T45" fmla="*/ 2147483646 h 305"/>
              <a:gd name="T46" fmla="*/ 2147483646 w 305"/>
              <a:gd name="T47" fmla="*/ 2147483646 h 305"/>
              <a:gd name="T48" fmla="*/ 2147483646 w 305"/>
              <a:gd name="T49" fmla="*/ 2147483646 h 305"/>
              <a:gd name="T50" fmla="*/ 2147483646 w 305"/>
              <a:gd name="T51" fmla="*/ 2147483646 h 305"/>
              <a:gd name="T52" fmla="*/ 2147483646 w 305"/>
              <a:gd name="T53" fmla="*/ 2147483646 h 305"/>
              <a:gd name="T54" fmla="*/ 2147483646 w 305"/>
              <a:gd name="T55" fmla="*/ 2147483646 h 305"/>
              <a:gd name="T56" fmla="*/ 2147483646 w 305"/>
              <a:gd name="T57" fmla="*/ 2147483646 h 305"/>
              <a:gd name="T58" fmla="*/ 2147483646 w 305"/>
              <a:gd name="T59" fmla="*/ 2147483646 h 305"/>
              <a:gd name="T60" fmla="*/ 2147483646 w 305"/>
              <a:gd name="T61" fmla="*/ 2147483646 h 305"/>
              <a:gd name="T62" fmla="*/ 2147483646 w 305"/>
              <a:gd name="T63" fmla="*/ 2147483646 h 305"/>
              <a:gd name="T64" fmla="*/ 2147483646 w 305"/>
              <a:gd name="T65" fmla="*/ 2147483646 h 305"/>
              <a:gd name="T66" fmla="*/ 2147483646 w 305"/>
              <a:gd name="T67" fmla="*/ 2147483646 h 305"/>
              <a:gd name="T68" fmla="*/ 2147483646 w 305"/>
              <a:gd name="T69" fmla="*/ 2147483646 h 305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305" h="305">
                <a:moveTo>
                  <a:pt x="304" y="172"/>
                </a:moveTo>
                <a:cubicBezTo>
                  <a:pt x="305" y="154"/>
                  <a:pt x="305" y="154"/>
                  <a:pt x="305" y="154"/>
                </a:cubicBezTo>
                <a:cubicBezTo>
                  <a:pt x="287" y="153"/>
                  <a:pt x="287" y="153"/>
                  <a:pt x="287" y="153"/>
                </a:cubicBezTo>
                <a:cubicBezTo>
                  <a:pt x="287" y="142"/>
                  <a:pt x="285" y="131"/>
                  <a:pt x="283" y="120"/>
                </a:cubicBezTo>
                <a:cubicBezTo>
                  <a:pt x="300" y="115"/>
                  <a:pt x="300" y="115"/>
                  <a:pt x="300" y="115"/>
                </a:cubicBezTo>
                <a:cubicBezTo>
                  <a:pt x="295" y="98"/>
                  <a:pt x="295" y="98"/>
                  <a:pt x="295" y="98"/>
                </a:cubicBezTo>
                <a:cubicBezTo>
                  <a:pt x="277" y="103"/>
                  <a:pt x="277" y="103"/>
                  <a:pt x="277" y="103"/>
                </a:cubicBezTo>
                <a:cubicBezTo>
                  <a:pt x="273" y="92"/>
                  <a:pt x="267" y="81"/>
                  <a:pt x="260" y="72"/>
                </a:cubicBezTo>
                <a:cubicBezTo>
                  <a:pt x="273" y="60"/>
                  <a:pt x="273" y="60"/>
                  <a:pt x="273" y="60"/>
                </a:cubicBezTo>
                <a:cubicBezTo>
                  <a:pt x="262" y="46"/>
                  <a:pt x="262" y="46"/>
                  <a:pt x="262" y="46"/>
                </a:cubicBezTo>
                <a:cubicBezTo>
                  <a:pt x="248" y="58"/>
                  <a:pt x="248" y="58"/>
                  <a:pt x="248" y="58"/>
                </a:cubicBezTo>
                <a:cubicBezTo>
                  <a:pt x="240" y="50"/>
                  <a:pt x="231" y="43"/>
                  <a:pt x="222" y="38"/>
                </a:cubicBezTo>
                <a:cubicBezTo>
                  <a:pt x="230" y="22"/>
                  <a:pt x="230" y="22"/>
                  <a:pt x="230" y="22"/>
                </a:cubicBezTo>
                <a:cubicBezTo>
                  <a:pt x="214" y="13"/>
                  <a:pt x="214" y="13"/>
                  <a:pt x="214" y="13"/>
                </a:cubicBezTo>
                <a:cubicBezTo>
                  <a:pt x="206" y="30"/>
                  <a:pt x="206" y="30"/>
                  <a:pt x="206" y="30"/>
                </a:cubicBezTo>
                <a:cubicBezTo>
                  <a:pt x="195" y="24"/>
                  <a:pt x="183" y="21"/>
                  <a:pt x="171" y="20"/>
                </a:cubicBezTo>
                <a:cubicBezTo>
                  <a:pt x="172" y="1"/>
                  <a:pt x="172" y="1"/>
                  <a:pt x="172" y="1"/>
                </a:cubicBezTo>
                <a:cubicBezTo>
                  <a:pt x="155" y="0"/>
                  <a:pt x="155" y="0"/>
                  <a:pt x="155" y="0"/>
                </a:cubicBezTo>
                <a:cubicBezTo>
                  <a:pt x="153" y="18"/>
                  <a:pt x="153" y="18"/>
                  <a:pt x="153" y="18"/>
                </a:cubicBezTo>
                <a:cubicBezTo>
                  <a:pt x="142" y="18"/>
                  <a:pt x="131" y="20"/>
                  <a:pt x="120" y="22"/>
                </a:cubicBezTo>
                <a:cubicBezTo>
                  <a:pt x="115" y="5"/>
                  <a:pt x="115" y="5"/>
                  <a:pt x="115" y="5"/>
                </a:cubicBezTo>
                <a:cubicBezTo>
                  <a:pt x="98" y="11"/>
                  <a:pt x="98" y="11"/>
                  <a:pt x="98" y="11"/>
                </a:cubicBezTo>
                <a:cubicBezTo>
                  <a:pt x="103" y="28"/>
                  <a:pt x="103" y="28"/>
                  <a:pt x="103" y="28"/>
                </a:cubicBezTo>
                <a:cubicBezTo>
                  <a:pt x="92" y="32"/>
                  <a:pt x="81" y="39"/>
                  <a:pt x="72" y="46"/>
                </a:cubicBezTo>
                <a:cubicBezTo>
                  <a:pt x="60" y="32"/>
                  <a:pt x="60" y="32"/>
                  <a:pt x="60" y="32"/>
                </a:cubicBezTo>
                <a:cubicBezTo>
                  <a:pt x="46" y="44"/>
                  <a:pt x="46" y="44"/>
                  <a:pt x="46" y="44"/>
                </a:cubicBezTo>
                <a:cubicBezTo>
                  <a:pt x="58" y="57"/>
                  <a:pt x="58" y="57"/>
                  <a:pt x="58" y="57"/>
                </a:cubicBezTo>
                <a:cubicBezTo>
                  <a:pt x="50" y="65"/>
                  <a:pt x="43" y="74"/>
                  <a:pt x="38" y="84"/>
                </a:cubicBezTo>
                <a:cubicBezTo>
                  <a:pt x="22" y="75"/>
                  <a:pt x="22" y="75"/>
                  <a:pt x="22" y="75"/>
                </a:cubicBezTo>
                <a:cubicBezTo>
                  <a:pt x="13" y="91"/>
                  <a:pt x="13" y="91"/>
                  <a:pt x="13" y="91"/>
                </a:cubicBezTo>
                <a:cubicBezTo>
                  <a:pt x="30" y="99"/>
                  <a:pt x="30" y="99"/>
                  <a:pt x="30" y="99"/>
                </a:cubicBezTo>
                <a:cubicBezTo>
                  <a:pt x="25" y="110"/>
                  <a:pt x="21" y="122"/>
                  <a:pt x="20" y="134"/>
                </a:cubicBezTo>
                <a:cubicBezTo>
                  <a:pt x="2" y="133"/>
                  <a:pt x="2" y="133"/>
                  <a:pt x="2" y="133"/>
                </a:cubicBezTo>
                <a:cubicBezTo>
                  <a:pt x="0" y="151"/>
                  <a:pt x="0" y="151"/>
                  <a:pt x="0" y="151"/>
                </a:cubicBezTo>
                <a:cubicBezTo>
                  <a:pt x="18" y="152"/>
                  <a:pt x="18" y="152"/>
                  <a:pt x="18" y="152"/>
                </a:cubicBezTo>
                <a:cubicBezTo>
                  <a:pt x="18" y="163"/>
                  <a:pt x="20" y="174"/>
                  <a:pt x="23" y="185"/>
                </a:cubicBezTo>
                <a:cubicBezTo>
                  <a:pt x="5" y="190"/>
                  <a:pt x="5" y="190"/>
                  <a:pt x="5" y="190"/>
                </a:cubicBezTo>
                <a:cubicBezTo>
                  <a:pt x="11" y="207"/>
                  <a:pt x="11" y="207"/>
                  <a:pt x="11" y="207"/>
                </a:cubicBezTo>
                <a:cubicBezTo>
                  <a:pt x="28" y="202"/>
                  <a:pt x="28" y="202"/>
                  <a:pt x="28" y="202"/>
                </a:cubicBezTo>
                <a:cubicBezTo>
                  <a:pt x="32" y="213"/>
                  <a:pt x="38" y="224"/>
                  <a:pt x="46" y="234"/>
                </a:cubicBezTo>
                <a:cubicBezTo>
                  <a:pt x="32" y="245"/>
                  <a:pt x="32" y="245"/>
                  <a:pt x="32" y="245"/>
                </a:cubicBezTo>
                <a:cubicBezTo>
                  <a:pt x="44" y="259"/>
                  <a:pt x="44" y="259"/>
                  <a:pt x="44" y="259"/>
                </a:cubicBezTo>
                <a:cubicBezTo>
                  <a:pt x="57" y="247"/>
                  <a:pt x="57" y="247"/>
                  <a:pt x="57" y="247"/>
                </a:cubicBezTo>
                <a:cubicBezTo>
                  <a:pt x="65" y="255"/>
                  <a:pt x="74" y="262"/>
                  <a:pt x="84" y="268"/>
                </a:cubicBezTo>
                <a:cubicBezTo>
                  <a:pt x="75" y="284"/>
                  <a:pt x="75" y="284"/>
                  <a:pt x="75" y="284"/>
                </a:cubicBezTo>
                <a:cubicBezTo>
                  <a:pt x="91" y="292"/>
                  <a:pt x="91" y="292"/>
                  <a:pt x="91" y="292"/>
                </a:cubicBezTo>
                <a:cubicBezTo>
                  <a:pt x="99" y="275"/>
                  <a:pt x="99" y="275"/>
                  <a:pt x="99" y="275"/>
                </a:cubicBezTo>
                <a:cubicBezTo>
                  <a:pt x="110" y="280"/>
                  <a:pt x="122" y="284"/>
                  <a:pt x="134" y="285"/>
                </a:cubicBezTo>
                <a:cubicBezTo>
                  <a:pt x="133" y="304"/>
                  <a:pt x="133" y="304"/>
                  <a:pt x="133" y="304"/>
                </a:cubicBezTo>
                <a:cubicBezTo>
                  <a:pt x="151" y="305"/>
                  <a:pt x="151" y="305"/>
                  <a:pt x="151" y="305"/>
                </a:cubicBezTo>
                <a:cubicBezTo>
                  <a:pt x="152" y="287"/>
                  <a:pt x="152" y="287"/>
                  <a:pt x="152" y="287"/>
                </a:cubicBezTo>
                <a:cubicBezTo>
                  <a:pt x="163" y="287"/>
                  <a:pt x="174" y="285"/>
                  <a:pt x="185" y="283"/>
                </a:cubicBezTo>
                <a:cubicBezTo>
                  <a:pt x="190" y="300"/>
                  <a:pt x="190" y="300"/>
                  <a:pt x="190" y="300"/>
                </a:cubicBezTo>
                <a:cubicBezTo>
                  <a:pt x="207" y="295"/>
                  <a:pt x="207" y="295"/>
                  <a:pt x="207" y="295"/>
                </a:cubicBezTo>
                <a:cubicBezTo>
                  <a:pt x="202" y="277"/>
                  <a:pt x="202" y="277"/>
                  <a:pt x="202" y="277"/>
                </a:cubicBezTo>
                <a:cubicBezTo>
                  <a:pt x="214" y="273"/>
                  <a:pt x="224" y="267"/>
                  <a:pt x="234" y="259"/>
                </a:cubicBezTo>
                <a:cubicBezTo>
                  <a:pt x="245" y="273"/>
                  <a:pt x="245" y="273"/>
                  <a:pt x="245" y="273"/>
                </a:cubicBezTo>
                <a:cubicBezTo>
                  <a:pt x="259" y="261"/>
                  <a:pt x="259" y="261"/>
                  <a:pt x="259" y="261"/>
                </a:cubicBezTo>
                <a:cubicBezTo>
                  <a:pt x="247" y="248"/>
                  <a:pt x="247" y="248"/>
                  <a:pt x="247" y="248"/>
                </a:cubicBezTo>
                <a:cubicBezTo>
                  <a:pt x="255" y="240"/>
                  <a:pt x="262" y="231"/>
                  <a:pt x="267" y="222"/>
                </a:cubicBezTo>
                <a:cubicBezTo>
                  <a:pt x="284" y="230"/>
                  <a:pt x="284" y="230"/>
                  <a:pt x="284" y="230"/>
                </a:cubicBezTo>
                <a:cubicBezTo>
                  <a:pt x="292" y="214"/>
                  <a:pt x="292" y="214"/>
                  <a:pt x="292" y="214"/>
                </a:cubicBezTo>
                <a:cubicBezTo>
                  <a:pt x="276" y="206"/>
                  <a:pt x="276" y="206"/>
                  <a:pt x="276" y="206"/>
                </a:cubicBezTo>
                <a:cubicBezTo>
                  <a:pt x="281" y="195"/>
                  <a:pt x="284" y="183"/>
                  <a:pt x="285" y="171"/>
                </a:cubicBezTo>
                <a:lnTo>
                  <a:pt x="304" y="172"/>
                </a:lnTo>
                <a:close/>
                <a:moveTo>
                  <a:pt x="187" y="259"/>
                </a:moveTo>
                <a:cubicBezTo>
                  <a:pt x="128" y="277"/>
                  <a:pt x="65" y="245"/>
                  <a:pt x="47" y="186"/>
                </a:cubicBezTo>
                <a:cubicBezTo>
                  <a:pt x="28" y="128"/>
                  <a:pt x="60" y="65"/>
                  <a:pt x="118" y="47"/>
                </a:cubicBezTo>
                <a:cubicBezTo>
                  <a:pt x="177" y="28"/>
                  <a:pt x="240" y="60"/>
                  <a:pt x="258" y="118"/>
                </a:cubicBezTo>
                <a:cubicBezTo>
                  <a:pt x="277" y="177"/>
                  <a:pt x="245" y="240"/>
                  <a:pt x="187" y="259"/>
                </a:cubicBezTo>
                <a:close/>
              </a:path>
            </a:pathLst>
          </a:custGeom>
          <a:solidFill>
            <a:srgbClr val="01458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000" smtClean="0">
              <a:solidFill>
                <a:srgbClr val="000000"/>
              </a:solidFill>
              <a:latin typeface="Arial" panose="020B0604020202020204" pitchFamily="34" charset="0"/>
              <a:ea typeface="黑体" panose="02010609060101010101" pitchFamily="49" charset="-122"/>
              <a:cs typeface="Arial"/>
            </a:endParaRPr>
          </a:p>
        </p:txBody>
      </p:sp>
      <p:sp>
        <p:nvSpPr>
          <p:cNvPr id="28" name="Freeform 30"/>
          <p:cNvSpPr>
            <a:spLocks/>
          </p:cNvSpPr>
          <p:nvPr/>
        </p:nvSpPr>
        <p:spPr bwMode="auto">
          <a:xfrm flipH="1">
            <a:off x="588963" y="2692625"/>
            <a:ext cx="401637" cy="403225"/>
          </a:xfrm>
          <a:custGeom>
            <a:avLst/>
            <a:gdLst>
              <a:gd name="T0" fmla="*/ 2147483646 w 205"/>
              <a:gd name="T1" fmla="*/ 2147483646 h 205"/>
              <a:gd name="T2" fmla="*/ 2147483646 w 205"/>
              <a:gd name="T3" fmla="*/ 2147483646 h 205"/>
              <a:gd name="T4" fmla="*/ 2147483646 w 205"/>
              <a:gd name="T5" fmla="*/ 2147483646 h 205"/>
              <a:gd name="T6" fmla="*/ 2147483646 w 205"/>
              <a:gd name="T7" fmla="*/ 2147483646 h 205"/>
              <a:gd name="T8" fmla="*/ 2147483646 w 205"/>
              <a:gd name="T9" fmla="*/ 2147483646 h 20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5"/>
              <a:gd name="T16" fmla="*/ 0 h 205"/>
              <a:gd name="T17" fmla="*/ 205 w 205"/>
              <a:gd name="T18" fmla="*/ 205 h 20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5" h="205">
                <a:moveTo>
                  <a:pt x="190" y="74"/>
                </a:moveTo>
                <a:cubicBezTo>
                  <a:pt x="205" y="123"/>
                  <a:pt x="179" y="174"/>
                  <a:pt x="131" y="190"/>
                </a:cubicBezTo>
                <a:cubicBezTo>
                  <a:pt x="82" y="205"/>
                  <a:pt x="31" y="179"/>
                  <a:pt x="15" y="130"/>
                </a:cubicBezTo>
                <a:cubicBezTo>
                  <a:pt x="0" y="82"/>
                  <a:pt x="27" y="31"/>
                  <a:pt x="74" y="15"/>
                </a:cubicBezTo>
                <a:cubicBezTo>
                  <a:pt x="123" y="0"/>
                  <a:pt x="174" y="26"/>
                  <a:pt x="190" y="74"/>
                </a:cubicBezTo>
                <a:close/>
              </a:path>
            </a:pathLst>
          </a:custGeom>
          <a:solidFill>
            <a:srgbClr val="01458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b="1" smtClean="0">
                <a:solidFill>
                  <a:srgbClr val="FFFFFF"/>
                </a:solidFill>
                <a:cs typeface="Arial"/>
              </a:rPr>
              <a:t>A</a:t>
            </a:r>
            <a:endParaRPr lang="zh-CN" altLang="en-US" b="1" smtClean="0">
              <a:solidFill>
                <a:srgbClr val="FFFFFF"/>
              </a:solidFill>
              <a:cs typeface="Arial"/>
            </a:endParaRPr>
          </a:p>
        </p:txBody>
      </p:sp>
      <p:sp>
        <p:nvSpPr>
          <p:cNvPr id="29" name="Freeform 29"/>
          <p:cNvSpPr>
            <a:spLocks noEditPoints="1"/>
          </p:cNvSpPr>
          <p:nvPr/>
        </p:nvSpPr>
        <p:spPr bwMode="auto">
          <a:xfrm flipH="1">
            <a:off x="487363" y="3294991"/>
            <a:ext cx="600075" cy="600075"/>
          </a:xfrm>
          <a:custGeom>
            <a:avLst/>
            <a:gdLst>
              <a:gd name="T0" fmla="*/ 2147483646 w 305"/>
              <a:gd name="T1" fmla="*/ 2147483646 h 305"/>
              <a:gd name="T2" fmla="*/ 2147483646 w 305"/>
              <a:gd name="T3" fmla="*/ 2147483646 h 305"/>
              <a:gd name="T4" fmla="*/ 2147483646 w 305"/>
              <a:gd name="T5" fmla="*/ 2147483646 h 305"/>
              <a:gd name="T6" fmla="*/ 2147483646 w 305"/>
              <a:gd name="T7" fmla="*/ 2147483646 h 305"/>
              <a:gd name="T8" fmla="*/ 2147483646 w 305"/>
              <a:gd name="T9" fmla="*/ 2147483646 h 305"/>
              <a:gd name="T10" fmla="*/ 2147483646 w 305"/>
              <a:gd name="T11" fmla="*/ 2147483646 h 305"/>
              <a:gd name="T12" fmla="*/ 2147483646 w 305"/>
              <a:gd name="T13" fmla="*/ 2147483646 h 305"/>
              <a:gd name="T14" fmla="*/ 2147483646 w 305"/>
              <a:gd name="T15" fmla="*/ 2147483646 h 305"/>
              <a:gd name="T16" fmla="*/ 2147483646 w 305"/>
              <a:gd name="T17" fmla="*/ 0 h 305"/>
              <a:gd name="T18" fmla="*/ 2147483646 w 305"/>
              <a:gd name="T19" fmla="*/ 2147483646 h 305"/>
              <a:gd name="T20" fmla="*/ 2147483646 w 305"/>
              <a:gd name="T21" fmla="*/ 2147483646 h 305"/>
              <a:gd name="T22" fmla="*/ 2147483646 w 305"/>
              <a:gd name="T23" fmla="*/ 2147483646 h 305"/>
              <a:gd name="T24" fmla="*/ 2147483646 w 305"/>
              <a:gd name="T25" fmla="*/ 2147483646 h 305"/>
              <a:gd name="T26" fmla="*/ 2147483646 w 305"/>
              <a:gd name="T27" fmla="*/ 2147483646 h 305"/>
              <a:gd name="T28" fmla="*/ 2147483646 w 305"/>
              <a:gd name="T29" fmla="*/ 2147483646 h 305"/>
              <a:gd name="T30" fmla="*/ 2147483646 w 305"/>
              <a:gd name="T31" fmla="*/ 2147483646 h 305"/>
              <a:gd name="T32" fmla="*/ 0 w 305"/>
              <a:gd name="T33" fmla="*/ 2147483646 h 305"/>
              <a:gd name="T34" fmla="*/ 2147483646 w 305"/>
              <a:gd name="T35" fmla="*/ 2147483646 h 305"/>
              <a:gd name="T36" fmla="*/ 2147483646 w 305"/>
              <a:gd name="T37" fmla="*/ 2147483646 h 305"/>
              <a:gd name="T38" fmla="*/ 2147483646 w 305"/>
              <a:gd name="T39" fmla="*/ 2147483646 h 305"/>
              <a:gd name="T40" fmla="*/ 2147483646 w 305"/>
              <a:gd name="T41" fmla="*/ 2147483646 h 305"/>
              <a:gd name="T42" fmla="*/ 2147483646 w 305"/>
              <a:gd name="T43" fmla="*/ 2147483646 h 305"/>
              <a:gd name="T44" fmla="*/ 2147483646 w 305"/>
              <a:gd name="T45" fmla="*/ 2147483646 h 305"/>
              <a:gd name="T46" fmla="*/ 2147483646 w 305"/>
              <a:gd name="T47" fmla="*/ 2147483646 h 305"/>
              <a:gd name="T48" fmla="*/ 2147483646 w 305"/>
              <a:gd name="T49" fmla="*/ 2147483646 h 305"/>
              <a:gd name="T50" fmla="*/ 2147483646 w 305"/>
              <a:gd name="T51" fmla="*/ 2147483646 h 305"/>
              <a:gd name="T52" fmla="*/ 2147483646 w 305"/>
              <a:gd name="T53" fmla="*/ 2147483646 h 305"/>
              <a:gd name="T54" fmla="*/ 2147483646 w 305"/>
              <a:gd name="T55" fmla="*/ 2147483646 h 305"/>
              <a:gd name="T56" fmla="*/ 2147483646 w 305"/>
              <a:gd name="T57" fmla="*/ 2147483646 h 305"/>
              <a:gd name="T58" fmla="*/ 2147483646 w 305"/>
              <a:gd name="T59" fmla="*/ 2147483646 h 305"/>
              <a:gd name="T60" fmla="*/ 2147483646 w 305"/>
              <a:gd name="T61" fmla="*/ 2147483646 h 305"/>
              <a:gd name="T62" fmla="*/ 2147483646 w 305"/>
              <a:gd name="T63" fmla="*/ 2147483646 h 305"/>
              <a:gd name="T64" fmla="*/ 2147483646 w 305"/>
              <a:gd name="T65" fmla="*/ 2147483646 h 305"/>
              <a:gd name="T66" fmla="*/ 2147483646 w 305"/>
              <a:gd name="T67" fmla="*/ 2147483646 h 305"/>
              <a:gd name="T68" fmla="*/ 2147483646 w 305"/>
              <a:gd name="T69" fmla="*/ 2147483646 h 305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305" h="305">
                <a:moveTo>
                  <a:pt x="304" y="172"/>
                </a:moveTo>
                <a:cubicBezTo>
                  <a:pt x="305" y="154"/>
                  <a:pt x="305" y="154"/>
                  <a:pt x="305" y="154"/>
                </a:cubicBezTo>
                <a:cubicBezTo>
                  <a:pt x="287" y="153"/>
                  <a:pt x="287" y="153"/>
                  <a:pt x="287" y="153"/>
                </a:cubicBezTo>
                <a:cubicBezTo>
                  <a:pt x="287" y="142"/>
                  <a:pt x="285" y="131"/>
                  <a:pt x="283" y="120"/>
                </a:cubicBezTo>
                <a:cubicBezTo>
                  <a:pt x="300" y="115"/>
                  <a:pt x="300" y="115"/>
                  <a:pt x="300" y="115"/>
                </a:cubicBezTo>
                <a:cubicBezTo>
                  <a:pt x="295" y="98"/>
                  <a:pt x="295" y="98"/>
                  <a:pt x="295" y="98"/>
                </a:cubicBezTo>
                <a:cubicBezTo>
                  <a:pt x="277" y="103"/>
                  <a:pt x="277" y="103"/>
                  <a:pt x="277" y="103"/>
                </a:cubicBezTo>
                <a:cubicBezTo>
                  <a:pt x="273" y="92"/>
                  <a:pt x="267" y="81"/>
                  <a:pt x="260" y="72"/>
                </a:cubicBezTo>
                <a:cubicBezTo>
                  <a:pt x="273" y="60"/>
                  <a:pt x="273" y="60"/>
                  <a:pt x="273" y="60"/>
                </a:cubicBezTo>
                <a:cubicBezTo>
                  <a:pt x="262" y="46"/>
                  <a:pt x="262" y="46"/>
                  <a:pt x="262" y="46"/>
                </a:cubicBezTo>
                <a:cubicBezTo>
                  <a:pt x="248" y="58"/>
                  <a:pt x="248" y="58"/>
                  <a:pt x="248" y="58"/>
                </a:cubicBezTo>
                <a:cubicBezTo>
                  <a:pt x="240" y="50"/>
                  <a:pt x="231" y="43"/>
                  <a:pt x="222" y="38"/>
                </a:cubicBezTo>
                <a:cubicBezTo>
                  <a:pt x="230" y="22"/>
                  <a:pt x="230" y="22"/>
                  <a:pt x="230" y="22"/>
                </a:cubicBezTo>
                <a:cubicBezTo>
                  <a:pt x="214" y="13"/>
                  <a:pt x="214" y="13"/>
                  <a:pt x="214" y="13"/>
                </a:cubicBezTo>
                <a:cubicBezTo>
                  <a:pt x="206" y="30"/>
                  <a:pt x="206" y="30"/>
                  <a:pt x="206" y="30"/>
                </a:cubicBezTo>
                <a:cubicBezTo>
                  <a:pt x="195" y="24"/>
                  <a:pt x="183" y="21"/>
                  <a:pt x="171" y="20"/>
                </a:cubicBezTo>
                <a:cubicBezTo>
                  <a:pt x="172" y="1"/>
                  <a:pt x="172" y="1"/>
                  <a:pt x="172" y="1"/>
                </a:cubicBezTo>
                <a:cubicBezTo>
                  <a:pt x="155" y="0"/>
                  <a:pt x="155" y="0"/>
                  <a:pt x="155" y="0"/>
                </a:cubicBezTo>
                <a:cubicBezTo>
                  <a:pt x="153" y="18"/>
                  <a:pt x="153" y="18"/>
                  <a:pt x="153" y="18"/>
                </a:cubicBezTo>
                <a:cubicBezTo>
                  <a:pt x="142" y="18"/>
                  <a:pt x="131" y="20"/>
                  <a:pt x="120" y="22"/>
                </a:cubicBezTo>
                <a:cubicBezTo>
                  <a:pt x="115" y="5"/>
                  <a:pt x="115" y="5"/>
                  <a:pt x="115" y="5"/>
                </a:cubicBezTo>
                <a:cubicBezTo>
                  <a:pt x="98" y="11"/>
                  <a:pt x="98" y="11"/>
                  <a:pt x="98" y="11"/>
                </a:cubicBezTo>
                <a:cubicBezTo>
                  <a:pt x="103" y="28"/>
                  <a:pt x="103" y="28"/>
                  <a:pt x="103" y="28"/>
                </a:cubicBezTo>
                <a:cubicBezTo>
                  <a:pt x="92" y="32"/>
                  <a:pt x="81" y="39"/>
                  <a:pt x="72" y="46"/>
                </a:cubicBezTo>
                <a:cubicBezTo>
                  <a:pt x="60" y="32"/>
                  <a:pt x="60" y="32"/>
                  <a:pt x="60" y="32"/>
                </a:cubicBezTo>
                <a:cubicBezTo>
                  <a:pt x="46" y="44"/>
                  <a:pt x="46" y="44"/>
                  <a:pt x="46" y="44"/>
                </a:cubicBezTo>
                <a:cubicBezTo>
                  <a:pt x="58" y="57"/>
                  <a:pt x="58" y="57"/>
                  <a:pt x="58" y="57"/>
                </a:cubicBezTo>
                <a:cubicBezTo>
                  <a:pt x="50" y="65"/>
                  <a:pt x="43" y="74"/>
                  <a:pt x="38" y="84"/>
                </a:cubicBezTo>
                <a:cubicBezTo>
                  <a:pt x="22" y="75"/>
                  <a:pt x="22" y="75"/>
                  <a:pt x="22" y="75"/>
                </a:cubicBezTo>
                <a:cubicBezTo>
                  <a:pt x="13" y="91"/>
                  <a:pt x="13" y="91"/>
                  <a:pt x="13" y="91"/>
                </a:cubicBezTo>
                <a:cubicBezTo>
                  <a:pt x="30" y="99"/>
                  <a:pt x="30" y="99"/>
                  <a:pt x="30" y="99"/>
                </a:cubicBezTo>
                <a:cubicBezTo>
                  <a:pt x="25" y="110"/>
                  <a:pt x="21" y="122"/>
                  <a:pt x="20" y="134"/>
                </a:cubicBezTo>
                <a:cubicBezTo>
                  <a:pt x="2" y="133"/>
                  <a:pt x="2" y="133"/>
                  <a:pt x="2" y="133"/>
                </a:cubicBezTo>
                <a:cubicBezTo>
                  <a:pt x="0" y="151"/>
                  <a:pt x="0" y="151"/>
                  <a:pt x="0" y="151"/>
                </a:cubicBezTo>
                <a:cubicBezTo>
                  <a:pt x="18" y="152"/>
                  <a:pt x="18" y="152"/>
                  <a:pt x="18" y="152"/>
                </a:cubicBezTo>
                <a:cubicBezTo>
                  <a:pt x="18" y="163"/>
                  <a:pt x="20" y="174"/>
                  <a:pt x="23" y="185"/>
                </a:cubicBezTo>
                <a:cubicBezTo>
                  <a:pt x="5" y="190"/>
                  <a:pt x="5" y="190"/>
                  <a:pt x="5" y="190"/>
                </a:cubicBezTo>
                <a:cubicBezTo>
                  <a:pt x="11" y="207"/>
                  <a:pt x="11" y="207"/>
                  <a:pt x="11" y="207"/>
                </a:cubicBezTo>
                <a:cubicBezTo>
                  <a:pt x="28" y="202"/>
                  <a:pt x="28" y="202"/>
                  <a:pt x="28" y="202"/>
                </a:cubicBezTo>
                <a:cubicBezTo>
                  <a:pt x="32" y="213"/>
                  <a:pt x="38" y="224"/>
                  <a:pt x="46" y="234"/>
                </a:cubicBezTo>
                <a:cubicBezTo>
                  <a:pt x="32" y="245"/>
                  <a:pt x="32" y="245"/>
                  <a:pt x="32" y="245"/>
                </a:cubicBezTo>
                <a:cubicBezTo>
                  <a:pt x="44" y="259"/>
                  <a:pt x="44" y="259"/>
                  <a:pt x="44" y="259"/>
                </a:cubicBezTo>
                <a:cubicBezTo>
                  <a:pt x="57" y="247"/>
                  <a:pt x="57" y="247"/>
                  <a:pt x="57" y="247"/>
                </a:cubicBezTo>
                <a:cubicBezTo>
                  <a:pt x="65" y="255"/>
                  <a:pt x="74" y="262"/>
                  <a:pt x="84" y="268"/>
                </a:cubicBezTo>
                <a:cubicBezTo>
                  <a:pt x="75" y="284"/>
                  <a:pt x="75" y="284"/>
                  <a:pt x="75" y="284"/>
                </a:cubicBezTo>
                <a:cubicBezTo>
                  <a:pt x="91" y="292"/>
                  <a:pt x="91" y="292"/>
                  <a:pt x="91" y="292"/>
                </a:cubicBezTo>
                <a:cubicBezTo>
                  <a:pt x="99" y="275"/>
                  <a:pt x="99" y="275"/>
                  <a:pt x="99" y="275"/>
                </a:cubicBezTo>
                <a:cubicBezTo>
                  <a:pt x="110" y="280"/>
                  <a:pt x="122" y="284"/>
                  <a:pt x="134" y="285"/>
                </a:cubicBezTo>
                <a:cubicBezTo>
                  <a:pt x="133" y="304"/>
                  <a:pt x="133" y="304"/>
                  <a:pt x="133" y="304"/>
                </a:cubicBezTo>
                <a:cubicBezTo>
                  <a:pt x="151" y="305"/>
                  <a:pt x="151" y="305"/>
                  <a:pt x="151" y="305"/>
                </a:cubicBezTo>
                <a:cubicBezTo>
                  <a:pt x="152" y="287"/>
                  <a:pt x="152" y="287"/>
                  <a:pt x="152" y="287"/>
                </a:cubicBezTo>
                <a:cubicBezTo>
                  <a:pt x="163" y="287"/>
                  <a:pt x="174" y="285"/>
                  <a:pt x="185" y="283"/>
                </a:cubicBezTo>
                <a:cubicBezTo>
                  <a:pt x="190" y="300"/>
                  <a:pt x="190" y="300"/>
                  <a:pt x="190" y="300"/>
                </a:cubicBezTo>
                <a:cubicBezTo>
                  <a:pt x="207" y="295"/>
                  <a:pt x="207" y="295"/>
                  <a:pt x="207" y="295"/>
                </a:cubicBezTo>
                <a:cubicBezTo>
                  <a:pt x="202" y="277"/>
                  <a:pt x="202" y="277"/>
                  <a:pt x="202" y="277"/>
                </a:cubicBezTo>
                <a:cubicBezTo>
                  <a:pt x="214" y="273"/>
                  <a:pt x="224" y="267"/>
                  <a:pt x="234" y="259"/>
                </a:cubicBezTo>
                <a:cubicBezTo>
                  <a:pt x="245" y="273"/>
                  <a:pt x="245" y="273"/>
                  <a:pt x="245" y="273"/>
                </a:cubicBezTo>
                <a:cubicBezTo>
                  <a:pt x="259" y="261"/>
                  <a:pt x="259" y="261"/>
                  <a:pt x="259" y="261"/>
                </a:cubicBezTo>
                <a:cubicBezTo>
                  <a:pt x="247" y="248"/>
                  <a:pt x="247" y="248"/>
                  <a:pt x="247" y="248"/>
                </a:cubicBezTo>
                <a:cubicBezTo>
                  <a:pt x="255" y="240"/>
                  <a:pt x="262" y="231"/>
                  <a:pt x="267" y="222"/>
                </a:cubicBezTo>
                <a:cubicBezTo>
                  <a:pt x="284" y="230"/>
                  <a:pt x="284" y="230"/>
                  <a:pt x="284" y="230"/>
                </a:cubicBezTo>
                <a:cubicBezTo>
                  <a:pt x="292" y="214"/>
                  <a:pt x="292" y="214"/>
                  <a:pt x="292" y="214"/>
                </a:cubicBezTo>
                <a:cubicBezTo>
                  <a:pt x="276" y="206"/>
                  <a:pt x="276" y="206"/>
                  <a:pt x="276" y="206"/>
                </a:cubicBezTo>
                <a:cubicBezTo>
                  <a:pt x="281" y="195"/>
                  <a:pt x="284" y="183"/>
                  <a:pt x="285" y="171"/>
                </a:cubicBezTo>
                <a:lnTo>
                  <a:pt x="304" y="172"/>
                </a:lnTo>
                <a:close/>
                <a:moveTo>
                  <a:pt x="187" y="259"/>
                </a:moveTo>
                <a:cubicBezTo>
                  <a:pt x="128" y="277"/>
                  <a:pt x="65" y="245"/>
                  <a:pt x="47" y="186"/>
                </a:cubicBezTo>
                <a:cubicBezTo>
                  <a:pt x="28" y="128"/>
                  <a:pt x="60" y="65"/>
                  <a:pt x="118" y="47"/>
                </a:cubicBezTo>
                <a:cubicBezTo>
                  <a:pt x="177" y="28"/>
                  <a:pt x="240" y="60"/>
                  <a:pt x="258" y="118"/>
                </a:cubicBezTo>
                <a:cubicBezTo>
                  <a:pt x="277" y="177"/>
                  <a:pt x="245" y="240"/>
                  <a:pt x="187" y="259"/>
                </a:cubicBezTo>
                <a:close/>
              </a:path>
            </a:pathLst>
          </a:custGeom>
          <a:solidFill>
            <a:srgbClr val="01458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000" smtClean="0">
              <a:solidFill>
                <a:srgbClr val="000000"/>
              </a:solidFill>
              <a:latin typeface="Arial" panose="020B0604020202020204" pitchFamily="34" charset="0"/>
              <a:ea typeface="黑体" panose="02010609060101010101" pitchFamily="49" charset="-122"/>
              <a:cs typeface="Arial"/>
            </a:endParaRPr>
          </a:p>
        </p:txBody>
      </p:sp>
      <p:sp>
        <p:nvSpPr>
          <p:cNvPr id="30" name="Freeform 30"/>
          <p:cNvSpPr>
            <a:spLocks/>
          </p:cNvSpPr>
          <p:nvPr/>
        </p:nvSpPr>
        <p:spPr bwMode="auto">
          <a:xfrm flipH="1">
            <a:off x="588963" y="3393416"/>
            <a:ext cx="401638" cy="403225"/>
          </a:xfrm>
          <a:custGeom>
            <a:avLst/>
            <a:gdLst>
              <a:gd name="T0" fmla="*/ 2147483646 w 205"/>
              <a:gd name="T1" fmla="*/ 2147483646 h 205"/>
              <a:gd name="T2" fmla="*/ 2147483646 w 205"/>
              <a:gd name="T3" fmla="*/ 2147483646 h 205"/>
              <a:gd name="T4" fmla="*/ 2147483646 w 205"/>
              <a:gd name="T5" fmla="*/ 2147483646 h 205"/>
              <a:gd name="T6" fmla="*/ 2147483646 w 205"/>
              <a:gd name="T7" fmla="*/ 2147483646 h 205"/>
              <a:gd name="T8" fmla="*/ 2147483646 w 205"/>
              <a:gd name="T9" fmla="*/ 2147483646 h 20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5"/>
              <a:gd name="T16" fmla="*/ 0 h 205"/>
              <a:gd name="T17" fmla="*/ 205 w 205"/>
              <a:gd name="T18" fmla="*/ 205 h 20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5" h="205">
                <a:moveTo>
                  <a:pt x="190" y="74"/>
                </a:moveTo>
                <a:cubicBezTo>
                  <a:pt x="205" y="123"/>
                  <a:pt x="179" y="174"/>
                  <a:pt x="131" y="190"/>
                </a:cubicBezTo>
                <a:cubicBezTo>
                  <a:pt x="82" y="205"/>
                  <a:pt x="31" y="179"/>
                  <a:pt x="15" y="130"/>
                </a:cubicBezTo>
                <a:cubicBezTo>
                  <a:pt x="0" y="82"/>
                  <a:pt x="27" y="31"/>
                  <a:pt x="74" y="15"/>
                </a:cubicBezTo>
                <a:cubicBezTo>
                  <a:pt x="123" y="0"/>
                  <a:pt x="174" y="26"/>
                  <a:pt x="190" y="74"/>
                </a:cubicBezTo>
                <a:close/>
              </a:path>
            </a:pathLst>
          </a:custGeom>
          <a:solidFill>
            <a:srgbClr val="01458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b="1" smtClean="0">
                <a:solidFill>
                  <a:srgbClr val="FFFFFF"/>
                </a:solidFill>
                <a:cs typeface="Arial"/>
              </a:rPr>
              <a:t>B</a:t>
            </a:r>
            <a:endParaRPr lang="zh-CN" altLang="en-US" b="1" smtClean="0">
              <a:solidFill>
                <a:srgbClr val="FFFFFF"/>
              </a:solidFill>
              <a:cs typeface="Arial"/>
            </a:endParaRPr>
          </a:p>
        </p:txBody>
      </p:sp>
      <p:grpSp>
        <p:nvGrpSpPr>
          <p:cNvPr id="31" name="组合 8"/>
          <p:cNvGrpSpPr>
            <a:grpSpLocks/>
          </p:cNvGrpSpPr>
          <p:nvPr/>
        </p:nvGrpSpPr>
        <p:grpSpPr bwMode="auto">
          <a:xfrm>
            <a:off x="1146175" y="3379107"/>
            <a:ext cx="7668413" cy="412510"/>
            <a:chOff x="3131839" y="987574"/>
            <a:chExt cx="3217841" cy="291351"/>
          </a:xfrm>
        </p:grpSpPr>
        <p:sp>
          <p:nvSpPr>
            <p:cNvPr id="32" name="圆角矩形 38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3131839" y="987574"/>
              <a:ext cx="3217841" cy="291351"/>
            </a:xfrm>
            <a:prstGeom prst="roundRect">
              <a:avLst>
                <a:gd name="adj" fmla="val 50000"/>
              </a:avLst>
            </a:prstGeom>
            <a:noFill/>
            <a:ln w="12700" cap="flat" cmpd="sng" algn="ctr">
              <a:solidFill>
                <a:srgbClr val="01458E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1" i="0" u="none" strike="noStrike" kern="0" cap="none" spc="0" normalizeH="0" baseline="0" noProof="0">
                <a:ln>
                  <a:noFill/>
                </a:ln>
                <a:solidFill>
                  <a:srgbClr val="0061B2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Arial"/>
              </a:endParaRPr>
            </a:p>
          </p:txBody>
        </p:sp>
        <p:sp>
          <p:nvSpPr>
            <p:cNvPr id="33" name="TextBox 5"/>
            <p:cNvSpPr txBox="1">
              <a:spLocks noChangeArrowheads="1"/>
            </p:cNvSpPr>
            <p:nvPr/>
          </p:nvSpPr>
          <p:spPr bwMode="auto">
            <a:xfrm>
              <a:off x="3173136" y="1039808"/>
              <a:ext cx="3176544" cy="2391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61B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/>
                </a:rPr>
                <a:t>Providing distribution of benefits of ecosystem goods and services.</a:t>
              </a:r>
            </a:p>
          </p:txBody>
        </p:sp>
      </p:grpSp>
      <p:grpSp>
        <p:nvGrpSpPr>
          <p:cNvPr id="34" name="组合 11"/>
          <p:cNvGrpSpPr>
            <a:grpSpLocks/>
          </p:cNvGrpSpPr>
          <p:nvPr/>
        </p:nvGrpSpPr>
        <p:grpSpPr bwMode="auto">
          <a:xfrm>
            <a:off x="1146175" y="2527981"/>
            <a:ext cx="7734300" cy="708175"/>
            <a:chOff x="3131839" y="-238286"/>
            <a:chExt cx="3549889" cy="2774955"/>
          </a:xfrm>
        </p:grpSpPr>
        <p:sp>
          <p:nvSpPr>
            <p:cNvPr id="35" name="圆角矩形 41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3131839" y="-238286"/>
              <a:ext cx="3522930" cy="2774955"/>
            </a:xfrm>
            <a:prstGeom prst="roundRect">
              <a:avLst>
                <a:gd name="adj" fmla="val 50000"/>
              </a:avLst>
            </a:prstGeom>
            <a:noFill/>
            <a:ln w="12700" cap="flat" cmpd="sng" algn="ctr">
              <a:solidFill>
                <a:srgbClr val="01458E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1" i="0" u="none" strike="noStrike" kern="0" cap="none" spc="0" normalizeH="0" baseline="0" noProof="0">
                <a:ln>
                  <a:noFill/>
                </a:ln>
                <a:solidFill>
                  <a:srgbClr val="0061B2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Arial"/>
              </a:endParaRPr>
            </a:p>
          </p:txBody>
        </p:sp>
        <p:sp>
          <p:nvSpPr>
            <p:cNvPr id="36" name="TextBox 5"/>
            <p:cNvSpPr txBox="1">
              <a:spLocks noChangeArrowheads="1"/>
            </p:cNvSpPr>
            <p:nvPr/>
          </p:nvSpPr>
          <p:spPr bwMode="auto">
            <a:xfrm>
              <a:off x="3205118" y="-53545"/>
              <a:ext cx="3476610" cy="14157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61B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/>
                </a:rPr>
                <a:t>Providing scientific information for policy makers to weigh the benefits and impacts of human activities among different scenarios.</a:t>
              </a:r>
              <a:endParaRPr kumimoji="0" lang="zh-CN" alt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61B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endParaRPr>
            </a:p>
          </p:txBody>
        </p:sp>
      </p:grpSp>
      <p:pic>
        <p:nvPicPr>
          <p:cNvPr id="37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1" y="1181100"/>
            <a:ext cx="1976580" cy="1289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矩形 37"/>
          <p:cNvSpPr/>
          <p:nvPr/>
        </p:nvSpPr>
        <p:spPr>
          <a:xfrm>
            <a:off x="487363" y="3942252"/>
            <a:ext cx="8455025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defTabSz="914400" eaLnBrk="0" fontAlgn="base" hangingPunct="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en-US" altLang="zh-CN" b="1" kern="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Integrating the value of ecosystem services into decision-making and operational management of hydropower stations</a:t>
            </a:r>
            <a:endParaRPr lang="en-US" altLang="zh-CN" b="1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9" name="标题 1"/>
          <p:cNvSpPr txBox="1">
            <a:spLocks/>
          </p:cNvSpPr>
          <p:nvPr/>
        </p:nvSpPr>
        <p:spPr bwMode="auto">
          <a:xfrm>
            <a:off x="1899954" y="341977"/>
            <a:ext cx="4252852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Aft>
                <a:spcPct val="4000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44500" indent="-261938">
              <a:spcAft>
                <a:spcPct val="40000"/>
              </a:spcAft>
              <a:buFont typeface="Wingdings" panose="05000000000000000000" pitchFamily="2" charset="2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20725" indent="-274638">
              <a:spcAft>
                <a:spcPct val="40000"/>
              </a:spcAft>
              <a:buFont typeface="Wingdings" panose="05000000000000000000" pitchFamily="2" charset="2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87425" indent="-265113">
              <a:spcAft>
                <a:spcPct val="40000"/>
              </a:spcAft>
              <a:buFont typeface="Wingdings" panose="05000000000000000000" pitchFamily="2" charset="2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254125" indent="-265113">
              <a:spcAft>
                <a:spcPct val="4000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711325" indent="-265113" eaLnBrk="0" fontAlgn="base" hangingPunct="0">
              <a:spcBef>
                <a:spcPct val="0"/>
              </a:spcBef>
              <a:spcAft>
                <a:spcPct val="4000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168525" indent="-265113" eaLnBrk="0" fontAlgn="base" hangingPunct="0">
              <a:spcBef>
                <a:spcPct val="0"/>
              </a:spcBef>
              <a:spcAft>
                <a:spcPct val="4000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625725" indent="-265113" eaLnBrk="0" fontAlgn="base" hangingPunct="0">
              <a:spcBef>
                <a:spcPct val="0"/>
              </a:spcBef>
              <a:spcAft>
                <a:spcPct val="4000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082925" indent="-265113" eaLnBrk="0" fontAlgn="base" hangingPunct="0">
              <a:spcBef>
                <a:spcPct val="0"/>
              </a:spcBef>
              <a:spcAft>
                <a:spcPct val="4000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Aft>
                <a:spcPct val="0"/>
              </a:spcAft>
              <a:buFontTx/>
              <a:buNone/>
            </a:pP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zh-C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Framework</a:t>
            </a:r>
            <a:endParaRPr lang="zh-CN" altLang="en-US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2858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035" y="4500997"/>
            <a:ext cx="1953002" cy="47644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4739218"/>
            <a:ext cx="40934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rgbClr val="1268BD"/>
                </a:solidFill>
              </a:rPr>
              <a:t>SYDNEY, AUSTRALIA |  14 -18 October 2018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98" y="0"/>
            <a:ext cx="1120084" cy="1120084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49898" y="1007414"/>
            <a:ext cx="8564690" cy="2858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246442" y="4739218"/>
            <a:ext cx="12849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rgbClr val="1268BD"/>
                </a:solidFill>
              </a:rPr>
              <a:t>MANAGED BY</a:t>
            </a:r>
          </a:p>
        </p:txBody>
      </p:sp>
      <p:pic>
        <p:nvPicPr>
          <p:cNvPr id="10" name="Picture 6" descr="院徽0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852" y="68710"/>
            <a:ext cx="982662" cy="98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91" y="1097619"/>
            <a:ext cx="2162175" cy="147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2406" y="1097619"/>
            <a:ext cx="2162175" cy="147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6521" y="1093837"/>
            <a:ext cx="2162175" cy="147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91" y="2657865"/>
            <a:ext cx="2162175" cy="147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2405" y="2653832"/>
            <a:ext cx="2162175" cy="147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6151" y="2653832"/>
            <a:ext cx="2162175" cy="147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9" name="标题 1"/>
          <p:cNvSpPr txBox="1">
            <a:spLocks/>
          </p:cNvSpPr>
          <p:nvPr/>
        </p:nvSpPr>
        <p:spPr bwMode="auto">
          <a:xfrm>
            <a:off x="1899954" y="341977"/>
            <a:ext cx="4252852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Aft>
                <a:spcPct val="4000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44500" indent="-261938">
              <a:spcAft>
                <a:spcPct val="40000"/>
              </a:spcAft>
              <a:buFont typeface="Wingdings" panose="05000000000000000000" pitchFamily="2" charset="2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20725" indent="-274638">
              <a:spcAft>
                <a:spcPct val="40000"/>
              </a:spcAft>
              <a:buFont typeface="Wingdings" panose="05000000000000000000" pitchFamily="2" charset="2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87425" indent="-265113">
              <a:spcAft>
                <a:spcPct val="40000"/>
              </a:spcAft>
              <a:buFont typeface="Wingdings" panose="05000000000000000000" pitchFamily="2" charset="2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254125" indent="-265113">
              <a:spcAft>
                <a:spcPct val="4000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711325" indent="-265113" eaLnBrk="0" fontAlgn="base" hangingPunct="0">
              <a:spcBef>
                <a:spcPct val="0"/>
              </a:spcBef>
              <a:spcAft>
                <a:spcPct val="4000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168525" indent="-265113" eaLnBrk="0" fontAlgn="base" hangingPunct="0">
              <a:spcBef>
                <a:spcPct val="0"/>
              </a:spcBef>
              <a:spcAft>
                <a:spcPct val="4000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625725" indent="-265113" eaLnBrk="0" fontAlgn="base" hangingPunct="0">
              <a:spcBef>
                <a:spcPct val="0"/>
              </a:spcBef>
              <a:spcAft>
                <a:spcPct val="4000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082925" indent="-265113" eaLnBrk="0" fontAlgn="base" hangingPunct="0">
              <a:spcBef>
                <a:spcPct val="0"/>
              </a:spcBef>
              <a:spcAft>
                <a:spcPct val="4000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Aft>
                <a:spcPct val="0"/>
              </a:spcAft>
              <a:buFontTx/>
              <a:buNone/>
            </a:pP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zh-C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Framework</a:t>
            </a:r>
            <a:endParaRPr lang="zh-CN" altLang="en-US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文本框 7"/>
          <p:cNvSpPr txBox="1">
            <a:spLocks noChangeArrowheads="1"/>
          </p:cNvSpPr>
          <p:nvPr/>
        </p:nvSpPr>
        <p:spPr bwMode="auto">
          <a:xfrm>
            <a:off x="1605520" y="4298450"/>
            <a:ext cx="5154515" cy="646331"/>
          </a:xfrm>
          <a:prstGeom prst="rect">
            <a:avLst/>
          </a:prstGeom>
          <a:solidFill>
            <a:srgbClr val="0061B2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800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change of habitat quality index in </a:t>
            </a:r>
            <a:r>
              <a:rPr lang="en-US" altLang="zh-CN" sz="1800" kern="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chishui</a:t>
            </a:r>
            <a:r>
              <a:rPr lang="en-US" altLang="zh-CN" sz="1800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river basin from 1980 to 2015 based on the </a:t>
            </a:r>
            <a:r>
              <a:rPr lang="en-US" altLang="zh-CN" sz="1800" kern="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InVEST</a:t>
            </a:r>
            <a:r>
              <a:rPr lang="en-US" altLang="zh-CN" sz="1800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model</a:t>
            </a:r>
            <a:endParaRPr kumimoji="0" lang="zh-CN" alt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0271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CCE8C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349E6E776999543B996D8733D2B0D14" ma:contentTypeVersion="7" ma:contentTypeDescription="Create a new document." ma:contentTypeScope="" ma:versionID="e6e78563fdaa847d5c9f7f3351868207">
  <xsd:schema xmlns:xsd="http://www.w3.org/2001/XMLSchema" xmlns:xs="http://www.w3.org/2001/XMLSchema" xmlns:p="http://schemas.microsoft.com/office/2006/metadata/properties" xmlns:ns2="cbf4a21a-cf3b-4b9d-aa0b-70faefbebe32" xmlns:ns3="f7489666-f3d7-4a42-a3d7-08599440cd77" targetNamespace="http://schemas.microsoft.com/office/2006/metadata/properties" ma:root="true" ma:fieldsID="ca61a1197228a71bab4e57e843378a1b" ns2:_="" ns3:_="">
    <xsd:import namespace="cbf4a21a-cf3b-4b9d-aa0b-70faefbebe32"/>
    <xsd:import namespace="f7489666-f3d7-4a42-a3d7-08599440cd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f4a21a-cf3b-4b9d-aa0b-70faefbebe3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489666-f3d7-4a42-a3d7-08599440cd77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2952CCA-0236-41D1-A051-FA01E572CD68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768A858F-8C61-41BD-BCFF-9088CF9FC4E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bf4a21a-cf3b-4b9d-aa0b-70faefbebe32"/>
    <ds:schemaRef ds:uri="f7489666-f3d7-4a42-a3d7-08599440cd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6AAD475-17E9-4EB1-9674-5512BBACF2E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167</TotalTime>
  <Words>683</Words>
  <Application>Microsoft Office PowerPoint</Application>
  <PresentationFormat>全屏显示(16:9)</PresentationFormat>
  <Paragraphs>91</Paragraphs>
  <Slides>14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4" baseType="lpstr">
      <vt:lpstr>等线</vt:lpstr>
      <vt:lpstr>黑体</vt:lpstr>
      <vt:lpstr>微软雅黑</vt:lpstr>
      <vt:lpstr>Arial</vt:lpstr>
      <vt:lpstr>Calibri</vt:lpstr>
      <vt:lpstr>Calibri Light</vt:lpstr>
      <vt:lpstr>Times New Roman</vt:lpstr>
      <vt:lpstr>Wingdings</vt:lpstr>
      <vt:lpstr>Office Theme</vt:lpstr>
      <vt:lpstr>公式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Tanushree Rao</dc:creator>
  <cp:lastModifiedBy>wsn</cp:lastModifiedBy>
  <cp:revision>20</cp:revision>
  <dcterms:created xsi:type="dcterms:W3CDTF">2016-07-18T05:53:10Z</dcterms:created>
  <dcterms:modified xsi:type="dcterms:W3CDTF">2018-10-10T10:46:41Z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0x0101007349E6E776999543B996D8733D2B0D14</vt:lpwstr>
  </property>
</Properties>
</file>