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7" r:id="rId18"/>
    <p:sldId id="272" r:id="rId19"/>
    <p:sldId id="273" r:id="rId20"/>
    <p:sldId id="274" r:id="rId21"/>
    <p:sldId id="270" r:id="rId22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9275" autoAdjust="0"/>
  </p:normalViewPr>
  <p:slideViewPr>
    <p:cSldViewPr snapToGrid="0" showGuides="1">
      <p:cViewPr varScale="1">
        <p:scale>
          <a:sx n="98" d="100"/>
          <a:sy n="98" d="100"/>
        </p:scale>
        <p:origin x="492" y="84"/>
      </p:cViewPr>
      <p:guideLst>
        <p:guide pos="2880"/>
        <p:guide orient="horz" pos="21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1011F-4412-401E-9145-24FABE4230D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2CBE5-E265-48A4-A650-EE8A78F74116}">
      <dgm:prSet phldrT="[Text]"/>
      <dgm:spPr/>
      <dgm:t>
        <a:bodyPr/>
        <a:lstStyle/>
        <a:p>
          <a:r>
            <a:rPr lang="en-US" dirty="0" smtClean="0"/>
            <a:t>MOZ</a:t>
          </a:r>
          <a:endParaRPr lang="en-US" dirty="0"/>
        </a:p>
      </dgm:t>
    </dgm:pt>
    <dgm:pt modelId="{CCD1AAB3-3831-490A-A0DA-A8EF9EC89D6A}" type="parTrans" cxnId="{A41C4A05-24E7-459F-B062-2421EE8A6908}">
      <dgm:prSet/>
      <dgm:spPr/>
      <dgm:t>
        <a:bodyPr/>
        <a:lstStyle/>
        <a:p>
          <a:endParaRPr lang="en-US"/>
        </a:p>
      </dgm:t>
    </dgm:pt>
    <dgm:pt modelId="{70824673-FC65-4EF4-9A7A-73622525A4FA}" type="sibTrans" cxnId="{A41C4A05-24E7-459F-B062-2421EE8A6908}">
      <dgm:prSet/>
      <dgm:spPr/>
      <dgm:t>
        <a:bodyPr/>
        <a:lstStyle/>
        <a:p>
          <a:r>
            <a:rPr lang="en-US" dirty="0" smtClean="0"/>
            <a:t>RSA</a:t>
          </a:r>
          <a:endParaRPr lang="en-US" dirty="0"/>
        </a:p>
      </dgm:t>
    </dgm:pt>
    <dgm:pt modelId="{88D3534B-DB32-4ECA-ACAF-BEC3303EC919}">
      <dgm:prSet phldrT="[Text]"/>
      <dgm:spPr/>
      <dgm:t>
        <a:bodyPr/>
        <a:lstStyle/>
        <a:p>
          <a:r>
            <a:rPr lang="en-US" dirty="0" smtClean="0"/>
            <a:t>SWAZI</a:t>
          </a:r>
          <a:endParaRPr lang="en-US" dirty="0"/>
        </a:p>
      </dgm:t>
    </dgm:pt>
    <dgm:pt modelId="{320AA99E-972B-4C42-99F5-B41AC20ED704}" type="parTrans" cxnId="{7DF4F6A2-8C17-4FCD-B479-9F5340F938B7}">
      <dgm:prSet/>
      <dgm:spPr/>
      <dgm:t>
        <a:bodyPr/>
        <a:lstStyle/>
        <a:p>
          <a:endParaRPr lang="en-US"/>
        </a:p>
      </dgm:t>
    </dgm:pt>
    <dgm:pt modelId="{09DEA53E-A558-417C-9529-672053C31FFD}" type="sibTrans" cxnId="{7DF4F6A2-8C17-4FCD-B479-9F5340F938B7}">
      <dgm:prSet custT="1"/>
      <dgm:spPr>
        <a:noFill/>
      </dgm:spPr>
      <dgm:t>
        <a:bodyPr/>
        <a:lstStyle/>
        <a:p>
          <a:endParaRPr lang="en-US" sz="2400" dirty="0"/>
        </a:p>
      </dgm:t>
    </dgm:pt>
    <dgm:pt modelId="{C746FA13-A53B-46CB-99AD-B37AB463D137}" type="pres">
      <dgm:prSet presAssocID="{5421011F-4412-401E-9145-24FABE4230D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43C808-A574-4E09-884D-E11C52D888A1}" type="pres">
      <dgm:prSet presAssocID="{AEE2CBE5-E265-48A4-A650-EE8A78F74116}" presName="composite" presStyleCnt="0"/>
      <dgm:spPr/>
    </dgm:pt>
    <dgm:pt modelId="{AFD1CDB3-3EA2-423F-AFB2-3FA43EA5A0D7}" type="pres">
      <dgm:prSet presAssocID="{AEE2CBE5-E265-48A4-A650-EE8A78F74116}" presName="Parent1" presStyleLbl="node1" presStyleIdx="0" presStyleCnt="4" custLinFactNeighborY="88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1DB26-D234-4A9A-B2C0-AA27A6CD9E95}" type="pres">
      <dgm:prSet presAssocID="{AEE2CBE5-E265-48A4-A650-EE8A78F74116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2EB57-9495-4945-BABC-B7282832FB2A}" type="pres">
      <dgm:prSet presAssocID="{AEE2CBE5-E265-48A4-A650-EE8A78F74116}" presName="BalanceSpacing" presStyleCnt="0"/>
      <dgm:spPr/>
    </dgm:pt>
    <dgm:pt modelId="{2F69B8FC-3065-4977-9845-EAC09F01F8AD}" type="pres">
      <dgm:prSet presAssocID="{AEE2CBE5-E265-48A4-A650-EE8A78F74116}" presName="BalanceSpacing1" presStyleCnt="0"/>
      <dgm:spPr/>
    </dgm:pt>
    <dgm:pt modelId="{AD65BC4D-94C3-4889-A581-1903C7F7DC09}" type="pres">
      <dgm:prSet presAssocID="{70824673-FC65-4EF4-9A7A-73622525A4FA}" presName="Accent1Text" presStyleLbl="node1" presStyleIdx="1" presStyleCnt="4" custLinFactNeighborY="8880"/>
      <dgm:spPr/>
      <dgm:t>
        <a:bodyPr/>
        <a:lstStyle/>
        <a:p>
          <a:endParaRPr lang="en-US"/>
        </a:p>
      </dgm:t>
    </dgm:pt>
    <dgm:pt modelId="{4367B22A-F6B2-49AA-936F-13FF9B033A4D}" type="pres">
      <dgm:prSet presAssocID="{70824673-FC65-4EF4-9A7A-73622525A4FA}" presName="spaceBetweenRectangles" presStyleCnt="0"/>
      <dgm:spPr/>
    </dgm:pt>
    <dgm:pt modelId="{3D002148-BCAF-4F04-880E-6893761A5AC0}" type="pres">
      <dgm:prSet presAssocID="{88D3534B-DB32-4ECA-ACAF-BEC3303EC919}" presName="composite" presStyleCnt="0"/>
      <dgm:spPr/>
    </dgm:pt>
    <dgm:pt modelId="{F5BF1342-0126-4E1C-83CC-756725401946}" type="pres">
      <dgm:prSet presAssocID="{88D3534B-DB32-4ECA-ACAF-BEC3303EC919}" presName="Parent1" presStyleLbl="node1" presStyleIdx="2" presStyleCnt="4" custLinFactNeighborY="88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E28B-489D-4BAF-88C7-EFD5EC7072AE}" type="pres">
      <dgm:prSet presAssocID="{88D3534B-DB32-4ECA-ACAF-BEC3303EC919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12EC2-999C-4110-BAB0-377EED8BD1D4}" type="pres">
      <dgm:prSet presAssocID="{88D3534B-DB32-4ECA-ACAF-BEC3303EC919}" presName="BalanceSpacing" presStyleCnt="0"/>
      <dgm:spPr/>
    </dgm:pt>
    <dgm:pt modelId="{7DB33329-622F-401D-8AE2-EBEA000454C9}" type="pres">
      <dgm:prSet presAssocID="{88D3534B-DB32-4ECA-ACAF-BEC3303EC919}" presName="BalanceSpacing1" presStyleCnt="0"/>
      <dgm:spPr/>
    </dgm:pt>
    <dgm:pt modelId="{1FF30F3D-70C5-43A6-9AAD-FF11EFD073A0}" type="pres">
      <dgm:prSet presAssocID="{09DEA53E-A558-417C-9529-672053C31FFD}" presName="Accent1Text" presStyleLbl="node1" presStyleIdx="3" presStyleCnt="4" custScaleX="21129" custScaleY="17755" custLinFactX="-169611" custLinFactNeighborX="-200000" custLinFactNeighborY="74174"/>
      <dgm:spPr/>
      <dgm:t>
        <a:bodyPr/>
        <a:lstStyle/>
        <a:p>
          <a:endParaRPr lang="en-US"/>
        </a:p>
      </dgm:t>
    </dgm:pt>
  </dgm:ptLst>
  <dgm:cxnLst>
    <dgm:cxn modelId="{5F8927A2-66EC-4718-BD1B-D4019644F230}" type="presOf" srcId="{5421011F-4412-401E-9145-24FABE4230DA}" destId="{C746FA13-A53B-46CB-99AD-B37AB463D137}" srcOrd="0" destOrd="0" presId="urn:microsoft.com/office/officeart/2008/layout/AlternatingHexagons"/>
    <dgm:cxn modelId="{3CD94B17-215B-4849-917B-DB9A08A2E831}" type="presOf" srcId="{88D3534B-DB32-4ECA-ACAF-BEC3303EC919}" destId="{F5BF1342-0126-4E1C-83CC-756725401946}" srcOrd="0" destOrd="0" presId="urn:microsoft.com/office/officeart/2008/layout/AlternatingHexagons"/>
    <dgm:cxn modelId="{15581B92-20E1-4D3A-9B08-5D043508BB2D}" type="presOf" srcId="{70824673-FC65-4EF4-9A7A-73622525A4FA}" destId="{AD65BC4D-94C3-4889-A581-1903C7F7DC09}" srcOrd="0" destOrd="0" presId="urn:microsoft.com/office/officeart/2008/layout/AlternatingHexagons"/>
    <dgm:cxn modelId="{CEAA8F21-9A1A-4ADC-B432-32CD676338FB}" type="presOf" srcId="{09DEA53E-A558-417C-9529-672053C31FFD}" destId="{1FF30F3D-70C5-43A6-9AAD-FF11EFD073A0}" srcOrd="0" destOrd="0" presId="urn:microsoft.com/office/officeart/2008/layout/AlternatingHexagons"/>
    <dgm:cxn modelId="{A41C4A05-24E7-459F-B062-2421EE8A6908}" srcId="{5421011F-4412-401E-9145-24FABE4230DA}" destId="{AEE2CBE5-E265-48A4-A650-EE8A78F74116}" srcOrd="0" destOrd="0" parTransId="{CCD1AAB3-3831-490A-A0DA-A8EF9EC89D6A}" sibTransId="{70824673-FC65-4EF4-9A7A-73622525A4FA}"/>
    <dgm:cxn modelId="{7DF4F6A2-8C17-4FCD-B479-9F5340F938B7}" srcId="{5421011F-4412-401E-9145-24FABE4230DA}" destId="{88D3534B-DB32-4ECA-ACAF-BEC3303EC919}" srcOrd="1" destOrd="0" parTransId="{320AA99E-972B-4C42-99F5-B41AC20ED704}" sibTransId="{09DEA53E-A558-417C-9529-672053C31FFD}"/>
    <dgm:cxn modelId="{CF10F006-3177-4972-88F2-3FD956CF04B7}" type="presOf" srcId="{AEE2CBE5-E265-48A4-A650-EE8A78F74116}" destId="{AFD1CDB3-3EA2-423F-AFB2-3FA43EA5A0D7}" srcOrd="0" destOrd="0" presId="urn:microsoft.com/office/officeart/2008/layout/AlternatingHexagons"/>
    <dgm:cxn modelId="{F0EFE407-05B1-4E55-AF6D-5E88E834253C}" type="presParOf" srcId="{C746FA13-A53B-46CB-99AD-B37AB463D137}" destId="{D143C808-A574-4E09-884D-E11C52D888A1}" srcOrd="0" destOrd="0" presId="urn:microsoft.com/office/officeart/2008/layout/AlternatingHexagons"/>
    <dgm:cxn modelId="{973658F1-92B3-4AC6-AB6E-4B8CA0078693}" type="presParOf" srcId="{D143C808-A574-4E09-884D-E11C52D888A1}" destId="{AFD1CDB3-3EA2-423F-AFB2-3FA43EA5A0D7}" srcOrd="0" destOrd="0" presId="urn:microsoft.com/office/officeart/2008/layout/AlternatingHexagons"/>
    <dgm:cxn modelId="{157531C0-8D64-4D34-A6C8-22AA52D99FCE}" type="presParOf" srcId="{D143C808-A574-4E09-884D-E11C52D888A1}" destId="{5B91DB26-D234-4A9A-B2C0-AA27A6CD9E95}" srcOrd="1" destOrd="0" presId="urn:microsoft.com/office/officeart/2008/layout/AlternatingHexagons"/>
    <dgm:cxn modelId="{95E64CCA-B79E-4E48-855E-E657589D20B9}" type="presParOf" srcId="{D143C808-A574-4E09-884D-E11C52D888A1}" destId="{4E12EB57-9495-4945-BABC-B7282832FB2A}" srcOrd="2" destOrd="0" presId="urn:microsoft.com/office/officeart/2008/layout/AlternatingHexagons"/>
    <dgm:cxn modelId="{5DE71BBA-3A4B-4FDD-9E69-3DC777B720FD}" type="presParOf" srcId="{D143C808-A574-4E09-884D-E11C52D888A1}" destId="{2F69B8FC-3065-4977-9845-EAC09F01F8AD}" srcOrd="3" destOrd="0" presId="urn:microsoft.com/office/officeart/2008/layout/AlternatingHexagons"/>
    <dgm:cxn modelId="{63B59917-2757-4DA5-9F0E-21263145D5A4}" type="presParOf" srcId="{D143C808-A574-4E09-884D-E11C52D888A1}" destId="{AD65BC4D-94C3-4889-A581-1903C7F7DC09}" srcOrd="4" destOrd="0" presId="urn:microsoft.com/office/officeart/2008/layout/AlternatingHexagons"/>
    <dgm:cxn modelId="{899FF74B-9F89-4FBC-BD47-B761EBDFB3F3}" type="presParOf" srcId="{C746FA13-A53B-46CB-99AD-B37AB463D137}" destId="{4367B22A-F6B2-49AA-936F-13FF9B033A4D}" srcOrd="1" destOrd="0" presId="urn:microsoft.com/office/officeart/2008/layout/AlternatingHexagons"/>
    <dgm:cxn modelId="{2191545A-5195-4316-8543-F6B5D31EB212}" type="presParOf" srcId="{C746FA13-A53B-46CB-99AD-B37AB463D137}" destId="{3D002148-BCAF-4F04-880E-6893761A5AC0}" srcOrd="2" destOrd="0" presId="urn:microsoft.com/office/officeart/2008/layout/AlternatingHexagons"/>
    <dgm:cxn modelId="{0D133098-4567-4CEF-A0DB-64C741B9A8A3}" type="presParOf" srcId="{3D002148-BCAF-4F04-880E-6893761A5AC0}" destId="{F5BF1342-0126-4E1C-83CC-756725401946}" srcOrd="0" destOrd="0" presId="urn:microsoft.com/office/officeart/2008/layout/AlternatingHexagons"/>
    <dgm:cxn modelId="{FA35447F-084B-43C5-A9C2-285BFBFE1252}" type="presParOf" srcId="{3D002148-BCAF-4F04-880E-6893761A5AC0}" destId="{DFF9E28B-489D-4BAF-88C7-EFD5EC7072AE}" srcOrd="1" destOrd="0" presId="urn:microsoft.com/office/officeart/2008/layout/AlternatingHexagons"/>
    <dgm:cxn modelId="{AD1EBA1E-1595-467F-AF99-5FEDDA12E976}" type="presParOf" srcId="{3D002148-BCAF-4F04-880E-6893761A5AC0}" destId="{2FA12EC2-999C-4110-BAB0-377EED8BD1D4}" srcOrd="2" destOrd="0" presId="urn:microsoft.com/office/officeart/2008/layout/AlternatingHexagons"/>
    <dgm:cxn modelId="{FA5F7F89-14B4-4A99-AECF-FF95A193A3D1}" type="presParOf" srcId="{3D002148-BCAF-4F04-880E-6893761A5AC0}" destId="{7DB33329-622F-401D-8AE2-EBEA000454C9}" srcOrd="3" destOrd="0" presId="urn:microsoft.com/office/officeart/2008/layout/AlternatingHexagons"/>
    <dgm:cxn modelId="{9187574F-1115-4022-B916-7497B994A0C2}" type="presParOf" srcId="{3D002148-BCAF-4F04-880E-6893761A5AC0}" destId="{1FF30F3D-70C5-43A6-9AAD-FF11EFD073A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398A34-35A9-4CEC-879E-4F50A0F18CA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5EBB5-9360-41BC-A08F-450D856B47E5}">
      <dgm:prSet phldrT="[Text]"/>
      <dgm:spPr/>
      <dgm:t>
        <a:bodyPr/>
        <a:lstStyle/>
        <a:p>
          <a:r>
            <a:rPr lang="en-US" dirty="0" smtClean="0"/>
            <a:t>T</a:t>
          </a:r>
          <a:endParaRPr lang="en-US" dirty="0"/>
        </a:p>
      </dgm:t>
    </dgm:pt>
    <dgm:pt modelId="{1FADEA79-EC4C-4ABC-8E5F-B64D06FA001C}" type="parTrans" cxnId="{2DB66ED2-DDBF-448C-8C7D-0F44BE1D3ED7}">
      <dgm:prSet/>
      <dgm:spPr/>
      <dgm:t>
        <a:bodyPr/>
        <a:lstStyle/>
        <a:p>
          <a:endParaRPr lang="en-US"/>
        </a:p>
      </dgm:t>
    </dgm:pt>
    <dgm:pt modelId="{C3D7286C-CDD7-44D2-8F2A-CA5E1EA95ED8}" type="sibTrans" cxnId="{2DB66ED2-DDBF-448C-8C7D-0F44BE1D3ED7}">
      <dgm:prSet/>
      <dgm:spPr/>
      <dgm:t>
        <a:bodyPr/>
        <a:lstStyle/>
        <a:p>
          <a:endParaRPr lang="en-US"/>
        </a:p>
      </dgm:t>
    </dgm:pt>
    <dgm:pt modelId="{0FCAE29A-87CB-4BC4-97D8-8ED264E31B20}">
      <dgm:prSet phldrT="[Text]"/>
      <dgm:spPr/>
      <dgm:t>
        <a:bodyPr/>
        <a:lstStyle/>
        <a:p>
          <a:r>
            <a:rPr lang="en-US" dirty="0" smtClean="0"/>
            <a:t>P</a:t>
          </a:r>
          <a:endParaRPr lang="en-US" dirty="0"/>
        </a:p>
      </dgm:t>
    </dgm:pt>
    <dgm:pt modelId="{085AAC42-DE4F-4C32-BE68-37ACC5D95D3E}" type="parTrans" cxnId="{735B3531-D17E-4D02-A690-33585E7839DE}">
      <dgm:prSet/>
      <dgm:spPr/>
      <dgm:t>
        <a:bodyPr/>
        <a:lstStyle/>
        <a:p>
          <a:endParaRPr lang="en-US"/>
        </a:p>
      </dgm:t>
    </dgm:pt>
    <dgm:pt modelId="{79E3FEAD-0208-4B67-9CB5-2B291A83D73B}" type="sibTrans" cxnId="{735B3531-D17E-4D02-A690-33585E7839DE}">
      <dgm:prSet/>
      <dgm:spPr/>
      <dgm:t>
        <a:bodyPr/>
        <a:lstStyle/>
        <a:p>
          <a:endParaRPr lang="en-US"/>
        </a:p>
      </dgm:t>
    </dgm:pt>
    <dgm:pt modelId="{A3E14D3A-5FF3-4BCE-B491-679C9212E131}">
      <dgm:prSet phldrT="[Text]"/>
      <dgm:spPr/>
      <dgm:t>
        <a:bodyPr/>
        <a:lstStyle/>
        <a:p>
          <a:r>
            <a:rPr lang="en-US" dirty="0" smtClean="0"/>
            <a:t>T</a:t>
          </a:r>
          <a:endParaRPr lang="en-US" dirty="0"/>
        </a:p>
      </dgm:t>
    </dgm:pt>
    <dgm:pt modelId="{0B67A74B-7D57-44E0-A574-13EE1232DEDA}" type="parTrans" cxnId="{FCFC8918-7787-4B7E-B7E6-B05D03BE402E}">
      <dgm:prSet/>
      <dgm:spPr/>
      <dgm:t>
        <a:bodyPr/>
        <a:lstStyle/>
        <a:p>
          <a:endParaRPr lang="en-US"/>
        </a:p>
      </dgm:t>
    </dgm:pt>
    <dgm:pt modelId="{89BA7A0D-B23E-49B5-AF36-76E87ACDD98D}" type="sibTrans" cxnId="{FCFC8918-7787-4B7E-B7E6-B05D03BE402E}">
      <dgm:prSet/>
      <dgm:spPr/>
      <dgm:t>
        <a:bodyPr/>
        <a:lstStyle/>
        <a:p>
          <a:endParaRPr lang="en-US"/>
        </a:p>
      </dgm:t>
    </dgm:pt>
    <dgm:pt modelId="{03500E4E-A352-435C-9BED-BFBAE7376FB7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196B00D3-7BB9-45F6-9178-9FA05B743B0F}" type="parTrans" cxnId="{FD3008CA-2ABA-4A1B-8FC5-AD2D9ECE16DD}">
      <dgm:prSet/>
      <dgm:spPr/>
      <dgm:t>
        <a:bodyPr/>
        <a:lstStyle/>
        <a:p>
          <a:endParaRPr lang="en-US"/>
        </a:p>
      </dgm:t>
    </dgm:pt>
    <dgm:pt modelId="{6737EF37-C42A-4FEC-8EA7-DDF9CD8B72BD}" type="sibTrans" cxnId="{FD3008CA-2ABA-4A1B-8FC5-AD2D9ECE16DD}">
      <dgm:prSet/>
      <dgm:spPr/>
      <dgm:t>
        <a:bodyPr/>
        <a:lstStyle/>
        <a:p>
          <a:endParaRPr lang="en-US"/>
        </a:p>
      </dgm:t>
    </dgm:pt>
    <dgm:pt modelId="{4A8F934A-8D7C-49C5-ACEA-4B94F2E61968}" type="pres">
      <dgm:prSet presAssocID="{6D398A34-35A9-4CEC-879E-4F50A0F18C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E194AD-23EB-46B9-81D1-7011F5E191A6}" type="pres">
      <dgm:prSet presAssocID="{0345EBB5-9360-41BC-A08F-450D856B47E5}" presName="node" presStyleLbl="node1" presStyleIdx="0" presStyleCnt="4" custLinFactNeighborX="543" custLinFactNeighborY="26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85072-3B71-4F36-9920-E7ED8089BA10}" type="pres">
      <dgm:prSet presAssocID="{C3D7286C-CDD7-44D2-8F2A-CA5E1EA95ED8}" presName="sibTrans" presStyleCnt="0"/>
      <dgm:spPr/>
    </dgm:pt>
    <dgm:pt modelId="{14B8C61F-DD58-442E-8AFC-D1F1DF30EA6D}" type="pres">
      <dgm:prSet presAssocID="{0FCAE29A-87CB-4BC4-97D8-8ED264E31B20}" presName="node" presStyleLbl="node1" presStyleIdx="1" presStyleCnt="4" custLinFactNeighborY="26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DAA2E-1BC1-4309-9E39-D70660280E1A}" type="pres">
      <dgm:prSet presAssocID="{79E3FEAD-0208-4B67-9CB5-2B291A83D73B}" presName="sibTrans" presStyleCnt="0"/>
      <dgm:spPr/>
    </dgm:pt>
    <dgm:pt modelId="{0A9867FF-3320-49CB-9CA1-11DB2B52AB29}" type="pres">
      <dgm:prSet presAssocID="{A3E14D3A-5FF3-4BCE-B491-679C9212E131}" presName="node" presStyleLbl="node1" presStyleIdx="2" presStyleCnt="4" custLinFactNeighborY="26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31337-CDA9-412A-8EFC-D153578E1838}" type="pres">
      <dgm:prSet presAssocID="{89BA7A0D-B23E-49B5-AF36-76E87ACDD98D}" presName="sibTrans" presStyleCnt="0"/>
      <dgm:spPr/>
    </dgm:pt>
    <dgm:pt modelId="{AD0B23E8-8015-43A1-9594-A9B8B342E419}" type="pres">
      <dgm:prSet presAssocID="{03500E4E-A352-435C-9BED-BFBAE7376FB7}" presName="node" presStyleLbl="node1" presStyleIdx="3" presStyleCnt="4" custLinFactNeighborX="126" custLinFactNeighborY="26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66ED2-DDBF-448C-8C7D-0F44BE1D3ED7}" srcId="{6D398A34-35A9-4CEC-879E-4F50A0F18CAF}" destId="{0345EBB5-9360-41BC-A08F-450D856B47E5}" srcOrd="0" destOrd="0" parTransId="{1FADEA79-EC4C-4ABC-8E5F-B64D06FA001C}" sibTransId="{C3D7286C-CDD7-44D2-8F2A-CA5E1EA95ED8}"/>
    <dgm:cxn modelId="{FCFC8918-7787-4B7E-B7E6-B05D03BE402E}" srcId="{6D398A34-35A9-4CEC-879E-4F50A0F18CAF}" destId="{A3E14D3A-5FF3-4BCE-B491-679C9212E131}" srcOrd="2" destOrd="0" parTransId="{0B67A74B-7D57-44E0-A574-13EE1232DEDA}" sibTransId="{89BA7A0D-B23E-49B5-AF36-76E87ACDD98D}"/>
    <dgm:cxn modelId="{88216FB2-4304-4581-A58F-450FFA9EB70C}" type="presOf" srcId="{03500E4E-A352-435C-9BED-BFBAE7376FB7}" destId="{AD0B23E8-8015-43A1-9594-A9B8B342E419}" srcOrd="0" destOrd="0" presId="urn:microsoft.com/office/officeart/2005/8/layout/default"/>
    <dgm:cxn modelId="{735B3531-D17E-4D02-A690-33585E7839DE}" srcId="{6D398A34-35A9-4CEC-879E-4F50A0F18CAF}" destId="{0FCAE29A-87CB-4BC4-97D8-8ED264E31B20}" srcOrd="1" destOrd="0" parTransId="{085AAC42-DE4F-4C32-BE68-37ACC5D95D3E}" sibTransId="{79E3FEAD-0208-4B67-9CB5-2B291A83D73B}"/>
    <dgm:cxn modelId="{AFB67199-B318-4189-845E-838AEE785C89}" type="presOf" srcId="{A3E14D3A-5FF3-4BCE-B491-679C9212E131}" destId="{0A9867FF-3320-49CB-9CA1-11DB2B52AB29}" srcOrd="0" destOrd="0" presId="urn:microsoft.com/office/officeart/2005/8/layout/default"/>
    <dgm:cxn modelId="{357649A6-75D2-4DC8-A732-9C60A89D06A4}" type="presOf" srcId="{0345EBB5-9360-41BC-A08F-450D856B47E5}" destId="{23E194AD-23EB-46B9-81D1-7011F5E191A6}" srcOrd="0" destOrd="0" presId="urn:microsoft.com/office/officeart/2005/8/layout/default"/>
    <dgm:cxn modelId="{FD3008CA-2ABA-4A1B-8FC5-AD2D9ECE16DD}" srcId="{6D398A34-35A9-4CEC-879E-4F50A0F18CAF}" destId="{03500E4E-A352-435C-9BED-BFBAE7376FB7}" srcOrd="3" destOrd="0" parTransId="{196B00D3-7BB9-45F6-9178-9FA05B743B0F}" sibTransId="{6737EF37-C42A-4FEC-8EA7-DDF9CD8B72BD}"/>
    <dgm:cxn modelId="{CA7202F0-0252-4F4F-AC31-DAB423F68768}" type="presOf" srcId="{0FCAE29A-87CB-4BC4-97D8-8ED264E31B20}" destId="{14B8C61F-DD58-442E-8AFC-D1F1DF30EA6D}" srcOrd="0" destOrd="0" presId="urn:microsoft.com/office/officeart/2005/8/layout/default"/>
    <dgm:cxn modelId="{732A556D-06F4-4663-A18B-6B55809646EC}" type="presOf" srcId="{6D398A34-35A9-4CEC-879E-4F50A0F18CAF}" destId="{4A8F934A-8D7C-49C5-ACEA-4B94F2E61968}" srcOrd="0" destOrd="0" presId="urn:microsoft.com/office/officeart/2005/8/layout/default"/>
    <dgm:cxn modelId="{B56F18B8-CC64-41AE-9B63-1E53E2F8DCC2}" type="presParOf" srcId="{4A8F934A-8D7C-49C5-ACEA-4B94F2E61968}" destId="{23E194AD-23EB-46B9-81D1-7011F5E191A6}" srcOrd="0" destOrd="0" presId="urn:microsoft.com/office/officeart/2005/8/layout/default"/>
    <dgm:cxn modelId="{A8BA387E-DB87-4142-AAA1-0D56F829DC1A}" type="presParOf" srcId="{4A8F934A-8D7C-49C5-ACEA-4B94F2E61968}" destId="{7EC85072-3B71-4F36-9920-E7ED8089BA10}" srcOrd="1" destOrd="0" presId="urn:microsoft.com/office/officeart/2005/8/layout/default"/>
    <dgm:cxn modelId="{352E170A-16AA-4E41-BAE4-329861FAC914}" type="presParOf" srcId="{4A8F934A-8D7C-49C5-ACEA-4B94F2E61968}" destId="{14B8C61F-DD58-442E-8AFC-D1F1DF30EA6D}" srcOrd="2" destOrd="0" presId="urn:microsoft.com/office/officeart/2005/8/layout/default"/>
    <dgm:cxn modelId="{F03C96A3-E156-4E17-A78E-5D6111A839A5}" type="presParOf" srcId="{4A8F934A-8D7C-49C5-ACEA-4B94F2E61968}" destId="{7ABDAA2E-1BC1-4309-9E39-D70660280E1A}" srcOrd="3" destOrd="0" presId="urn:microsoft.com/office/officeart/2005/8/layout/default"/>
    <dgm:cxn modelId="{B195C8A4-FE9C-44FC-864C-5104BD462986}" type="presParOf" srcId="{4A8F934A-8D7C-49C5-ACEA-4B94F2E61968}" destId="{0A9867FF-3320-49CB-9CA1-11DB2B52AB29}" srcOrd="4" destOrd="0" presId="urn:microsoft.com/office/officeart/2005/8/layout/default"/>
    <dgm:cxn modelId="{F41377FC-DF20-4D25-89E3-5135E271D7E4}" type="presParOf" srcId="{4A8F934A-8D7C-49C5-ACEA-4B94F2E61968}" destId="{E6D31337-CDA9-412A-8EFC-D153578E1838}" srcOrd="5" destOrd="0" presId="urn:microsoft.com/office/officeart/2005/8/layout/default"/>
    <dgm:cxn modelId="{CD819DF5-7A5D-4425-AA9F-CB0E951286A1}" type="presParOf" srcId="{4A8F934A-8D7C-49C5-ACEA-4B94F2E61968}" destId="{AD0B23E8-8015-43A1-9594-A9B8B342E4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194AD-23EB-46B9-81D1-7011F5E191A6}">
      <dsp:nvSpPr>
        <dsp:cNvPr id="0" name=""/>
        <dsp:cNvSpPr/>
      </dsp:nvSpPr>
      <dsp:spPr>
        <a:xfrm>
          <a:off x="8892" y="395618"/>
          <a:ext cx="1329084" cy="79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</a:t>
          </a:r>
          <a:endParaRPr lang="en-US" sz="3600" kern="1200" dirty="0"/>
        </a:p>
      </dsp:txBody>
      <dsp:txXfrm>
        <a:off x="8892" y="395618"/>
        <a:ext cx="1329084" cy="797450"/>
      </dsp:txXfrm>
    </dsp:sp>
    <dsp:sp modelId="{14B8C61F-DD58-442E-8AFC-D1F1DF30EA6D}">
      <dsp:nvSpPr>
        <dsp:cNvPr id="0" name=""/>
        <dsp:cNvSpPr/>
      </dsp:nvSpPr>
      <dsp:spPr>
        <a:xfrm>
          <a:off x="1463667" y="395618"/>
          <a:ext cx="1329084" cy="79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</a:t>
          </a:r>
          <a:endParaRPr lang="en-US" sz="3600" kern="1200" dirty="0"/>
        </a:p>
      </dsp:txBody>
      <dsp:txXfrm>
        <a:off x="1463667" y="395618"/>
        <a:ext cx="1329084" cy="797450"/>
      </dsp:txXfrm>
    </dsp:sp>
    <dsp:sp modelId="{0A9867FF-3320-49CB-9CA1-11DB2B52AB29}">
      <dsp:nvSpPr>
        <dsp:cNvPr id="0" name=""/>
        <dsp:cNvSpPr/>
      </dsp:nvSpPr>
      <dsp:spPr>
        <a:xfrm>
          <a:off x="2925660" y="395618"/>
          <a:ext cx="1329084" cy="79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</a:t>
          </a:r>
          <a:endParaRPr lang="en-US" sz="3600" kern="1200" dirty="0"/>
        </a:p>
      </dsp:txBody>
      <dsp:txXfrm>
        <a:off x="2925660" y="395618"/>
        <a:ext cx="1329084" cy="797450"/>
      </dsp:txXfrm>
    </dsp:sp>
    <dsp:sp modelId="{AD0B23E8-8015-43A1-9594-A9B8B342E419}">
      <dsp:nvSpPr>
        <dsp:cNvPr id="0" name=""/>
        <dsp:cNvSpPr/>
      </dsp:nvSpPr>
      <dsp:spPr>
        <a:xfrm>
          <a:off x="4389327" y="395618"/>
          <a:ext cx="1329084" cy="79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</a:t>
          </a:r>
          <a:endParaRPr lang="en-US" sz="3600" kern="1200" dirty="0"/>
        </a:p>
      </dsp:txBody>
      <dsp:txXfrm>
        <a:off x="4389327" y="395618"/>
        <a:ext cx="1329084" cy="797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1066" y="229736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7210121" y="208488"/>
            <a:ext cx="150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73" y="0"/>
            <a:ext cx="1925415" cy="941064"/>
          </a:xfrm>
          <a:prstGeom prst="rect">
            <a:avLst/>
          </a:prstGeom>
          <a:noFill/>
        </p:spPr>
      </p:pic>
      <p:sp>
        <p:nvSpPr>
          <p:cNvPr id="12" name="Title 3"/>
          <p:cNvSpPr>
            <a:spLocks noGrp="1"/>
          </p:cNvSpPr>
          <p:nvPr>
            <p:ph type="ctrTitle"/>
          </p:nvPr>
        </p:nvSpPr>
        <p:spPr>
          <a:xfrm>
            <a:off x="0" y="1862233"/>
            <a:ext cx="9143999" cy="2439885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RESOURCES MANAGEMENT IN AN INTERNATIONAL BASIN: INCO-MAPUTO</a:t>
            </a:r>
            <a:r>
              <a:rPr lang="en-US" sz="3300" b="1" dirty="0" smtClean="0">
                <a:solidFill>
                  <a:srgbClr val="10253F"/>
                </a:solidFill>
              </a:rPr>
              <a:t/>
            </a:r>
            <a:br>
              <a:rPr lang="en-US" sz="3300" b="1" dirty="0" smtClean="0">
                <a:solidFill>
                  <a:srgbClr val="10253F"/>
                </a:solidFill>
              </a:rPr>
            </a:br>
            <a:r>
              <a:rPr lang="en-US" sz="3300" b="1" dirty="0" smtClean="0">
                <a:solidFill>
                  <a:srgbClr val="10253F"/>
                </a:solidFill>
              </a:rPr>
              <a:t/>
            </a:r>
            <a:br>
              <a:rPr lang="en-US" sz="3300" b="1" dirty="0" smtClean="0">
                <a:solidFill>
                  <a:srgbClr val="10253F"/>
                </a:solidFill>
              </a:rPr>
            </a:br>
            <a:r>
              <a:rPr lang="en-US" sz="2800" i="1" dirty="0" smtClean="0">
                <a:solidFill>
                  <a:srgbClr val="10253F"/>
                </a:solidFill>
              </a:rPr>
              <a:t>by </a:t>
            </a:r>
            <a:br>
              <a:rPr lang="en-US" sz="2800" i="1" dirty="0" smtClean="0">
                <a:solidFill>
                  <a:srgbClr val="10253F"/>
                </a:solidFill>
              </a:rPr>
            </a:br>
            <a:r>
              <a:rPr lang="en-US" sz="3100" dirty="0" smtClean="0">
                <a:solidFill>
                  <a:srgbClr val="10253F"/>
                </a:solidFill>
              </a:rPr>
              <a:t>Thomas Gyedu-Ababio</a:t>
            </a:r>
            <a:r>
              <a:rPr lang="en-US" dirty="0" smtClean="0">
                <a:solidFill>
                  <a:srgbClr val="10253F"/>
                </a:solidFill>
              </a:rPr>
              <a:t/>
            </a:r>
            <a:br>
              <a:rPr lang="en-US" dirty="0" smtClean="0">
                <a:solidFill>
                  <a:srgbClr val="10253F"/>
                </a:solidFill>
              </a:rPr>
            </a:br>
            <a:endParaRPr lang="en-US" sz="2000" i="1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025"/>
            <a:ext cx="7886700" cy="557428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 My Gosh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6" y="598218"/>
            <a:ext cx="7980218" cy="44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2368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– WAY FORWARD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chemeClr val="accent6">
                    <a:lumMod val="75000"/>
                  </a:schemeClr>
                </a:solidFill>
              </a:rPr>
              <a:t>Governance</a:t>
            </a:r>
          </a:p>
          <a:p>
            <a:r>
              <a:rPr lang="en-ZA" dirty="0">
                <a:solidFill>
                  <a:schemeClr val="accent6">
                    <a:lumMod val="75000"/>
                  </a:schemeClr>
                </a:solidFill>
              </a:rPr>
              <a:t>Information sharing (</a:t>
            </a:r>
            <a:r>
              <a:rPr lang="en-ZA" dirty="0" err="1">
                <a:solidFill>
                  <a:schemeClr val="accent6">
                    <a:lumMod val="75000"/>
                  </a:schemeClr>
                </a:solidFill>
              </a:rPr>
              <a:t>Hydronet</a:t>
            </a:r>
            <a:r>
              <a:rPr lang="en-ZA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ZA" dirty="0">
                <a:solidFill>
                  <a:schemeClr val="accent6">
                    <a:lumMod val="75000"/>
                  </a:schemeClr>
                </a:solidFill>
              </a:rPr>
              <a:t>Joint projects</a:t>
            </a:r>
          </a:p>
          <a:p>
            <a:r>
              <a:rPr lang="en-ZA" dirty="0">
                <a:solidFill>
                  <a:schemeClr val="accent6">
                    <a:lumMod val="75000"/>
                  </a:schemeClr>
                </a:solidFill>
              </a:rPr>
              <a:t>Ground Water Studies</a:t>
            </a:r>
          </a:p>
          <a:p>
            <a:r>
              <a:rPr lang="en-ZA" dirty="0">
                <a:solidFill>
                  <a:schemeClr val="accent6">
                    <a:lumMod val="75000"/>
                  </a:schemeClr>
                </a:solidFill>
              </a:rPr>
              <a:t>Climate Change Adaptation Strategy - 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Implementation</a:t>
            </a:r>
            <a:endParaRPr lang="en-Z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45" y="0"/>
            <a:ext cx="64562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6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852"/>
            <a:ext cx="7886700" cy="443128"/>
          </a:xfrm>
        </p:spPr>
        <p:txBody>
          <a:bodyPr>
            <a:normAutofit fontScale="90000"/>
          </a:bodyPr>
          <a:lstStyle/>
          <a:p>
            <a:r>
              <a:rPr lang="en-ZA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Hydronet</a:t>
            </a:r>
            <a:r>
              <a:rPr lang="en-Z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T-boundary Cooperation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5573"/>
            <a:ext cx="7886700" cy="368715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HydroNet</a:t>
            </a:r>
            <a:r>
              <a:rPr lang="en-US" dirty="0"/>
              <a:t> facilitates the sharing of information with stakeholders;</a:t>
            </a:r>
          </a:p>
          <a:p>
            <a:r>
              <a:rPr lang="en-US" dirty="0"/>
              <a:t>The use of </a:t>
            </a:r>
            <a:r>
              <a:rPr lang="en-US" dirty="0" err="1"/>
              <a:t>HydroNET</a:t>
            </a:r>
            <a:r>
              <a:rPr lang="en-US" dirty="0"/>
              <a:t> by the three partner countries of Swaziland, Mozambique and South Africa could promote information sharing and transparency;</a:t>
            </a:r>
          </a:p>
          <a:p>
            <a:r>
              <a:rPr lang="en-US" dirty="0"/>
              <a:t>It can enhance transboundary water management among the partners;</a:t>
            </a:r>
          </a:p>
          <a:p>
            <a:r>
              <a:rPr lang="en-US" dirty="0"/>
              <a:t>This would also build trust relationship between the partner countries; </a:t>
            </a:r>
            <a:endParaRPr lang="en-US" dirty="0" smtClean="0"/>
          </a:p>
          <a:p>
            <a:r>
              <a:rPr lang="en-US" dirty="0" smtClean="0"/>
              <a:t>Automated </a:t>
            </a:r>
            <a:r>
              <a:rPr lang="en-US" smtClean="0"/>
              <a:t>reports; and</a:t>
            </a:r>
            <a:endParaRPr lang="en-US" dirty="0"/>
          </a:p>
          <a:p>
            <a:r>
              <a:rPr lang="en-US" dirty="0"/>
              <a:t>The partners will have access to the status of the resource in the jurisdiction of other partners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3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511352"/>
          </a:xfrm>
        </p:spPr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SYSTEMS PLANNING &amp; OPERATIONS</a:t>
            </a:r>
            <a:endParaRPr lang="en-ZA" sz="24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59" y="717331"/>
            <a:ext cx="6050883" cy="38772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805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852"/>
            <a:ext cx="7886700" cy="59899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Auditing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4" y="768927"/>
            <a:ext cx="8219515" cy="4374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363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287"/>
            <a:ext cx="7886700" cy="608657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Transforming the Water Mix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739" y="2215629"/>
            <a:ext cx="2716311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solidFill>
                  <a:prstClr val="black"/>
                </a:solidFill>
              </a:rPr>
              <a:t>Current Water Mix:</a:t>
            </a:r>
          </a:p>
          <a:p>
            <a:r>
              <a:rPr lang="en-ZA" sz="1600" b="1" dirty="0" smtClean="0">
                <a:solidFill>
                  <a:prstClr val="black"/>
                </a:solidFill>
              </a:rPr>
              <a:t> 74% Surface Water</a:t>
            </a:r>
          </a:p>
          <a:p>
            <a:r>
              <a:rPr lang="en-ZA" sz="1600" b="1" dirty="0" smtClean="0">
                <a:solidFill>
                  <a:prstClr val="black"/>
                </a:solidFill>
              </a:rPr>
              <a:t> 11 % Return Flows</a:t>
            </a:r>
          </a:p>
          <a:p>
            <a:r>
              <a:rPr lang="en-ZA" sz="1600" b="1" dirty="0" smtClean="0">
                <a:solidFill>
                  <a:prstClr val="black"/>
                </a:solidFill>
              </a:rPr>
              <a:t>15% Ground Water</a:t>
            </a:r>
            <a:endParaRPr lang="en-ZA" sz="16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7064" y="2003061"/>
            <a:ext cx="2326741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solidFill>
                  <a:prstClr val="black"/>
                </a:solidFill>
              </a:rPr>
              <a:t>Future Water Mix:</a:t>
            </a:r>
          </a:p>
          <a:p>
            <a:r>
              <a:rPr lang="en-ZA" sz="1600" b="1" dirty="0" smtClean="0">
                <a:solidFill>
                  <a:prstClr val="black"/>
                </a:solidFill>
              </a:rPr>
              <a:t> 67% Surface Water</a:t>
            </a:r>
          </a:p>
          <a:p>
            <a:r>
              <a:rPr lang="en-ZA" sz="1600" b="1" dirty="0" smtClean="0">
                <a:solidFill>
                  <a:prstClr val="black"/>
                </a:solidFill>
              </a:rPr>
              <a:t> 13 % Return Flows</a:t>
            </a:r>
          </a:p>
          <a:p>
            <a:r>
              <a:rPr lang="en-ZA" sz="1600" b="1" dirty="0" smtClean="0">
                <a:solidFill>
                  <a:prstClr val="black"/>
                </a:solidFill>
              </a:rPr>
              <a:t>16% Ground Water</a:t>
            </a:r>
          </a:p>
          <a:p>
            <a:r>
              <a:rPr lang="en-ZA" sz="1600" b="1" dirty="0" smtClean="0">
                <a:solidFill>
                  <a:prstClr val="black"/>
                </a:solidFill>
              </a:rPr>
              <a:t>3% Desalination</a:t>
            </a:r>
          </a:p>
          <a:p>
            <a:r>
              <a:rPr lang="en-ZA" sz="1600" b="1" dirty="0" smtClean="0">
                <a:solidFill>
                  <a:prstClr val="black"/>
                </a:solidFill>
              </a:rPr>
              <a:t>1% AMD</a:t>
            </a:r>
            <a:endParaRPr lang="en-ZA" sz="1600" b="1" dirty="0">
              <a:solidFill>
                <a:prstClr val="black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99751" y="2431510"/>
            <a:ext cx="2218765" cy="6978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56617" y="3326208"/>
            <a:ext cx="3708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South Africa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104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406639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Overcoming the transboundary divide requires resources, time, and commitment of sharing states; </a:t>
            </a:r>
          </a:p>
          <a:p>
            <a:r>
              <a:rPr lang="en-US" dirty="0"/>
              <a:t>Communication;</a:t>
            </a:r>
          </a:p>
          <a:p>
            <a:r>
              <a:rPr lang="en-US" dirty="0"/>
              <a:t>Collaboration;</a:t>
            </a:r>
          </a:p>
          <a:p>
            <a:r>
              <a:rPr lang="en-US" dirty="0"/>
              <a:t>Trust and understanding;</a:t>
            </a:r>
          </a:p>
          <a:p>
            <a:r>
              <a:rPr lang="en-US" dirty="0"/>
              <a:t>Technology;</a:t>
            </a:r>
          </a:p>
          <a:p>
            <a:r>
              <a:rPr lang="en-US" dirty="0"/>
              <a:t>Equity;</a:t>
            </a:r>
          </a:p>
          <a:p>
            <a:r>
              <a:rPr lang="en-US" dirty="0"/>
              <a:t>Integration and the “mixes”; and</a:t>
            </a:r>
          </a:p>
          <a:p>
            <a:r>
              <a:rPr lang="en-US" dirty="0"/>
              <a:t>Virtual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5588" y="2111487"/>
            <a:ext cx="8229600" cy="867010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81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  <a:p>
            <a:r>
              <a:rPr lang="en-GB" dirty="0"/>
              <a:t>The Inco-Maputo Basin</a:t>
            </a:r>
            <a:endParaRPr lang="en-US" dirty="0"/>
          </a:p>
          <a:p>
            <a:r>
              <a:rPr lang="en-GB" dirty="0"/>
              <a:t>Governance and Institutional Structures</a:t>
            </a:r>
            <a:endParaRPr lang="en-US" dirty="0"/>
          </a:p>
          <a:p>
            <a:r>
              <a:rPr lang="en-GB" dirty="0"/>
              <a:t>Water Resource Management Issues</a:t>
            </a:r>
          </a:p>
          <a:p>
            <a:r>
              <a:rPr lang="en-US" dirty="0"/>
              <a:t>Actions/ Way Forward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7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Water knows no boundaries. Rivers and streams run across international </a:t>
            </a:r>
            <a:r>
              <a:rPr lang="en-GB" dirty="0" smtClean="0"/>
              <a:t>boundaries;</a:t>
            </a:r>
            <a:endParaRPr lang="en-GB" dirty="0"/>
          </a:p>
          <a:p>
            <a:r>
              <a:rPr lang="en-GB" dirty="0"/>
              <a:t>The socio-economic and political dynamics of the countries involved in an international basin play a big role in the management of the </a:t>
            </a:r>
            <a:r>
              <a:rPr lang="en-GB" dirty="0" smtClean="0"/>
              <a:t>resource</a:t>
            </a:r>
            <a:r>
              <a:rPr lang="en-GB" dirty="0"/>
              <a:t>;</a:t>
            </a:r>
          </a:p>
          <a:p>
            <a:r>
              <a:rPr lang="en-GB" dirty="0"/>
              <a:t>Climate change is compounding the water problems in Southern Africa</a:t>
            </a:r>
            <a:r>
              <a:rPr lang="en-GB" dirty="0" smtClean="0"/>
              <a:t>.</a:t>
            </a:r>
            <a:endParaRPr lang="en-ZA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7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54" y="15256"/>
            <a:ext cx="7886700" cy="535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Inco-Maputo Basin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jacksonb\Documents\CMA\CMS\Way Forward\Map Book\New Maps\CMS_International_A3-Journal 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72" y="409888"/>
            <a:ext cx="6974733" cy="46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1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9485" y="0"/>
            <a:ext cx="8229600" cy="499569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 &amp; Institutional Structures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14991" y="864116"/>
            <a:ext cx="8784976" cy="4211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GB" sz="9600" dirty="0" smtClean="0"/>
              <a:t>Political (Governmental)</a:t>
            </a:r>
          </a:p>
          <a:p>
            <a:pPr lvl="1" algn="just">
              <a:defRPr/>
            </a:pPr>
            <a:r>
              <a:rPr lang="en-GB" sz="9200" dirty="0" smtClean="0"/>
              <a:t>South Africa</a:t>
            </a:r>
          </a:p>
          <a:p>
            <a:pPr lvl="1" algn="just">
              <a:defRPr/>
            </a:pPr>
            <a:r>
              <a:rPr lang="en-GB" sz="9200" dirty="0" smtClean="0"/>
              <a:t>Mozambique</a:t>
            </a:r>
          </a:p>
          <a:p>
            <a:pPr lvl="1" algn="just">
              <a:defRPr/>
            </a:pPr>
            <a:r>
              <a:rPr lang="en-GB" sz="9200" dirty="0" smtClean="0"/>
              <a:t>Swaziland</a:t>
            </a:r>
          </a:p>
          <a:p>
            <a:pPr algn="just">
              <a:defRPr/>
            </a:pPr>
            <a:r>
              <a:rPr lang="en-GB" sz="9600" dirty="0" smtClean="0"/>
              <a:t>Departmental</a:t>
            </a:r>
          </a:p>
          <a:p>
            <a:pPr lvl="1" algn="just">
              <a:defRPr/>
            </a:pPr>
            <a:r>
              <a:rPr lang="en-GB" sz="9200" dirty="0" smtClean="0"/>
              <a:t>Department of Water and Sanitation</a:t>
            </a:r>
          </a:p>
          <a:p>
            <a:pPr lvl="1" algn="just">
              <a:defRPr/>
            </a:pPr>
            <a:r>
              <a:rPr lang="en-GB" sz="9200" dirty="0" smtClean="0"/>
              <a:t>ARA-</a:t>
            </a:r>
            <a:r>
              <a:rPr lang="en-GB" sz="9200" dirty="0" err="1" smtClean="0"/>
              <a:t>Sul</a:t>
            </a:r>
            <a:endParaRPr lang="en-GB" sz="9200" dirty="0" smtClean="0"/>
          </a:p>
          <a:p>
            <a:pPr lvl="1" algn="just">
              <a:defRPr/>
            </a:pPr>
            <a:r>
              <a:rPr lang="en-GB" sz="9200" dirty="0" smtClean="0"/>
              <a:t>Department of Water Affairs</a:t>
            </a:r>
          </a:p>
          <a:p>
            <a:pPr algn="just">
              <a:defRPr/>
            </a:pPr>
            <a:r>
              <a:rPr lang="en-GB" sz="9600" dirty="0" smtClean="0"/>
              <a:t>Operational - organisational</a:t>
            </a:r>
          </a:p>
          <a:p>
            <a:pPr lvl="1" algn="just">
              <a:defRPr/>
            </a:pPr>
            <a:r>
              <a:rPr lang="en-GB" sz="9200" dirty="0" err="1"/>
              <a:t>Inkomat</a:t>
            </a:r>
            <a:r>
              <a:rPr lang="en-GB" sz="9200" dirty="0"/>
              <a:t>-Usuthu (IUCMA)</a:t>
            </a:r>
          </a:p>
          <a:p>
            <a:pPr lvl="1" algn="just">
              <a:defRPr/>
            </a:pPr>
            <a:r>
              <a:rPr lang="en-GB" sz="9200" dirty="0"/>
              <a:t>ARA-</a:t>
            </a:r>
            <a:r>
              <a:rPr lang="en-GB" sz="9200" dirty="0" err="1"/>
              <a:t>Sul</a:t>
            </a:r>
            <a:endParaRPr lang="en-GB" sz="9200" dirty="0"/>
          </a:p>
          <a:p>
            <a:pPr lvl="1" algn="just">
              <a:defRPr/>
            </a:pPr>
            <a:r>
              <a:rPr lang="en-GB" sz="9200" dirty="0"/>
              <a:t>River Basin Authority (RBA)</a:t>
            </a:r>
          </a:p>
          <a:p>
            <a:pPr lvl="1" algn="just">
              <a:defRPr/>
            </a:pPr>
            <a:endParaRPr lang="en-GB" sz="9200" dirty="0" smtClean="0"/>
          </a:p>
          <a:p>
            <a:pPr algn="just">
              <a:defRPr/>
            </a:pPr>
            <a:endParaRPr lang="en-GB" sz="9600" dirty="0" smtClean="0"/>
          </a:p>
          <a:p>
            <a:pPr algn="just">
              <a:defRPr/>
            </a:pPr>
            <a:endParaRPr lang="en-ZA" sz="9600" dirty="0" smtClean="0"/>
          </a:p>
          <a:p>
            <a:pPr marL="0" indent="0" algn="just">
              <a:buNone/>
              <a:defRPr/>
            </a:pPr>
            <a:r>
              <a:rPr lang="en-ZA" sz="9600" dirty="0" smtClean="0"/>
              <a:t/>
            </a:r>
            <a:br>
              <a:rPr lang="en-ZA" sz="9600" dirty="0" smtClean="0"/>
            </a:br>
            <a:r>
              <a:rPr lang="en-ZA" sz="2400" dirty="0" smtClean="0"/>
              <a:t/>
            </a:r>
            <a:br>
              <a:rPr lang="en-ZA" sz="2400" dirty="0" smtClean="0"/>
            </a:br>
            <a:endParaRPr lang="en-GB" sz="2400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58703055"/>
              </p:ext>
            </p:extLst>
          </p:nvPr>
        </p:nvGraphicFramePr>
        <p:xfrm>
          <a:off x="2694557" y="1259761"/>
          <a:ext cx="6361322" cy="367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802133" y="499569"/>
            <a:ext cx="6129314" cy="1258138"/>
            <a:chOff x="2782678" y="1409185"/>
            <a:chExt cx="6129314" cy="1258138"/>
          </a:xfrm>
        </p:grpSpPr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3658762508"/>
                </p:ext>
              </p:extLst>
            </p:nvPr>
          </p:nvGraphicFramePr>
          <p:xfrm>
            <a:off x="2782678" y="1474254"/>
            <a:ext cx="5718412" cy="11930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3277214" y="1409185"/>
              <a:ext cx="5634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TRIPARTITE TECHNICAL COMMITTEE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24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243"/>
            <a:ext cx="7886700" cy="48469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Resource Management Issues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169026" y="613065"/>
            <a:ext cx="3795462" cy="4364182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Demand &gt; Supply</a:t>
            </a:r>
          </a:p>
          <a:p>
            <a:r>
              <a:rPr lang="en-US" dirty="0">
                <a:solidFill>
                  <a:prstClr val="black"/>
                </a:solidFill>
              </a:rPr>
              <a:t>Variability &amp; Seasonality (time and space)</a:t>
            </a:r>
          </a:p>
          <a:p>
            <a:r>
              <a:rPr lang="en-US" dirty="0">
                <a:solidFill>
                  <a:prstClr val="black"/>
                </a:solidFill>
              </a:rPr>
              <a:t>Little Storage</a:t>
            </a:r>
          </a:p>
          <a:p>
            <a:r>
              <a:rPr lang="en-US" dirty="0">
                <a:solidFill>
                  <a:prstClr val="black"/>
                </a:solidFill>
              </a:rPr>
              <a:t>Rainfall &amp; demand spatially disparate</a:t>
            </a:r>
          </a:p>
          <a:p>
            <a:r>
              <a:rPr lang="en-US" dirty="0">
                <a:solidFill>
                  <a:prstClr val="black"/>
                </a:solidFill>
              </a:rPr>
              <a:t>Evaporation &gt; Precipitation</a:t>
            </a:r>
          </a:p>
          <a:p>
            <a:r>
              <a:rPr lang="en-US" dirty="0">
                <a:solidFill>
                  <a:prstClr val="black"/>
                </a:solidFill>
              </a:rPr>
              <a:t>Long River</a:t>
            </a:r>
          </a:p>
          <a:p>
            <a:r>
              <a:rPr lang="en-US" dirty="0">
                <a:solidFill>
                  <a:prstClr val="black"/>
                </a:solidFill>
              </a:rPr>
              <a:t>International Obligations</a:t>
            </a:r>
          </a:p>
          <a:p>
            <a:r>
              <a:rPr lang="en-US" dirty="0">
                <a:solidFill>
                  <a:prstClr val="black"/>
                </a:solidFill>
              </a:rPr>
              <a:t>Ecological flows.</a:t>
            </a:r>
          </a:p>
          <a:p>
            <a:r>
              <a:rPr lang="en-US" dirty="0">
                <a:solidFill>
                  <a:prstClr val="black"/>
                </a:solidFill>
              </a:rPr>
              <a:t>Diverse Users</a:t>
            </a:r>
          </a:p>
          <a:p>
            <a:r>
              <a:rPr lang="en-US" dirty="0">
                <a:solidFill>
                  <a:prstClr val="black"/>
                </a:solidFill>
              </a:rPr>
              <a:t>Equity </a:t>
            </a:r>
          </a:p>
          <a:p>
            <a:r>
              <a:rPr lang="en-US" b="1" dirty="0">
                <a:solidFill>
                  <a:prstClr val="black"/>
                </a:solidFill>
              </a:rPr>
              <a:t>Closing Basin</a:t>
            </a:r>
          </a:p>
          <a:p>
            <a:r>
              <a:rPr lang="en-US" b="1" dirty="0">
                <a:solidFill>
                  <a:prstClr val="black"/>
                </a:solidFill>
              </a:rPr>
              <a:t>Semi Arid</a:t>
            </a:r>
          </a:p>
          <a:p>
            <a:r>
              <a:rPr lang="en-US" b="1" dirty="0">
                <a:solidFill>
                  <a:prstClr val="black"/>
                </a:solidFill>
              </a:rPr>
              <a:t>Run-off River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Complex, wicked problem !!</a:t>
            </a:r>
          </a:p>
        </p:txBody>
      </p:sp>
      <p:pic>
        <p:nvPicPr>
          <p:cNvPr id="5" name="Chart 5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" y="621452"/>
            <a:ext cx="5059891" cy="396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243"/>
            <a:ext cx="7886700" cy="42234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Resource Management Issues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ational_Rain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072" y="467589"/>
            <a:ext cx="6362903" cy="468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8650" y="698894"/>
            <a:ext cx="3652405" cy="880524"/>
          </a:xfrm>
          <a:prstGeom prst="rect">
            <a:avLst/>
          </a:prstGeom>
          <a:solidFill>
            <a:srgbClr val="FFFF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solidFill>
                  <a:prstClr val="black"/>
                </a:solidFill>
                <a:cs typeface="Arial" charset="0"/>
              </a:rPr>
              <a:t>Note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 skewed distribution of rainfall, and decrease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westwards while evaporation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 rates increase westwards</a:t>
            </a:r>
            <a:endParaRPr lang="en-US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8389" y="4060120"/>
            <a:ext cx="2164666" cy="1010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prstClr val="white"/>
                </a:solidFill>
              </a:rPr>
              <a:t>With Climate Change it is highly probable that this distribution will intensify; the east will get wetter and west drier.</a:t>
            </a:r>
            <a:endParaRPr lang="en-ZA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3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852"/>
            <a:ext cx="7886700" cy="588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Resource Management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623452"/>
            <a:ext cx="8390660" cy="4291448"/>
          </a:xfrm>
        </p:spPr>
        <p:txBody>
          <a:bodyPr>
            <a:normAutofit fontScale="92500"/>
          </a:bodyPr>
          <a:lstStyle/>
          <a:p>
            <a:r>
              <a:rPr lang="en-ZA" sz="2400" dirty="0"/>
              <a:t>Water resource pollution, especially from sewage leaking/spilling into the water resources, causes a serious health risk;</a:t>
            </a:r>
          </a:p>
          <a:p>
            <a:r>
              <a:rPr lang="en-ZA" sz="2400" dirty="0"/>
              <a:t>Growth in Municipal water use;</a:t>
            </a:r>
          </a:p>
          <a:p>
            <a:pPr lvl="1"/>
            <a:r>
              <a:rPr lang="en-ZA" sz="1800" dirty="0"/>
              <a:t>Major growth in industrial and housing projects</a:t>
            </a:r>
          </a:p>
          <a:p>
            <a:pPr lvl="1"/>
            <a:r>
              <a:rPr lang="en-ZA" sz="1800" dirty="0"/>
              <a:t>Inefficiency of water use within municipalities</a:t>
            </a:r>
          </a:p>
          <a:p>
            <a:pPr lvl="1"/>
            <a:r>
              <a:rPr lang="en-ZA" sz="1800" dirty="0"/>
              <a:t>Higher demands from Mozambique regarding minimum flows at border</a:t>
            </a:r>
          </a:p>
          <a:p>
            <a:r>
              <a:rPr lang="en-ZA" sz="2400" dirty="0"/>
              <a:t>Water stress – huge risk for agriculture &amp; other sectors;</a:t>
            </a:r>
          </a:p>
          <a:p>
            <a:r>
              <a:rPr lang="en-ZA" sz="2400" dirty="0"/>
              <a:t>Climate Change;</a:t>
            </a:r>
          </a:p>
          <a:p>
            <a:r>
              <a:rPr lang="en-GB" sz="2400" dirty="0"/>
              <a:t>Sovereignty and determining reasonable and equitable use; </a:t>
            </a:r>
          </a:p>
          <a:p>
            <a:r>
              <a:rPr lang="en-GB" sz="2400" dirty="0"/>
              <a:t>Uneven distribution of resources and needs; and</a:t>
            </a:r>
          </a:p>
          <a:p>
            <a:r>
              <a:rPr lang="en-GB" sz="2400" dirty="0"/>
              <a:t>Differences in technical and financial capacity.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64515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34"/>
            <a:ext cx="7886700" cy="39117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  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Management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87" y="504539"/>
            <a:ext cx="7533408" cy="4597616"/>
          </a:xfrm>
          <a:prstGeom prst="rect">
            <a:avLst/>
          </a:prstGeom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1092683" y="696185"/>
            <a:ext cx="7136912" cy="30380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POLLUTION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0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49E6E776999543B996D8733D2B0D14" ma:contentTypeVersion="7" ma:contentTypeDescription="Create a new document." ma:contentTypeScope="" ma:versionID="e6e78563fdaa847d5c9f7f3351868207">
  <xsd:schema xmlns:xsd="http://www.w3.org/2001/XMLSchema" xmlns:xs="http://www.w3.org/2001/XMLSchema" xmlns:p="http://schemas.microsoft.com/office/2006/metadata/properties" xmlns:ns2="cbf4a21a-cf3b-4b9d-aa0b-70faefbebe32" xmlns:ns3="f7489666-f3d7-4a42-a3d7-08599440cd77" targetNamespace="http://schemas.microsoft.com/office/2006/metadata/properties" ma:root="true" ma:fieldsID="ca61a1197228a71bab4e57e843378a1b" ns2:_="" ns3:_="">
    <xsd:import namespace="cbf4a21a-cf3b-4b9d-aa0b-70faefbebe32"/>
    <xsd:import namespace="f7489666-f3d7-4a42-a3d7-08599440c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a21a-cf3b-4b9d-aa0b-70faefbe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89666-f3d7-4a42-a3d7-08599440c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52CCA-0236-41D1-A051-FA01E572CD6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7489666-f3d7-4a42-a3d7-08599440cd77"/>
    <ds:schemaRef ds:uri="cbf4a21a-cf3b-4b9d-aa0b-70faefbebe3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8A858F-8C61-41BD-BCFF-9088CF9FC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4a21a-cf3b-4b9d-aa0b-70faefbebe32"/>
    <ds:schemaRef ds:uri="f7489666-f3d7-4a42-a3d7-08599440c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AAD475-17E9-4EB1-9674-5512BBACF2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519</Words>
  <Application>Microsoft Office PowerPoint</Application>
  <PresentationFormat>On-screen Show (16:9)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WATER RESOURCES MANAGEMENT IN AN INTERNATIONAL BASIN: INCO-MAPUTO  by  Thomas Gyedu-Ababio </vt:lpstr>
      <vt:lpstr>This presentation</vt:lpstr>
      <vt:lpstr>Introduction</vt:lpstr>
      <vt:lpstr>Inco-Maputo Basin</vt:lpstr>
      <vt:lpstr>Governance &amp; Institutional Structures</vt:lpstr>
      <vt:lpstr>Water Resource Management Issues</vt:lpstr>
      <vt:lpstr>Water Resource Management Issues</vt:lpstr>
      <vt:lpstr>Water Resource Management issues</vt:lpstr>
      <vt:lpstr>   Water Resource Management Issues</vt:lpstr>
      <vt:lpstr>Oh My Gosh</vt:lpstr>
      <vt:lpstr>ACTIONS – WAY FORWARD</vt:lpstr>
      <vt:lpstr>PowerPoint Presentation</vt:lpstr>
      <vt:lpstr>Hydronet for T-boundary Cooperation</vt:lpstr>
      <vt:lpstr>RIVER SYSTEMS PLANNING &amp; OPERATIONS</vt:lpstr>
      <vt:lpstr>Water Auditing</vt:lpstr>
      <vt:lpstr>Transforming the Water Mix</vt:lpstr>
      <vt:lpstr>Conclusion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Thomas TK. Gyedu-Ababio</cp:lastModifiedBy>
  <cp:revision>24</cp:revision>
  <dcterms:created xsi:type="dcterms:W3CDTF">2016-07-18T05:53:10Z</dcterms:created>
  <dcterms:modified xsi:type="dcterms:W3CDTF">2018-10-12T07:20:47Z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0x0101007349E6E776999543B996D8733D2B0D14</vt:lpwstr>
  </property>
</Properties>
</file>