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8BD"/>
    <a:srgbClr val="D4A46B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7" autoAdjust="0"/>
    <p:restoredTop sz="99275" autoAdjust="0"/>
  </p:normalViewPr>
  <p:slideViewPr>
    <p:cSldViewPr snapToGrid="0" showGuides="1">
      <p:cViewPr varScale="1">
        <p:scale>
          <a:sx n="91" d="100"/>
          <a:sy n="91" d="100"/>
        </p:scale>
        <p:origin x="480" y="7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28/08/2017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E993A69-5341-4898-B9D1-20CB6B56D2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628" y="140709"/>
            <a:ext cx="1304827" cy="942375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4FE52C9E-7F19-4E04-966D-AD1CFB3D11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3897678"/>
            <a:ext cx="8569076" cy="865187"/>
          </a:xfrm>
        </p:spPr>
        <p:txBody>
          <a:bodyPr>
            <a:normAutofit fontScale="90000"/>
          </a:bodyPr>
          <a:lstStyle/>
          <a:p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AGRICULTURAL AND WATER MODELLING TO GUIDE HEALTHY RIVERS IN NEW ZEALAND</a:t>
            </a:r>
            <a:b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b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BACTERIA WILL HELP THE NEW ZEALAND DAIRY INDUSTRY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6A24455-10F1-4188-BE65-E3C2AB0262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4764245"/>
            <a:ext cx="8425060" cy="622300"/>
          </a:xfrm>
        </p:spPr>
        <p:txBody>
          <a:bodyPr>
            <a:normAutofit fontScale="70000" lnSpcReduction="20000"/>
          </a:bodyPr>
          <a:lstStyle/>
          <a:p>
            <a:r>
              <a:rPr lang="en-AU" sz="2400" u="sng" dirty="0"/>
              <a:t>Richard CRESSWELL,</a:t>
            </a:r>
            <a:r>
              <a:rPr lang="en-AU" sz="2400" dirty="0"/>
              <a:t> Mark WALTON, Andrew HERRON, </a:t>
            </a:r>
          </a:p>
          <a:p>
            <a:r>
              <a:rPr lang="en-AU" sz="2400" dirty="0"/>
              <a:t>Jon WILLIAMSON, Hangjian ZHAO and Nic CONLAND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C81E9C-A579-4E74-9284-E22DC3CC724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747" y="5416973"/>
            <a:ext cx="1523887" cy="7324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8327B1-A92D-4714-BD81-00624E338B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14" y="5411364"/>
            <a:ext cx="1987989" cy="627786"/>
          </a:xfrm>
          <a:prstGeom prst="rect">
            <a:avLst/>
          </a:prstGeom>
        </p:spPr>
      </p:pic>
      <p:pic>
        <p:nvPicPr>
          <p:cNvPr id="22" name="Picture 21" descr="A close up of a hillside next to a body of water&#10;&#10;Description generated with very high confidence">
            <a:extLst>
              <a:ext uri="{FF2B5EF4-FFF2-40B4-BE49-F238E27FC236}">
                <a16:creationId xmlns:a16="http://schemas.microsoft.com/office/drawing/2014/main" id="{5BD601E2-58ED-4CEF-A2AF-98BC717D3F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836" y="1132911"/>
            <a:ext cx="6537434" cy="2157444"/>
          </a:xfrm>
          <a:prstGeom prst="rect">
            <a:avLst/>
          </a:prstGeom>
        </p:spPr>
      </p:pic>
      <p:pic>
        <p:nvPicPr>
          <p:cNvPr id="28" name="Picture 2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36F617E-545D-4F9B-A306-E8B053F13B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040" y="5331336"/>
            <a:ext cx="1304827" cy="9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594B1AD-8016-4D38-93B8-1F07C7C18260}"/>
              </a:ext>
            </a:extLst>
          </p:cNvPr>
          <p:cNvSpPr/>
          <p:nvPr/>
        </p:nvSpPr>
        <p:spPr bwMode="auto">
          <a:xfrm>
            <a:off x="5762765" y="3142954"/>
            <a:ext cx="2697667" cy="1724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D3339-602B-4E7D-B222-5AC69BC2999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805" y="1253899"/>
            <a:ext cx="2664296" cy="1743052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E400D2-4C34-4C25-9425-E0CBFEA0D80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805" y="5015695"/>
            <a:ext cx="2664296" cy="165366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04" y="687710"/>
            <a:ext cx="4254613" cy="6125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320424-F86B-4305-9A30-3DD03448D496}"/>
              </a:ext>
            </a:extLst>
          </p:cNvPr>
          <p:cNvSpPr txBox="1"/>
          <p:nvPr/>
        </p:nvSpPr>
        <p:spPr>
          <a:xfrm>
            <a:off x="1043608" y="188640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dirty="0"/>
              <a:t>Run nitrate leach through a groundwater model</a:t>
            </a:r>
          </a:p>
          <a:p>
            <a:pPr algn="r"/>
            <a:r>
              <a:rPr lang="en-AU" sz="2400" dirty="0"/>
              <a:t>and denitrify…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B9726C-D11B-4939-8338-0A560FC829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33809" y="1700808"/>
            <a:ext cx="2498995" cy="421489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8C80B1-1828-4BEC-823B-93E8A6A124E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71800" y="4293096"/>
            <a:ext cx="2961004" cy="154817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D5C15A-2BB6-4A6A-88BA-DF2E9B9A99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33809" y="3284985"/>
            <a:ext cx="2528956" cy="72007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B1BE2DF-CB98-424B-8EDE-92A2AE5BD4E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765" y="3412900"/>
            <a:ext cx="2697667" cy="1429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0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ss, sky, outdoor, nature&#10;&#10;Description generated with very high confidence">
            <a:extLst>
              <a:ext uri="{FF2B5EF4-FFF2-40B4-BE49-F238E27FC236}">
                <a16:creationId xmlns:a16="http://schemas.microsoft.com/office/drawing/2014/main" id="{2D8EA736-01BC-4581-9C60-F843E4062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09" y="781355"/>
            <a:ext cx="7791718" cy="58437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0C6010-A6B3-4C64-8884-4EBE5FAEF107}"/>
              </a:ext>
            </a:extLst>
          </p:cNvPr>
          <p:cNvSpPr txBox="1"/>
          <p:nvPr/>
        </p:nvSpPr>
        <p:spPr>
          <a:xfrm>
            <a:off x="3123657" y="3833649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RI Environmental &amp; Icons" panose="02000400000000000000" pitchFamily="2" charset="0"/>
              </a:rPr>
              <a:t>ò</a:t>
            </a:r>
            <a:endParaRPr lang="en-A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C7C7A-EF9F-4781-A352-10ECE44FA567}"/>
              </a:ext>
            </a:extLst>
          </p:cNvPr>
          <p:cNvSpPr txBox="1"/>
          <p:nvPr/>
        </p:nvSpPr>
        <p:spPr>
          <a:xfrm>
            <a:off x="5042310" y="2655962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x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C101F7-D0FA-47F3-A65C-11BEFD0A67C9}"/>
              </a:ext>
            </a:extLst>
          </p:cNvPr>
          <p:cNvSpPr txBox="1">
            <a:spLocks/>
          </p:cNvSpPr>
          <p:nvPr/>
        </p:nvSpPr>
        <p:spPr>
          <a:xfrm>
            <a:off x="691009" y="171606"/>
            <a:ext cx="7570787" cy="867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/>
              <a:t>Best nitrate reduction strategies…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0767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394AF6-CF24-4CFA-8EF1-F0A6BE707F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65" y="949371"/>
            <a:ext cx="7883592" cy="3733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00FB72-5B6A-4AA6-915A-32E6FCCFA4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82" y="4404739"/>
            <a:ext cx="3009975" cy="2125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F3573-BEF9-4276-A4B4-0C30307A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65" y="69730"/>
            <a:ext cx="7886700" cy="1063612"/>
          </a:xfrm>
        </p:spPr>
        <p:txBody>
          <a:bodyPr/>
          <a:lstStyle/>
          <a:p>
            <a:r>
              <a:rPr lang="en-AU" sz="2800" dirty="0"/>
              <a:t>Alternative nitrate reduction strategies…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583FF-2F62-4CAB-ABE4-76799EEAA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165" y="4404739"/>
            <a:ext cx="3169123" cy="2304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A5D85F-57DE-47CD-AEE3-71C739D2B4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879" y="4692496"/>
            <a:ext cx="2808313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</p:pic>
    </p:spTree>
    <p:extLst>
      <p:ext uri="{BB962C8B-B14F-4D97-AF65-F5344CB8AC3E}">
        <p14:creationId xmlns:p14="http://schemas.microsoft.com/office/powerpoint/2010/main" val="40660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erd of cattle standing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id="{AB9B9462-6979-436C-9CA2-6B455CA2E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970" y="3012408"/>
            <a:ext cx="3562030" cy="384559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Cheers!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0638FB-D9C3-4A57-80D8-1864E4B7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556792"/>
            <a:ext cx="4896147" cy="48244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400" i="1" dirty="0"/>
              <a:t>Richard CRESSWELL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400" i="1" dirty="0"/>
              <a:t>Mark WALTON </a:t>
            </a:r>
          </a:p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AU" sz="2400" i="1" dirty="0"/>
              <a:t>Andrew HERRON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sz="2400" i="1" dirty="0"/>
              <a:t>Jon WILLIAMSON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400" i="1" dirty="0"/>
              <a:t> Hangjian ZHAO</a:t>
            </a:r>
          </a:p>
          <a:p>
            <a:pPr marL="0" indent="0">
              <a:spcAft>
                <a:spcPts val="1200"/>
              </a:spcAft>
              <a:buNone/>
            </a:pPr>
            <a:endParaRPr lang="en-AU" sz="2400" i="1" dirty="0"/>
          </a:p>
          <a:p>
            <a:pPr marL="0" indent="0">
              <a:spcAft>
                <a:spcPts val="1200"/>
              </a:spcAft>
              <a:buNone/>
            </a:pPr>
            <a:r>
              <a:rPr lang="en-AU" sz="2400" i="1" dirty="0"/>
              <a:t>Nic CONLAND</a:t>
            </a:r>
          </a:p>
          <a:p>
            <a:pPr marL="0" indent="0">
              <a:spcAft>
                <a:spcPts val="1200"/>
              </a:spcAft>
              <a:buNone/>
            </a:pPr>
            <a:endParaRPr lang="en-AU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05ED5-679A-4AE5-B48C-46BBE896B2B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81" y="3505086"/>
            <a:ext cx="1759068" cy="916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5F8712-7515-4F56-A851-C8BE88582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599" y="5001396"/>
            <a:ext cx="2533650" cy="80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6770DD-F655-4574-80C9-F0366D3B41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523" y="365126"/>
            <a:ext cx="1585020" cy="234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667B11-D1BA-4FC2-A521-E61CC725C1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81" y="1717967"/>
            <a:ext cx="1759068" cy="12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D859-DF83-4B14-BB86-43C181C0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Progressive land-use change has increased nitrate levels in soils, groundwater and rivers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C289F5-736D-4266-9247-480DF32037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0" y="1472590"/>
            <a:ext cx="4752527" cy="327468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2484C-FE80-4F13-93D4-AF789913C0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9" y="1977344"/>
            <a:ext cx="5534684" cy="316579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E5D3D5-AA91-4FE8-9A7E-507C2A56C1E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6453" y="2564905"/>
            <a:ext cx="5112568" cy="311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49241-8D3F-4E3C-981F-FD2561E7CC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107" y="3158840"/>
            <a:ext cx="4240017" cy="318001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brown and white cow standing on top of a grass covered field&#10;&#10;Description generated with high confidence">
            <a:extLst>
              <a:ext uri="{FF2B5EF4-FFF2-40B4-BE49-F238E27FC236}">
                <a16:creationId xmlns:a16="http://schemas.microsoft.com/office/drawing/2014/main" id="{B8EF5493-40E9-4A4A-989C-4D787A966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733" y="4074132"/>
            <a:ext cx="4896544" cy="264413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4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DAB5A9-B424-4C19-95B4-C46763AC21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0484" y="1412776"/>
            <a:ext cx="4623515" cy="544522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6B63DD-5F75-40B8-BAEE-4028F8E2A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20248"/>
              </p:ext>
            </p:extLst>
          </p:nvPr>
        </p:nvGraphicFramePr>
        <p:xfrm>
          <a:off x="1484" y="1446152"/>
          <a:ext cx="5198096" cy="414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301">
                  <a:extLst>
                    <a:ext uri="{9D8B030D-6E8A-4147-A177-3AD203B41FA5}">
                      <a16:colId xmlns:a16="http://schemas.microsoft.com/office/drawing/2014/main" val="640925409"/>
                    </a:ext>
                  </a:extLst>
                </a:gridCol>
                <a:gridCol w="3738795">
                  <a:extLst>
                    <a:ext uri="{9D8B030D-6E8A-4147-A177-3AD203B41FA5}">
                      <a16:colId xmlns:a16="http://schemas.microsoft.com/office/drawing/2014/main" val="3175284874"/>
                    </a:ext>
                  </a:extLst>
                </a:gridCol>
              </a:tblGrid>
              <a:tr h="38069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Attribute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52324"/>
                  </a:ext>
                </a:extLst>
              </a:tr>
              <a:tr h="380693">
                <a:tc rowSpan="3"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Human Health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E. coli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63074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Clarity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96789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Cyanobacteria (planktonic)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79907"/>
                  </a:ext>
                </a:extLst>
              </a:tr>
              <a:tr h="277423">
                <a:tc rowSpan="5"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Ecosystem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Phytoplankton (lakes &amp; lake-fed rivers)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089586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Total Nitrogen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133897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Total Phosphorous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75937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Nitrate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405977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Ammonia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85258"/>
                  </a:ext>
                </a:extLst>
              </a:tr>
              <a:tr h="380693">
                <a:tc rowSpan="2">
                  <a:txBody>
                    <a:bodyPr/>
                    <a:lstStyle/>
                    <a:p>
                      <a:pPr algn="ctr"/>
                      <a:r>
                        <a:rPr lang="en-AU" sz="1600" dirty="0" err="1"/>
                        <a:t>Mahinga</a:t>
                      </a:r>
                      <a:r>
                        <a:rPr lang="en-AU" sz="1600" dirty="0"/>
                        <a:t> kai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E. coli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77709"/>
                  </a:ext>
                </a:extLst>
              </a:tr>
              <a:tr h="380693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Cyanobacteria (planktonic)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26939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527CF2F-6F86-45CE-BD83-96BDB3C4D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87351"/>
            <a:ext cx="6696075" cy="781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0A2104-8355-43D0-8B75-CD80EF80CA3B}"/>
              </a:ext>
            </a:extLst>
          </p:cNvPr>
          <p:cNvSpPr/>
          <p:nvPr/>
        </p:nvSpPr>
        <p:spPr bwMode="auto">
          <a:xfrm>
            <a:off x="8748464" y="1772816"/>
            <a:ext cx="395536" cy="2160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E3FCD1-2382-4C3C-9783-14B946E6172C}"/>
              </a:ext>
            </a:extLst>
          </p:cNvPr>
          <p:cNvSpPr/>
          <p:nvPr/>
        </p:nvSpPr>
        <p:spPr bwMode="auto">
          <a:xfrm>
            <a:off x="1089313" y="3974075"/>
            <a:ext cx="1512168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1C597C-3B66-4B54-A1EA-B2ADEE848E06}"/>
              </a:ext>
            </a:extLst>
          </p:cNvPr>
          <p:cNvSpPr/>
          <p:nvPr/>
        </p:nvSpPr>
        <p:spPr bwMode="auto">
          <a:xfrm>
            <a:off x="7759225" y="5085184"/>
            <a:ext cx="936774" cy="11521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CD3D-BEC7-4EBF-AC4D-08F38236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30" y="5366"/>
            <a:ext cx="7886700" cy="1325563"/>
          </a:xfrm>
        </p:spPr>
        <p:txBody>
          <a:bodyPr/>
          <a:lstStyle/>
          <a:p>
            <a:r>
              <a:rPr lang="en-AU" sz="2800" dirty="0"/>
              <a:t>2016 </a:t>
            </a:r>
            <a:r>
              <a:rPr lang="en-AU" sz="2800" dirty="0">
                <a:sym typeface="Wingdings" panose="05000000000000000000" pitchFamily="2" charset="2"/>
              </a:rPr>
              <a:t> 2030 possible land use change</a:t>
            </a:r>
            <a:endParaRPr lang="en-AU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51E31-37C8-436F-80CF-37B94DB386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71" y="1124305"/>
            <a:ext cx="4327273" cy="5040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B7A66-2845-4C72-B094-36CF365648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42" y="1137507"/>
            <a:ext cx="4321049" cy="50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04" y="687710"/>
            <a:ext cx="4254613" cy="6125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320424-F86B-4305-9A30-3DD03448D496}"/>
              </a:ext>
            </a:extLst>
          </p:cNvPr>
          <p:cNvSpPr txBox="1"/>
          <p:nvPr/>
        </p:nvSpPr>
        <p:spPr>
          <a:xfrm>
            <a:off x="1259632" y="1886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/>
              <a:t>Ruahuwai</a:t>
            </a:r>
            <a:r>
              <a:rPr lang="en-AU" sz="2400" dirty="0"/>
              <a:t> </a:t>
            </a:r>
            <a:r>
              <a:rPr lang="en-AU" sz="2400" dirty="0">
                <a:sym typeface="Wingdings" panose="05000000000000000000" pitchFamily="2" charset="2"/>
              </a:rPr>
              <a:t>annual nitrate leach (APSIM)</a:t>
            </a:r>
            <a:endParaRPr lang="en-AU" sz="2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008911-F5F0-44ED-AFE7-733C1BCC1D27}"/>
              </a:ext>
            </a:extLst>
          </p:cNvPr>
          <p:cNvGrpSpPr/>
          <p:nvPr/>
        </p:nvGrpSpPr>
        <p:grpSpPr>
          <a:xfrm>
            <a:off x="4211960" y="2060848"/>
            <a:ext cx="4824287" cy="4536504"/>
            <a:chOff x="4211960" y="2060848"/>
            <a:chExt cx="4824287" cy="453650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318F7C7-1FE6-4304-9E64-8D0FBA80CA8B}"/>
                </a:ext>
              </a:extLst>
            </p:cNvPr>
            <p:cNvGrpSpPr/>
            <p:nvPr/>
          </p:nvGrpSpPr>
          <p:grpSpPr>
            <a:xfrm>
              <a:off x="4211960" y="2060848"/>
              <a:ext cx="4824287" cy="4536504"/>
              <a:chOff x="4211960" y="2060848"/>
              <a:chExt cx="4824287" cy="453650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C7E5997-417C-4CDE-B8C9-34BCD5773707}"/>
                  </a:ext>
                </a:extLst>
              </p:cNvPr>
              <p:cNvGrpSpPr/>
              <p:nvPr/>
            </p:nvGrpSpPr>
            <p:grpSpPr>
              <a:xfrm>
                <a:off x="4211960" y="3789040"/>
                <a:ext cx="4824287" cy="2808312"/>
                <a:chOff x="155112" y="1412776"/>
                <a:chExt cx="8953143" cy="5112568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77C17955-75F2-4093-A2D9-A6383FC936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6975" b="5682"/>
                <a:stretch/>
              </p:blipFill>
              <p:spPr>
                <a:xfrm>
                  <a:off x="155112" y="1412776"/>
                  <a:ext cx="8953143" cy="5112568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59F3473-D63B-4828-9295-17418A6B9E03}"/>
                    </a:ext>
                  </a:extLst>
                </p:cNvPr>
                <p:cNvSpPr txBox="1"/>
                <p:nvPr/>
              </p:nvSpPr>
              <p:spPr>
                <a:xfrm>
                  <a:off x="354913" y="3969060"/>
                  <a:ext cx="1872207" cy="1064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600" dirty="0">
                      <a:solidFill>
                        <a:srgbClr val="FF993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Nitrate (kg/ha)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B4BE99C-9D68-4F82-8566-2185EC622009}"/>
                    </a:ext>
                  </a:extLst>
                </p:cNvPr>
                <p:cNvSpPr txBox="1"/>
                <p:nvPr/>
              </p:nvSpPr>
              <p:spPr>
                <a:xfrm>
                  <a:off x="6970545" y="2581522"/>
                  <a:ext cx="1981934" cy="1064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600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rainfall (mm/day)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F39031-27E5-42A7-A1A3-57F244134C8A}"/>
                  </a:ext>
                </a:extLst>
              </p:cNvPr>
              <p:cNvSpPr txBox="1"/>
              <p:nvPr/>
            </p:nvSpPr>
            <p:spPr>
              <a:xfrm>
                <a:off x="6300192" y="2060848"/>
                <a:ext cx="20882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dirty="0">
                    <a:solidFill>
                      <a:schemeClr val="tx1"/>
                    </a:solidFill>
                  </a:rPr>
                  <a:t>Strong temporal dependence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00FCAD4-7ADF-4792-8DE6-4AFDD8C9D4F6}"/>
                </a:ext>
              </a:extLst>
            </p:cNvPr>
            <p:cNvCxnSpPr>
              <a:cxnSpLocks/>
              <a:stCxn id="21" idx="2"/>
            </p:cNvCxnSpPr>
            <p:nvPr/>
          </p:nvCxnSpPr>
          <p:spPr bwMode="auto">
            <a:xfrm flipH="1">
              <a:off x="7164288" y="3261177"/>
              <a:ext cx="180020" cy="48936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777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04" y="687710"/>
            <a:ext cx="4254613" cy="6125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320424-F86B-4305-9A30-3DD03448D496}"/>
              </a:ext>
            </a:extLst>
          </p:cNvPr>
          <p:cNvSpPr txBox="1"/>
          <p:nvPr/>
        </p:nvSpPr>
        <p:spPr>
          <a:xfrm>
            <a:off x="2086376" y="188640"/>
            <a:ext cx="705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dirty="0"/>
              <a:t>Run nitrate leach through a groundwater model (MODFLOW-MT3DMS)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8FF90-DA71-498B-9552-2C823E7A7CB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804" y="1247643"/>
            <a:ext cx="2664296" cy="1749308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86CE0-1F22-4B6A-A743-2242C4B677A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804" y="5013176"/>
            <a:ext cx="2664296" cy="1656184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54AFFA-47A6-42B2-9F46-4FE89A1B8CB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765" y="3142954"/>
            <a:ext cx="2697667" cy="1724218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B9726C-D11B-4939-8338-0A560FC8294B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3233809" y="1700808"/>
            <a:ext cx="2498995" cy="421489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8C80B1-1828-4BEC-823B-93E8A6A124EF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2771800" y="4293096"/>
            <a:ext cx="2961004" cy="154817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D5C15A-2BB6-4A6A-88BA-DF2E9B9A99FC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 flipV="1">
            <a:off x="3233809" y="3284985"/>
            <a:ext cx="2528956" cy="72007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85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894986D-5B6F-4B1D-8113-DD7A37C08FD2}"/>
              </a:ext>
            </a:extLst>
          </p:cNvPr>
          <p:cNvSpPr/>
          <p:nvPr/>
        </p:nvSpPr>
        <p:spPr bwMode="auto">
          <a:xfrm>
            <a:off x="594857" y="1502928"/>
            <a:ext cx="8151908" cy="5355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D5EFD4-54C9-4E2C-B42F-1011CCA69424}"/>
              </a:ext>
            </a:extLst>
          </p:cNvPr>
          <p:cNvGrpSpPr/>
          <p:nvPr/>
        </p:nvGrpSpPr>
        <p:grpSpPr>
          <a:xfrm>
            <a:off x="2014525" y="4411419"/>
            <a:ext cx="5976664" cy="2446581"/>
            <a:chOff x="1907704" y="476672"/>
            <a:chExt cx="7236296" cy="3240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6D7BAA-B133-4100-B509-C25201E90A64}"/>
                </a:ext>
              </a:extLst>
            </p:cNvPr>
            <p:cNvSpPr/>
            <p:nvPr/>
          </p:nvSpPr>
          <p:spPr bwMode="auto">
            <a:xfrm>
              <a:off x="1907704" y="476672"/>
              <a:ext cx="7236296" cy="324036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52151A-7F63-412A-8E95-9EDDCF96C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2820" y="548680"/>
              <a:ext cx="7200800" cy="3168352"/>
            </a:xfrm>
            <a:prstGeom prst="rect">
              <a:avLst/>
            </a:prstGeom>
            <a:scene3d>
              <a:camera prst="orthographicFront">
                <a:rot lat="0" lon="0" rev="21540000"/>
              </a:camera>
              <a:lightRig rig="threePt" dir="t"/>
            </a:scene3d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D41510-4E21-4885-9031-3276D775C7F3}"/>
              </a:ext>
            </a:extLst>
          </p:cNvPr>
          <p:cNvGrpSpPr/>
          <p:nvPr/>
        </p:nvGrpSpPr>
        <p:grpSpPr>
          <a:xfrm>
            <a:off x="594857" y="1502928"/>
            <a:ext cx="3024337" cy="3096344"/>
            <a:chOff x="4087538" y="404665"/>
            <a:chExt cx="3847299" cy="38164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C71BA5-9304-487B-B2CC-EF51141A4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7538" y="404665"/>
              <a:ext cx="3847299" cy="3816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3DA71-1E2A-4986-B01A-62CB65B07966}"/>
                </a:ext>
              </a:extLst>
            </p:cNvPr>
            <p:cNvSpPr txBox="1"/>
            <p:nvPr/>
          </p:nvSpPr>
          <p:spPr>
            <a:xfrm>
              <a:off x="6594974" y="513105"/>
              <a:ext cx="1130589" cy="31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b="1" dirty="0">
                  <a:solidFill>
                    <a:schemeClr val="bg1">
                      <a:lumMod val="50000"/>
                    </a:schemeClr>
                  </a:solidFill>
                </a:rPr>
                <a:t>JGR, 2012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D18A287-A6F4-45C4-9C0A-8B7B1B49FFCC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808" y="0"/>
            <a:ext cx="4919469" cy="44371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3A087D-10C5-4CCF-B405-98D402805916}"/>
              </a:ext>
            </a:extLst>
          </p:cNvPr>
          <p:cNvGrpSpPr/>
          <p:nvPr/>
        </p:nvGrpSpPr>
        <p:grpSpPr>
          <a:xfrm>
            <a:off x="1614195" y="4599272"/>
            <a:ext cx="2128522" cy="1422016"/>
            <a:chOff x="1614195" y="4599272"/>
            <a:chExt cx="2128522" cy="142201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718ADE-AFFC-4356-A9B3-A8D60816C1B8}"/>
                </a:ext>
              </a:extLst>
            </p:cNvPr>
            <p:cNvSpPr/>
            <p:nvPr/>
          </p:nvSpPr>
          <p:spPr bwMode="auto">
            <a:xfrm>
              <a:off x="1614195" y="5013176"/>
              <a:ext cx="2128522" cy="100811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55FD7B0-34EF-4BDF-AD79-1C89DA761F2B}"/>
                </a:ext>
              </a:extLst>
            </p:cNvPr>
            <p:cNvCxnSpPr>
              <a:cxnSpLocks/>
              <a:endCxn id="11" idx="2"/>
            </p:cNvCxnSpPr>
            <p:nvPr/>
          </p:nvCxnSpPr>
          <p:spPr bwMode="auto">
            <a:xfrm flipH="1" flipV="1">
              <a:off x="2107026" y="4599272"/>
              <a:ext cx="123524" cy="341898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1FEBDB7-10AC-481E-9818-31EF5AE16E63}"/>
              </a:ext>
            </a:extLst>
          </p:cNvPr>
          <p:cNvSpPr txBox="1"/>
          <p:nvPr/>
        </p:nvSpPr>
        <p:spPr>
          <a:xfrm>
            <a:off x="790389" y="476672"/>
            <a:ext cx="273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Denitrification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334403-2B36-4ED1-912E-A92749B55244}"/>
              </a:ext>
            </a:extLst>
          </p:cNvPr>
          <p:cNvSpPr txBox="1"/>
          <p:nvPr/>
        </p:nvSpPr>
        <p:spPr>
          <a:xfrm>
            <a:off x="6983077" y="60212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>
                    <a:lumMod val="50000"/>
                  </a:schemeClr>
                </a:solidFill>
              </a:rPr>
              <a:t>Hallberg et al., 1983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B73856-8BF9-48D9-9337-C2595DDDBD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133" y="2655364"/>
            <a:ext cx="324036" cy="343758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6395FC-8103-4B48-934C-35A7689EB2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941" y="1331049"/>
            <a:ext cx="324036" cy="343758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B7A86A-B4FE-46DA-8825-ECE3C069DB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934" y="2667050"/>
            <a:ext cx="324036" cy="343758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ECF784-498A-4A1D-A1C4-66958A9536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941" y="3256259"/>
            <a:ext cx="324036" cy="343758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BB5E9F-F90E-473F-A24A-09EF1C96EC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353" y="2788615"/>
            <a:ext cx="324036" cy="343758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C7F0A9-2CCA-41E4-AE9A-E66A402BD7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588" y="1520388"/>
            <a:ext cx="324036" cy="343758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B0ACCC4-05D7-4E5A-98FC-DCB510FC66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6591" y="1419029"/>
            <a:ext cx="324036" cy="343758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44867-8CE8-4CCE-A425-3DCCFD9B3AC1}"/>
              </a:ext>
            </a:extLst>
          </p:cNvPr>
          <p:cNvSpPr txBox="1"/>
          <p:nvPr/>
        </p:nvSpPr>
        <p:spPr>
          <a:xfrm>
            <a:off x="444138" y="3256259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x3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3BDD3-5031-4710-93D2-39DFF8562ABF}"/>
              </a:ext>
            </a:extLst>
          </p:cNvPr>
          <p:cNvSpPr txBox="1"/>
          <p:nvPr/>
        </p:nvSpPr>
        <p:spPr>
          <a:xfrm>
            <a:off x="444138" y="1944590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x1</a:t>
            </a:r>
          </a:p>
        </p:txBody>
      </p:sp>
    </p:spTree>
    <p:extLst>
      <p:ext uri="{BB962C8B-B14F-4D97-AF65-F5344CB8AC3E}">
        <p14:creationId xmlns:p14="http://schemas.microsoft.com/office/powerpoint/2010/main" val="20869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8C9BBD-2A6C-4F34-A157-E7F1B37B71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253" y="83993"/>
            <a:ext cx="5256584" cy="676590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5E5617-3202-4BEA-9D59-6E12C67CBDA6}"/>
              </a:ext>
            </a:extLst>
          </p:cNvPr>
          <p:cNvSpPr/>
          <p:nvPr/>
        </p:nvSpPr>
        <p:spPr>
          <a:xfrm>
            <a:off x="1239037" y="2136919"/>
            <a:ext cx="144016" cy="14401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057D3D-6205-4C59-8EB5-5C527233368B}"/>
              </a:ext>
            </a:extLst>
          </p:cNvPr>
          <p:cNvSpPr/>
          <p:nvPr/>
        </p:nvSpPr>
        <p:spPr>
          <a:xfrm>
            <a:off x="1239037" y="2352943"/>
            <a:ext cx="144016" cy="144016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F1ABF8-805D-4C71-9345-A9A08F1A94E0}"/>
              </a:ext>
            </a:extLst>
          </p:cNvPr>
          <p:cNvSpPr/>
          <p:nvPr/>
        </p:nvSpPr>
        <p:spPr>
          <a:xfrm>
            <a:off x="1239037" y="2568967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2C6DBB-5919-47A1-B35A-7DB68E5BA501}"/>
              </a:ext>
            </a:extLst>
          </p:cNvPr>
          <p:cNvSpPr/>
          <p:nvPr/>
        </p:nvSpPr>
        <p:spPr>
          <a:xfrm>
            <a:off x="1239037" y="2929007"/>
            <a:ext cx="144016" cy="14401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A18C62-DADD-4048-B65F-E58A25EE7881}"/>
              </a:ext>
            </a:extLst>
          </p:cNvPr>
          <p:cNvSpPr/>
          <p:nvPr/>
        </p:nvSpPr>
        <p:spPr>
          <a:xfrm>
            <a:off x="1239037" y="2746519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09A50-B4CE-4317-8DBE-F39C8F9F7A5F}"/>
              </a:ext>
            </a:extLst>
          </p:cNvPr>
          <p:cNvSpPr txBox="1"/>
          <p:nvPr/>
        </p:nvSpPr>
        <p:spPr>
          <a:xfrm>
            <a:off x="1527069" y="2064911"/>
            <a:ext cx="19442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Strongly oxidising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Oxidising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Potentially reducing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Reducing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Strongly reducing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No data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endParaRPr lang="en-AU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495411-436F-426F-8905-B43C0D936E3F}"/>
              </a:ext>
            </a:extLst>
          </p:cNvPr>
          <p:cNvSpPr/>
          <p:nvPr/>
        </p:nvSpPr>
        <p:spPr>
          <a:xfrm>
            <a:off x="5404546" y="2382416"/>
            <a:ext cx="144016" cy="14401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4F011-0859-40E5-8A9F-936FDFD52101}"/>
              </a:ext>
            </a:extLst>
          </p:cNvPr>
          <p:cNvSpPr/>
          <p:nvPr/>
        </p:nvSpPr>
        <p:spPr>
          <a:xfrm>
            <a:off x="6996471" y="3575037"/>
            <a:ext cx="144016" cy="144016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73F11B-A3A9-4BA7-BFA6-A6F428428A01}"/>
              </a:ext>
            </a:extLst>
          </p:cNvPr>
          <p:cNvSpPr/>
          <p:nvPr/>
        </p:nvSpPr>
        <p:spPr>
          <a:xfrm>
            <a:off x="4119357" y="1700808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2171BF-2794-4487-B8E9-CB7F91DD3800}"/>
              </a:ext>
            </a:extLst>
          </p:cNvPr>
          <p:cNvSpPr/>
          <p:nvPr/>
        </p:nvSpPr>
        <p:spPr>
          <a:xfrm>
            <a:off x="7575741" y="4237013"/>
            <a:ext cx="144016" cy="14401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9A04AE-3B2F-47AE-9845-1ECE651B8C91}"/>
              </a:ext>
            </a:extLst>
          </p:cNvPr>
          <p:cNvSpPr/>
          <p:nvPr/>
        </p:nvSpPr>
        <p:spPr>
          <a:xfrm>
            <a:off x="6783653" y="5013176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77D834-A242-4C95-BC83-C8763A3DF59C}"/>
              </a:ext>
            </a:extLst>
          </p:cNvPr>
          <p:cNvSpPr/>
          <p:nvPr/>
        </p:nvSpPr>
        <p:spPr>
          <a:xfrm>
            <a:off x="6495621" y="4653136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02F23A-03CD-4B68-BCD0-B08F0FA4C0D4}"/>
              </a:ext>
            </a:extLst>
          </p:cNvPr>
          <p:cNvSpPr/>
          <p:nvPr/>
        </p:nvSpPr>
        <p:spPr>
          <a:xfrm>
            <a:off x="7647749" y="3497053"/>
            <a:ext cx="144016" cy="14401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792FCD-AC51-41A6-B417-656FAC8BFF6C}"/>
              </a:ext>
            </a:extLst>
          </p:cNvPr>
          <p:cNvSpPr/>
          <p:nvPr/>
        </p:nvSpPr>
        <p:spPr>
          <a:xfrm>
            <a:off x="4479397" y="4365104"/>
            <a:ext cx="144016" cy="14401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FF5F1E-B904-41CF-96FC-309E6E022813}"/>
              </a:ext>
            </a:extLst>
          </p:cNvPr>
          <p:cNvSpPr/>
          <p:nvPr/>
        </p:nvSpPr>
        <p:spPr>
          <a:xfrm>
            <a:off x="5415501" y="4165005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71CAC-EAE2-4405-94CA-31A2C4D8090E}"/>
              </a:ext>
            </a:extLst>
          </p:cNvPr>
          <p:cNvSpPr/>
          <p:nvPr/>
        </p:nvSpPr>
        <p:spPr>
          <a:xfrm>
            <a:off x="5884539" y="3647045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F42568-E164-4975-90E4-86DB8705ECF0}"/>
              </a:ext>
            </a:extLst>
          </p:cNvPr>
          <p:cNvSpPr/>
          <p:nvPr/>
        </p:nvSpPr>
        <p:spPr>
          <a:xfrm>
            <a:off x="6624040" y="3791061"/>
            <a:ext cx="144016" cy="14401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FDF58F-FA5B-4CA4-B4F6-D6307F4458A4}"/>
              </a:ext>
            </a:extLst>
          </p:cNvPr>
          <p:cNvSpPr/>
          <p:nvPr/>
        </p:nvSpPr>
        <p:spPr>
          <a:xfrm>
            <a:off x="7215701" y="3073172"/>
            <a:ext cx="144016" cy="144016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D4ECDF-1F24-4D39-86AD-DEE4E2D6F9DA}"/>
              </a:ext>
            </a:extLst>
          </p:cNvPr>
          <p:cNvSpPr/>
          <p:nvPr/>
        </p:nvSpPr>
        <p:spPr>
          <a:xfrm>
            <a:off x="7464757" y="2909900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01EE90-04FF-4116-BF0C-C08AEDAD6B0E}"/>
              </a:ext>
            </a:extLst>
          </p:cNvPr>
          <p:cNvSpPr/>
          <p:nvPr/>
        </p:nvSpPr>
        <p:spPr>
          <a:xfrm>
            <a:off x="6356628" y="2687398"/>
            <a:ext cx="144016" cy="144016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DB3BC9-A8E6-4332-B8DF-53DBCF1939A7}"/>
              </a:ext>
            </a:extLst>
          </p:cNvPr>
          <p:cNvSpPr/>
          <p:nvPr/>
        </p:nvSpPr>
        <p:spPr>
          <a:xfrm>
            <a:off x="1247421" y="3140819"/>
            <a:ext cx="144016" cy="144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9FAE3E-004E-4502-B510-0D1AE0606125}"/>
              </a:ext>
            </a:extLst>
          </p:cNvPr>
          <p:cNvSpPr/>
          <p:nvPr/>
        </p:nvSpPr>
        <p:spPr>
          <a:xfrm>
            <a:off x="5812531" y="2765884"/>
            <a:ext cx="144016" cy="144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762C33D-BF3D-4A6D-A901-0037C5656254}"/>
              </a:ext>
            </a:extLst>
          </p:cNvPr>
          <p:cNvSpPr/>
          <p:nvPr/>
        </p:nvSpPr>
        <p:spPr>
          <a:xfrm>
            <a:off x="7215701" y="2704708"/>
            <a:ext cx="144016" cy="144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E74160-B85C-46A5-AC58-610B7DB0EBAE}"/>
              </a:ext>
            </a:extLst>
          </p:cNvPr>
          <p:cNvSpPr/>
          <p:nvPr/>
        </p:nvSpPr>
        <p:spPr>
          <a:xfrm>
            <a:off x="4440421" y="3295921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5EE99A3-1AD1-4E48-BD03-00D673059751}"/>
              </a:ext>
            </a:extLst>
          </p:cNvPr>
          <p:cNvSpPr/>
          <p:nvPr/>
        </p:nvSpPr>
        <p:spPr>
          <a:xfrm>
            <a:off x="7056318" y="2929156"/>
            <a:ext cx="144016" cy="144016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7E9CD1-78FF-46D7-B49F-D5B324928209}"/>
              </a:ext>
            </a:extLst>
          </p:cNvPr>
          <p:cNvSpPr/>
          <p:nvPr/>
        </p:nvSpPr>
        <p:spPr>
          <a:xfrm>
            <a:off x="4584437" y="2080533"/>
            <a:ext cx="144016" cy="144016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AF38E7-C051-468E-A4D2-55202954C0AC}"/>
              </a:ext>
            </a:extLst>
          </p:cNvPr>
          <p:cNvSpPr/>
          <p:nvPr/>
        </p:nvSpPr>
        <p:spPr>
          <a:xfrm>
            <a:off x="5415501" y="2075575"/>
            <a:ext cx="144016" cy="14401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AA1BEED-AFA7-4FF9-A467-2886D484F7A5}"/>
              </a:ext>
            </a:extLst>
          </p:cNvPr>
          <p:cNvSpPr/>
          <p:nvPr/>
        </p:nvSpPr>
        <p:spPr>
          <a:xfrm>
            <a:off x="5116514" y="2348880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42BA024-1624-4BCA-9B96-CF98A8BC0398}"/>
              </a:ext>
            </a:extLst>
          </p:cNvPr>
          <p:cNvSpPr/>
          <p:nvPr/>
        </p:nvSpPr>
        <p:spPr>
          <a:xfrm>
            <a:off x="1239037" y="4373379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FDC29E-81B4-408C-9855-E17EE0BA2EAF}"/>
              </a:ext>
            </a:extLst>
          </p:cNvPr>
          <p:cNvSpPr/>
          <p:nvPr/>
        </p:nvSpPr>
        <p:spPr>
          <a:xfrm>
            <a:off x="1239037" y="4589403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82F0A9-573F-4F7C-94E7-171C16BD1587}"/>
              </a:ext>
            </a:extLst>
          </p:cNvPr>
          <p:cNvSpPr/>
          <p:nvPr/>
        </p:nvSpPr>
        <p:spPr>
          <a:xfrm>
            <a:off x="1239037" y="4805427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E2E418-A685-4FFA-8046-62560807775E}"/>
              </a:ext>
            </a:extLst>
          </p:cNvPr>
          <p:cNvSpPr/>
          <p:nvPr/>
        </p:nvSpPr>
        <p:spPr>
          <a:xfrm>
            <a:off x="1241303" y="5184502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8C815E-DEA0-471A-A58D-F2CB435679CE}"/>
              </a:ext>
            </a:extLst>
          </p:cNvPr>
          <p:cNvSpPr/>
          <p:nvPr/>
        </p:nvSpPr>
        <p:spPr>
          <a:xfrm>
            <a:off x="6999677" y="4725144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A0109E-D9F9-4C57-8C29-6234CFA01EF5}"/>
              </a:ext>
            </a:extLst>
          </p:cNvPr>
          <p:cNvSpPr/>
          <p:nvPr/>
        </p:nvSpPr>
        <p:spPr>
          <a:xfrm>
            <a:off x="1247421" y="5377279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0F3B99-60B6-494F-BDC2-AAB067E6D68C}"/>
              </a:ext>
            </a:extLst>
          </p:cNvPr>
          <p:cNvSpPr txBox="1"/>
          <p:nvPr/>
        </p:nvSpPr>
        <p:spPr>
          <a:xfrm>
            <a:off x="1527069" y="4297159"/>
            <a:ext cx="19442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Strongly oxidising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Oxidising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Potentially reducing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Reducing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Strongly reducing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AU" sz="1100" dirty="0">
                <a:solidFill>
                  <a:prstClr val="black"/>
                </a:solidFill>
                <a:latin typeface="Calibri"/>
                <a:ea typeface="+mn-ea"/>
              </a:rPr>
              <a:t>No data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endParaRPr lang="en-AU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85D045-B9FE-4531-8F51-86781DA0FFD2}"/>
              </a:ext>
            </a:extLst>
          </p:cNvPr>
          <p:cNvSpPr/>
          <p:nvPr/>
        </p:nvSpPr>
        <p:spPr>
          <a:xfrm>
            <a:off x="6676168" y="4223109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88BAED4-CDD7-4852-B116-333BA2A78D96}"/>
              </a:ext>
            </a:extLst>
          </p:cNvPr>
          <p:cNvSpPr/>
          <p:nvPr/>
        </p:nvSpPr>
        <p:spPr>
          <a:xfrm>
            <a:off x="1247421" y="4987553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BB0CC41-A08B-4AE9-9FE1-5DA6861F0D7B}"/>
              </a:ext>
            </a:extLst>
          </p:cNvPr>
          <p:cNvSpPr/>
          <p:nvPr/>
        </p:nvSpPr>
        <p:spPr>
          <a:xfrm>
            <a:off x="7071685" y="4005064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C8F972A-4112-4CA7-9300-2E191A8980D9}"/>
              </a:ext>
            </a:extLst>
          </p:cNvPr>
          <p:cNvSpPr/>
          <p:nvPr/>
        </p:nvSpPr>
        <p:spPr>
          <a:xfrm>
            <a:off x="6855661" y="4509120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400631B-9411-47E0-B7E5-F50F13973C93}"/>
              </a:ext>
            </a:extLst>
          </p:cNvPr>
          <p:cNvSpPr/>
          <p:nvPr/>
        </p:nvSpPr>
        <p:spPr>
          <a:xfrm>
            <a:off x="7072036" y="4342298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1B1659-4262-49A2-8AC3-92D7B2F6006D}"/>
              </a:ext>
            </a:extLst>
          </p:cNvPr>
          <p:cNvSpPr/>
          <p:nvPr/>
        </p:nvSpPr>
        <p:spPr>
          <a:xfrm>
            <a:off x="6142534" y="4179631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8DED8C9-C14E-43CC-BB76-87E4770FBE33}"/>
              </a:ext>
            </a:extLst>
          </p:cNvPr>
          <p:cNvSpPr/>
          <p:nvPr/>
        </p:nvSpPr>
        <p:spPr>
          <a:xfrm>
            <a:off x="6518712" y="4271669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56A300-85B8-4CC2-B13C-802314F7EDD0}"/>
              </a:ext>
            </a:extLst>
          </p:cNvPr>
          <p:cNvSpPr txBox="1"/>
          <p:nvPr/>
        </p:nvSpPr>
        <p:spPr>
          <a:xfrm>
            <a:off x="1095021" y="163286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prstClr val="black"/>
                </a:solidFill>
                <a:latin typeface="Calibri"/>
                <a:ea typeface="+mn-ea"/>
              </a:rPr>
              <a:t>HR/TLG/2015-2016/1.2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A10A65-B454-4567-8C59-A77F5C52F0EA}"/>
              </a:ext>
            </a:extLst>
          </p:cNvPr>
          <p:cNvSpPr txBox="1"/>
          <p:nvPr/>
        </p:nvSpPr>
        <p:spPr>
          <a:xfrm>
            <a:off x="1095021" y="391737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prstClr val="black"/>
                </a:solidFill>
                <a:latin typeface="Calibri"/>
                <a:ea typeface="+mn-ea"/>
              </a:rPr>
              <a:t>Wairakei Data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62825C-E887-4D00-98FA-50E8ED6C27E8}"/>
              </a:ext>
            </a:extLst>
          </p:cNvPr>
          <p:cNvSpPr txBox="1"/>
          <p:nvPr/>
        </p:nvSpPr>
        <p:spPr>
          <a:xfrm>
            <a:off x="590965" y="26064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Groundwater redox status</a:t>
            </a:r>
          </a:p>
        </p:txBody>
      </p:sp>
    </p:spTree>
    <p:extLst>
      <p:ext uri="{BB962C8B-B14F-4D97-AF65-F5344CB8AC3E}">
        <p14:creationId xmlns:p14="http://schemas.microsoft.com/office/powerpoint/2010/main" val="23412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04" y="687710"/>
            <a:ext cx="4254613" cy="6125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320424-F86B-4305-9A30-3DD03448D496}"/>
              </a:ext>
            </a:extLst>
          </p:cNvPr>
          <p:cNvSpPr txBox="1"/>
          <p:nvPr/>
        </p:nvSpPr>
        <p:spPr>
          <a:xfrm>
            <a:off x="1043608" y="188640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dirty="0"/>
              <a:t>Run nitrate leach through a groundwater model</a:t>
            </a:r>
          </a:p>
          <a:p>
            <a:pPr algn="r"/>
            <a:r>
              <a:rPr lang="en-AU" sz="2400" dirty="0"/>
              <a:t> (MODFLOW-MT3DMS)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8FF90-DA71-498B-9552-2C823E7A7CB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804" y="1247643"/>
            <a:ext cx="2664296" cy="1749308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86CE0-1F22-4B6A-A743-2242C4B677A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804" y="5013176"/>
            <a:ext cx="2664296" cy="1656184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54AFFA-47A6-42B2-9F46-4FE89A1B8CB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765" y="3142954"/>
            <a:ext cx="2697667" cy="1724218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B9726C-D11B-4939-8338-0A560FC8294B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3233809" y="1700808"/>
            <a:ext cx="2498995" cy="421489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8C80B1-1828-4BEC-823B-93E8A6A124EF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2771800" y="4293096"/>
            <a:ext cx="2961004" cy="154817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D5C15A-2BB6-4A6A-88BA-DF2E9B9A99FC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 flipV="1">
            <a:off x="3233809" y="3284985"/>
            <a:ext cx="2528956" cy="72007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43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221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Bradley Hand ITC</vt:lpstr>
      <vt:lpstr>Calibri</vt:lpstr>
      <vt:lpstr>Calibri Light</vt:lpstr>
      <vt:lpstr>ESRI Environmental &amp; Icons</vt:lpstr>
      <vt:lpstr>Wingdings</vt:lpstr>
      <vt:lpstr>Office Theme</vt:lpstr>
      <vt:lpstr>INTEGRATED AGRICULTURAL AND WATER MODELLING TO GUIDE HEALTHY RIVERS IN NEW ZEALAND or HOW BACTERIA WILL HELP THE NEW ZEALAND DAIRY INDUSTRY</vt:lpstr>
      <vt:lpstr>Progressive land-use change has increased nitrate levels in soils, groundwater and rivers</vt:lpstr>
      <vt:lpstr>PowerPoint Presentation</vt:lpstr>
      <vt:lpstr>2016  2030 possible land use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nitrate reduction strategies…</vt:lpstr>
      <vt:lpstr>Cheers!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Richard Cresswell</cp:lastModifiedBy>
  <cp:revision>19</cp:revision>
  <dcterms:created xsi:type="dcterms:W3CDTF">2016-07-18T05:53:10Z</dcterms:created>
  <dcterms:modified xsi:type="dcterms:W3CDTF">2017-08-28T03:11:56Z</dcterms:modified>
</cp:coreProperties>
</file>