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3795" r:id="rId2"/>
    <p:sldMasterId id="2147483807" r:id="rId3"/>
  </p:sldMasterIdLst>
  <p:notesMasterIdLst>
    <p:notesMasterId r:id="rId20"/>
  </p:notesMasterIdLst>
  <p:sldIdLst>
    <p:sldId id="416" r:id="rId4"/>
    <p:sldId id="419" r:id="rId5"/>
    <p:sldId id="422" r:id="rId6"/>
    <p:sldId id="438" r:id="rId7"/>
    <p:sldId id="366" r:id="rId8"/>
    <p:sldId id="439" r:id="rId9"/>
    <p:sldId id="383" r:id="rId10"/>
    <p:sldId id="426" r:id="rId11"/>
    <p:sldId id="387" r:id="rId12"/>
    <p:sldId id="429" r:id="rId13"/>
    <p:sldId id="440" r:id="rId14"/>
    <p:sldId id="432" r:id="rId15"/>
    <p:sldId id="407" r:id="rId16"/>
    <p:sldId id="414" r:id="rId17"/>
    <p:sldId id="436" r:id="rId18"/>
    <p:sldId id="437" r:id="rId19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1" autoAdjust="0"/>
    <p:restoredTop sz="86347" autoAdjust="0"/>
  </p:normalViewPr>
  <p:slideViewPr>
    <p:cSldViewPr>
      <p:cViewPr varScale="1">
        <p:scale>
          <a:sx n="72" d="100"/>
          <a:sy n="72" d="100"/>
        </p:scale>
        <p:origin x="6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34" y="-16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3F181-9BF5-4677-82E9-1CA0611E9794}" type="datetimeFigureOut">
              <a:rPr lang="en-AU" smtClean="0"/>
              <a:t>11/08/2017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F63C4-4938-4452-A06C-FC88A621E9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01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63C4-4938-4452-A06C-FC88A621E98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26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63C4-4938-4452-A06C-FC88A621E988}" type="slidenum">
              <a:rPr lang="en-AU" smtClean="0"/>
              <a:t>10</a:t>
            </a:fld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3179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CC08E-7513-4FB9-A8C6-79E513F61A1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7234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63C4-4938-4452-A06C-FC88A621E98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5945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0938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EBD24-9B8F-4691-9A2F-1679AFDE56B4}" type="slidenum">
              <a:rPr lang="en-AU" smtClean="0">
                <a:solidFill>
                  <a:prstClr val="black"/>
                </a:solidFill>
              </a:rPr>
              <a:pPr/>
              <a:t>13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5835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76E93-A827-49F2-9F61-F2853BFE7414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888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63C4-4938-4452-A06C-FC88A621E98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9686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63C4-4938-4452-A06C-FC88A621E98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05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63C4-4938-4452-A06C-FC88A621E988}" type="slidenum">
              <a:rPr lang="en-AU" smtClean="0"/>
              <a:t>2</a:t>
            </a:fld>
            <a:endParaRPr lang="en-AU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929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63C4-4938-4452-A06C-FC88A621E988}" type="slidenum">
              <a:rPr lang="en-AU" smtClean="0"/>
              <a:t>3</a:t>
            </a:fld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89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63C4-4938-4452-A06C-FC88A621E988}" type="slidenum">
              <a:rPr lang="en-AU" smtClean="0"/>
              <a:t>4</a:t>
            </a:fld>
            <a:endParaRPr lang="en-AU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666274" y="4888819"/>
            <a:ext cx="5330190" cy="4466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4052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CC08E-7513-4FB9-A8C6-79E513F61A17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7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63C4-4938-4452-A06C-FC88A621E98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790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63C4-4938-4452-A06C-FC88A621E98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5267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63C4-4938-4452-A06C-FC88A621E988}" type="slidenum">
              <a:rPr lang="en-AU" smtClean="0"/>
              <a:t>8</a:t>
            </a:fld>
            <a:endParaRPr lang="en-AU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666274" y="4715153"/>
            <a:ext cx="5330190" cy="4466988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116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63C4-4938-4452-A06C-FC88A621E988}" type="slidenum">
              <a:rPr lang="en-AU" smtClean="0"/>
              <a:t>9</a:t>
            </a:fld>
            <a:endParaRPr lang="en-AU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105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9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5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2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6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61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71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68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73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50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4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5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40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40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63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645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4320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230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4764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3852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982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5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82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7562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7094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8021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619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9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2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6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3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2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1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0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40D67-A26C-462E-8953-DFB89C9FBD9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B70D9-CA18-480A-A274-5955D21CCB3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0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095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841" y="6321292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srgbClr val="1268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16632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srgbClr val="1268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 your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logo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04" y="353029"/>
            <a:ext cx="1506163" cy="549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3" y="951128"/>
            <a:ext cx="7931394" cy="5399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891" y="2124124"/>
            <a:ext cx="1749956" cy="1593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89" y="4185370"/>
            <a:ext cx="2706859" cy="15911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7166" y="4894744"/>
            <a:ext cx="344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Paula D’Santos – OEH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Clayton Sharpe – CPS Enviro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Iain Ellis – DPI Fisheries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1695" y="353029"/>
            <a:ext cx="2674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Let it Flow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7864" y="1336102"/>
            <a:ext cx="4800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i="1" dirty="0">
                <a:solidFill>
                  <a:schemeClr val="accent5">
                    <a:lumMod val="75000"/>
                  </a:schemeClr>
                </a:solidFill>
              </a:rPr>
              <a:t>How environmental flows can benefit native fish </a:t>
            </a:r>
          </a:p>
        </p:txBody>
      </p:sp>
    </p:spTree>
    <p:extLst>
      <p:ext uri="{BB962C8B-B14F-4D97-AF65-F5344CB8AC3E}">
        <p14:creationId xmlns:p14="http://schemas.microsoft.com/office/powerpoint/2010/main" val="38037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43"/>
    </mc:Choice>
    <mc:Fallback xmlns="">
      <p:transition spd="slow" advTm="3484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 your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logo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04" y="353029"/>
            <a:ext cx="1506163" cy="549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762" y="1543275"/>
            <a:ext cx="835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ii) Golden perch – dispersal &amp; recruitment flows</a:t>
            </a:r>
            <a:endParaRPr lang="en-AU" sz="2800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243" y="2492896"/>
            <a:ext cx="5675861" cy="33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24"/>
    </mc:Choice>
    <mc:Fallback xmlns="">
      <p:transition spd="slow" advTm="2592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5"/>
          <a:stretch/>
        </p:blipFill>
        <p:spPr bwMode="auto">
          <a:xfrm>
            <a:off x="-115633" y="64948"/>
            <a:ext cx="9241544" cy="646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17308" y="2420888"/>
            <a:ext cx="1106407" cy="1109078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57099" y="1295165"/>
            <a:ext cx="1068587" cy="415051"/>
            <a:chOff x="3563888" y="1295049"/>
            <a:chExt cx="1068587" cy="415051"/>
          </a:xfrm>
        </p:grpSpPr>
        <p:sp>
          <p:nvSpPr>
            <p:cNvPr id="5" name="Oval 4"/>
            <p:cNvSpPr/>
            <p:nvPr/>
          </p:nvSpPr>
          <p:spPr>
            <a:xfrm flipV="1">
              <a:off x="3806201" y="1295049"/>
              <a:ext cx="45719" cy="45719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63888" y="1340768"/>
              <a:ext cx="1068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Bourke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5" y="2132856"/>
            <a:ext cx="1068587" cy="664850"/>
            <a:chOff x="107504" y="2132856"/>
            <a:chExt cx="1068587" cy="664850"/>
          </a:xfrm>
        </p:grpSpPr>
        <p:sp>
          <p:nvSpPr>
            <p:cNvPr id="7" name="Oval 6"/>
            <p:cNvSpPr/>
            <p:nvPr/>
          </p:nvSpPr>
          <p:spPr>
            <a:xfrm flipV="1">
              <a:off x="637849" y="2751987"/>
              <a:ext cx="45719" cy="45719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7504" y="2132856"/>
              <a:ext cx="1068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Broken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Hill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38141" y="2929354"/>
            <a:ext cx="2143460" cy="646331"/>
            <a:chOff x="1276410" y="2956302"/>
            <a:chExt cx="1927438" cy="646331"/>
          </a:xfrm>
        </p:grpSpPr>
        <p:sp>
          <p:nvSpPr>
            <p:cNvPr id="6" name="Oval 5"/>
            <p:cNvSpPr/>
            <p:nvPr/>
          </p:nvSpPr>
          <p:spPr>
            <a:xfrm flipV="1">
              <a:off x="1276410" y="3068960"/>
              <a:ext cx="45719" cy="45719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31640" y="295630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Menindee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 Lakes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043170" y="2213362"/>
            <a:ext cx="1269855" cy="369332"/>
            <a:chOff x="2150017" y="2213362"/>
            <a:chExt cx="1269855" cy="369332"/>
          </a:xfrm>
        </p:grpSpPr>
        <p:sp>
          <p:nvSpPr>
            <p:cNvPr id="3" name="Oval 2"/>
            <p:cNvSpPr/>
            <p:nvPr/>
          </p:nvSpPr>
          <p:spPr>
            <a:xfrm flipV="1">
              <a:off x="2150017" y="2375169"/>
              <a:ext cx="45719" cy="45719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95736" y="221336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Wilcannia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36512" y="4205714"/>
            <a:ext cx="1314388" cy="392192"/>
            <a:chOff x="-127445" y="2405514"/>
            <a:chExt cx="1314388" cy="392192"/>
          </a:xfrm>
        </p:grpSpPr>
        <p:sp>
          <p:nvSpPr>
            <p:cNvPr id="39" name="Oval 38"/>
            <p:cNvSpPr/>
            <p:nvPr/>
          </p:nvSpPr>
          <p:spPr>
            <a:xfrm flipV="1">
              <a:off x="637849" y="2751987"/>
              <a:ext cx="45719" cy="45719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127445" y="2405514"/>
              <a:ext cx="131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Wentworth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15282" y="3861048"/>
            <a:ext cx="1927438" cy="369332"/>
            <a:chOff x="1276410" y="2956302"/>
            <a:chExt cx="1927438" cy="369332"/>
          </a:xfrm>
        </p:grpSpPr>
        <p:sp>
          <p:nvSpPr>
            <p:cNvPr id="42" name="Oval 41"/>
            <p:cNvSpPr/>
            <p:nvPr/>
          </p:nvSpPr>
          <p:spPr>
            <a:xfrm flipV="1">
              <a:off x="1276410" y="3068960"/>
              <a:ext cx="45719" cy="45719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31640" y="295630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Pooncarie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63290" y="4100275"/>
            <a:ext cx="1927438" cy="369332"/>
            <a:chOff x="1276410" y="2956302"/>
            <a:chExt cx="1927438" cy="369332"/>
          </a:xfrm>
        </p:grpSpPr>
        <p:sp>
          <p:nvSpPr>
            <p:cNvPr id="45" name="Oval 44"/>
            <p:cNvSpPr/>
            <p:nvPr/>
          </p:nvSpPr>
          <p:spPr>
            <a:xfrm flipV="1">
              <a:off x="1276410" y="3068960"/>
              <a:ext cx="45719" cy="45719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31640" y="295630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Burtundy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4023216" y="517438"/>
            <a:ext cx="2312806" cy="1008112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5042" y="786886"/>
            <a:ext cx="170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GP spawning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00" y="2652644"/>
            <a:ext cx="1502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</a:rPr>
              <a:t>recruitment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0051" y="2108672"/>
            <a:ext cx="5073105" cy="45090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363" y="2108672"/>
            <a:ext cx="5256584" cy="4655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80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71"/>
    </mc:Choice>
    <mc:Fallback xmlns="">
      <p:transition spd="slow" advTm="7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841" y="6321292"/>
            <a:ext cx="2119060" cy="472207"/>
          </a:xfrm>
          <a:prstGeom prst="rect">
            <a:avLst/>
          </a:prstGeom>
        </p:spPr>
      </p:pic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srgbClr val="1268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 your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logo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04" y="353029"/>
            <a:ext cx="1506163" cy="549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srgbClr val="1268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BRISBANE, AUSTRALIA |  18 - 20 SEPTEMBER 2017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31" y="1838715"/>
            <a:ext cx="8321761" cy="299339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77568" y="1959725"/>
            <a:ext cx="3816424" cy="1058598"/>
            <a:chOff x="5077568" y="1959725"/>
            <a:chExt cx="3816424" cy="1058598"/>
          </a:xfrm>
        </p:grpSpPr>
        <p:sp>
          <p:nvSpPr>
            <p:cNvPr id="13" name="Rectangle 12"/>
            <p:cNvSpPr/>
            <p:nvPr/>
          </p:nvSpPr>
          <p:spPr>
            <a:xfrm>
              <a:off x="5077568" y="1959725"/>
              <a:ext cx="38164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b="1" dirty="0"/>
                <a:t>Golden perch dispersal, Murray cod survivorship</a:t>
              </a:r>
            </a:p>
          </p:txBody>
        </p:sp>
        <p:sp>
          <p:nvSpPr>
            <p:cNvPr id="15" name="Right Brace 14"/>
            <p:cNvSpPr/>
            <p:nvPr/>
          </p:nvSpPr>
          <p:spPr>
            <a:xfrm rot="16200000">
              <a:off x="6933693" y="1300022"/>
              <a:ext cx="412267" cy="3024336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813" y="2923086"/>
            <a:ext cx="554784" cy="3414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203" y="3257991"/>
            <a:ext cx="892336" cy="8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04"/>
    </mc:Choice>
    <mc:Fallback xmlns="">
      <p:transition spd="slow" advTm="6730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39" y="2314099"/>
            <a:ext cx="75723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194" y="201346"/>
            <a:ext cx="54197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2606" y="4926446"/>
            <a:ext cx="38773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534" y="770309"/>
            <a:ext cx="3400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prstClr val="white"/>
                </a:solidFill>
              </a:rPr>
              <a:t>Darling River origins for Golden Perch</a:t>
            </a:r>
          </a:p>
        </p:txBody>
      </p:sp>
    </p:spTree>
    <p:extLst>
      <p:ext uri="{BB962C8B-B14F-4D97-AF65-F5344CB8AC3E}">
        <p14:creationId xmlns:p14="http://schemas.microsoft.com/office/powerpoint/2010/main" val="24025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8"/>
    </mc:Choice>
    <mc:Fallback xmlns="">
      <p:transition spd="slow" advTm="33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202601"/>
            <a:ext cx="8784976" cy="482797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-204696" y="6344018"/>
            <a:ext cx="905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</a:rPr>
              <a:t>MDBA Southern Connected Basin Project (Sharpe and Stuart 2017)</a:t>
            </a:r>
          </a:p>
        </p:txBody>
      </p:sp>
      <p:pic>
        <p:nvPicPr>
          <p:cNvPr id="9" name="Picture 8" descr="N:\Iain MDFRC Aug 2015\Data and resources\Flora and fauna\Fish\Fish image database\golden_perch-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17740" y="1919579"/>
            <a:ext cx="539032" cy="26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61000">
            <a:off x="3251035" y="2199099"/>
            <a:ext cx="733411" cy="5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:\Iain MDFRC Aug 2015\Data and resources\Flora and fauna\Fish\Fish image database\golden_perch-2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307" y="2182097"/>
            <a:ext cx="555725" cy="3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N:\Iain MDFRC Aug 2015\Data and resources\Flora and fauna\Fish\Fish image database\golden_perch-2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096389"/>
            <a:ext cx="432048" cy="26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N:\Iain MDFRC Aug 2015\Data and resources\Flora and fauna\Fish\Fish image database\golden_perch-2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621" y="3303390"/>
            <a:ext cx="469115" cy="28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N:\Iain MDFRC Aug 2015\Data and resources\Flora and fauna\Fish\Fish image database\golden_perch-2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1363" y="3717032"/>
            <a:ext cx="465620" cy="2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N:\Iain MDFRC Aug 2015\Data and resources\Flora and fauna\Fish\Fish image database\golden_perch-2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465620" cy="2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N:\Iain MDFRC Aug 2015\Data and resources\Flora and fauna\Fish\Fish image database\golden_perch-2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00180" y="2104383"/>
            <a:ext cx="360040" cy="1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61000">
            <a:off x="3782145" y="3230885"/>
            <a:ext cx="548300" cy="40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61000">
            <a:off x="3271878" y="3054564"/>
            <a:ext cx="548300" cy="40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8806" y="260648"/>
            <a:ext cx="8867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Coordinated dispersal / attractant flows – connecting the Southern Basin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44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00"/>
    </mc:Choice>
    <mc:Fallback xmlns="">
      <p:transition spd="slow" advTm="28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4 5.78302E-8 L 0.0415 0.03516 C 0.04427 0.04256 0.04584 0.05344 0.04584 0.065 C 0.04584 0.07842 0.04427 0.08906 0.0415 0.096 L 0.03004 0.1318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65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8793E-6 L 0.02969 0.06107 C 0.03646 0.07425 0.03854 0.08883 0.03438 0.10062 C 0.02986 0.11404 0.02031 0.12121 0.00833 0.12283 L -0.04583 0.13347 " pathEditMode="relative" rAng="1479234" ptsTypes="FffFF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83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2.45431E-6 C -0.00034 0.02013 -0.00034 0.04025 -0.00104 0.06038 C -0.00121 0.06639 -0.00277 0.06986 -0.00624 0.07287 C -0.00815 0.08073 -0.01232 0.08513 -0.01579 0.09114 C -0.02083 0.09993 -0.02326 0.10757 -0.02517 0.11798 C -0.02552 0.12306 -0.02552 0.12815 -0.02621 0.13324 C -0.02656 0.13625 -0.02829 0.1418 -0.02829 0.1418 C -0.02777 0.14735 -0.02621 0.1529 -0.02621 0.15846 C -0.02621 0.17465 -0.04357 0.17534 -0.0526 0.17534 " pathEditMode="relative" ptsTypes="ffffffff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302E-8 L 0.175 -0.172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862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6232E-6 C -0.01597 0.00185 -0.02152 -0.00093 -0.03576 -0.00717 C -0.03854 -0.00671 -0.04166 -0.0074 -0.04427 -0.00578 C -0.04531 -0.00509 -0.04479 -0.00278 -0.04531 -0.00139 C -0.04722 0.0037 -0.04861 0.00879 -0.05052 0.01388 L -0.05486 0.02383 " pathEditMode="relative" ptsTypes="ffff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2674E-6 C 0.00364 -0.00162 0.00659 -0.00115 0.00937 0.00301 C 0.01146 0.00602 0.01475 0.01273 0.01475 0.01296 C 0.01805 0.02591 0.01232 0.00486 0.01892 0.02244 C 0.02066 0.02707 0.0217 0.03193 0.02309 0.03655 C 0.02413 0.04002 0.02517 0.04997 0.02725 0.05344 C 0.02916 0.05668 0.03073 0.06015 0.03264 0.06315 C 0.0342 0.0657 0.03784 0.07032 0.03784 0.07056 C 0.04409 0.06986 0.05052 0.06986 0.05677 0.06894 C 0.0618 0.06824 0.06423 0.0613 0.0684 0.06038 C 0.07361 0.05922 0.07899 0.06038 0.0842 0.06038 " pathEditMode="relative" rAng="0" ptsTypes="ffffffffff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3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5 -0.02267 L 0.02986 -0.00093 C 0.04132 0.00324 0.05833 0.00624 0.07622 0.00624 C 0.09653 0.00624 0.11285 0.00324 0.12431 -0.00093 L 0.17899 -0.02267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143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46 L 0.0033 -0.05714 C 0.00417 -0.07009 0.00903 -0.08466 0.01667 -0.09716 C 0.025 -0.11173 0.0342 -0.12029 0.04323 -0.12376 L 0.08524 -0.14273 " pathEditMode="relative" rAng="-3090293" ptsTypes="FffFF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-851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02175 L -0.01111 -0.04927 C -0.02066 -0.0643 -0.03698 -0.08373 -0.0552 -0.10178 C -0.07569 -0.1219 -0.09427 -0.13624 -0.10746 -0.14341 L -0.17239 -0.18181 " pathEditMode="relative" rAng="12977769" ptsTypes="FffFF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-11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 your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logo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04" y="353029"/>
            <a:ext cx="1506163" cy="549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0161" y="1209402"/>
            <a:ext cx="722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management + science = positive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2645" y="4149080"/>
            <a:ext cx="3440901" cy="2046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1695" y="353029"/>
            <a:ext cx="264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Conclusions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910" y="3605223"/>
            <a:ext cx="3041002" cy="27761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0161" y="1533585"/>
            <a:ext cx="7224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dirty="0">
              <a:solidFill>
                <a:schemeClr val="bg1"/>
              </a:solidFill>
            </a:endParaRPr>
          </a:p>
          <a:p>
            <a:endParaRPr lang="en-AU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right flows + right timing =  native fish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0161" y="2390486"/>
            <a:ext cx="722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connection, protection and provision of flows and key nursery habitats</a:t>
            </a:r>
            <a:endParaRPr lang="en-A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9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56"/>
    </mc:Choice>
    <mc:Fallback xmlns="">
      <p:transition spd="slow" advTm="52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841" y="6321292"/>
            <a:ext cx="2119060" cy="472207"/>
          </a:xfrm>
          <a:prstGeom prst="rect">
            <a:avLst/>
          </a:prstGeom>
        </p:spPr>
      </p:pic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srgbClr val="1268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 your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logo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04" y="353029"/>
            <a:ext cx="1506163" cy="549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srgbClr val="1268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BRISBANE, AUSTRALIA |  18 - 20 SEPTEMBER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057" y="999360"/>
            <a:ext cx="756084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Acknowledgments</a:t>
            </a:r>
          </a:p>
          <a:p>
            <a:endParaRPr lang="en-AU" sz="2400" dirty="0">
              <a:solidFill>
                <a:schemeClr val="bg1"/>
              </a:solidFill>
            </a:endParaRPr>
          </a:p>
          <a:p>
            <a:r>
              <a:rPr lang="en-AU" sz="2400" dirty="0">
                <a:solidFill>
                  <a:schemeClr val="bg1"/>
                </a:solidFill>
              </a:rPr>
              <a:t>CPS Enviro </a:t>
            </a:r>
            <a:r>
              <a:rPr lang="en-AU" sz="2000" dirty="0">
                <a:solidFill>
                  <a:schemeClr val="bg1"/>
                </a:solidFill>
              </a:rPr>
              <a:t>– Clayton Sharpe</a:t>
            </a:r>
          </a:p>
          <a:p>
            <a:r>
              <a:rPr lang="en-AU" sz="2400" dirty="0">
                <a:solidFill>
                  <a:schemeClr val="bg1"/>
                </a:solidFill>
              </a:rPr>
              <a:t>DPI Fisheries </a:t>
            </a:r>
            <a:r>
              <a:rPr lang="en-AU" sz="2000" dirty="0">
                <a:solidFill>
                  <a:schemeClr val="bg1"/>
                </a:solidFill>
              </a:rPr>
              <a:t>- Iain Ellis</a:t>
            </a:r>
          </a:p>
          <a:p>
            <a:r>
              <a:rPr lang="en-AU" sz="2400" dirty="0">
                <a:solidFill>
                  <a:schemeClr val="bg1"/>
                </a:solidFill>
              </a:rPr>
              <a:t>Ivor Sturt</a:t>
            </a:r>
          </a:p>
          <a:p>
            <a:r>
              <a:rPr lang="en-AU" sz="2400" dirty="0">
                <a:solidFill>
                  <a:schemeClr val="bg1"/>
                </a:solidFill>
              </a:rPr>
              <a:t>CEWO </a:t>
            </a:r>
            <a:r>
              <a:rPr lang="en-AU" sz="2000" dirty="0">
                <a:solidFill>
                  <a:schemeClr val="bg1"/>
                </a:solidFill>
              </a:rPr>
              <a:t>– Alana Wilkes, Irene Wegner, Sean Kelly</a:t>
            </a:r>
          </a:p>
          <a:p>
            <a:r>
              <a:rPr lang="en-AU" sz="2400" dirty="0">
                <a:solidFill>
                  <a:schemeClr val="bg1"/>
                </a:solidFill>
              </a:rPr>
              <a:t>Water NSW </a:t>
            </a:r>
            <a:r>
              <a:rPr lang="en-AU" sz="2000" dirty="0">
                <a:solidFill>
                  <a:schemeClr val="bg1"/>
                </a:solidFill>
              </a:rPr>
              <a:t>– Vince Kelly</a:t>
            </a:r>
          </a:p>
          <a:p>
            <a:r>
              <a:rPr lang="en-AU" sz="2400" dirty="0">
                <a:solidFill>
                  <a:schemeClr val="bg1"/>
                </a:solidFill>
              </a:rPr>
              <a:t>MDBA </a:t>
            </a:r>
            <a:r>
              <a:rPr lang="en-AU" sz="2000" dirty="0">
                <a:solidFill>
                  <a:schemeClr val="bg1"/>
                </a:solidFill>
              </a:rPr>
              <a:t>– Adam </a:t>
            </a:r>
            <a:r>
              <a:rPr lang="en-AU" sz="2000" dirty="0" err="1">
                <a:solidFill>
                  <a:schemeClr val="bg1"/>
                </a:solidFill>
              </a:rPr>
              <a:t>Sluggett</a:t>
            </a:r>
            <a:r>
              <a:rPr lang="en-AU" sz="2000" dirty="0">
                <a:solidFill>
                  <a:schemeClr val="bg1"/>
                </a:solidFill>
              </a:rPr>
              <a:t>, Adam McLean, John </a:t>
            </a:r>
            <a:r>
              <a:rPr lang="en-AU" sz="2000" dirty="0" err="1">
                <a:solidFill>
                  <a:schemeClr val="bg1"/>
                </a:solidFill>
              </a:rPr>
              <a:t>Waterworth</a:t>
            </a:r>
            <a:endParaRPr lang="en-AU" sz="2000" dirty="0">
              <a:solidFill>
                <a:schemeClr val="bg1"/>
              </a:solidFill>
            </a:endParaRPr>
          </a:p>
          <a:p>
            <a:endParaRPr lang="en-AU" sz="2400" dirty="0">
              <a:solidFill>
                <a:schemeClr val="bg1"/>
              </a:solidFill>
            </a:endParaRPr>
          </a:p>
          <a:p>
            <a:r>
              <a:rPr lang="en-AU" sz="2400" dirty="0">
                <a:solidFill>
                  <a:schemeClr val="bg1"/>
                </a:solidFill>
              </a:rPr>
              <a:t>Lower Darling landholders</a:t>
            </a:r>
          </a:p>
          <a:p>
            <a:endParaRPr lang="en-AU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954" y="0"/>
            <a:ext cx="1913025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402434"/>
            <a:ext cx="3273329" cy="24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4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7"/>
    </mc:Choice>
    <mc:Fallback xmlns="">
      <p:transition spd="slow" advTm="90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841" y="6321292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srgbClr val="1268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srgbClr val="1268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 your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logo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04" y="353029"/>
            <a:ext cx="1506163" cy="5498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618" y="281540"/>
            <a:ext cx="6892560" cy="60961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19462173">
            <a:off x="2529440" y="2634574"/>
            <a:ext cx="2832408" cy="11579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37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97"/>
    </mc:Choice>
    <mc:Fallback xmlns="">
      <p:transition spd="slow" advTm="52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841" y="6321292"/>
            <a:ext cx="2119060" cy="472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srgbClr val="1268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 your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logo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04" y="353029"/>
            <a:ext cx="1506163" cy="549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srgbClr val="1268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BRISBANE, AUSTRALIA |  18 - 20 SEPTEMBER 2017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8053" y="4190709"/>
            <a:ext cx="8652346" cy="2566049"/>
            <a:chOff x="168053" y="4190709"/>
            <a:chExt cx="8652346" cy="256604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53" y="4190709"/>
              <a:ext cx="8652346" cy="2566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486672" y="4243549"/>
              <a:ext cx="18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b="1" dirty="0">
                  <a:latin typeface="Arial Black" panose="020B0A04020102020204" pitchFamily="34" charset="0"/>
                </a:rPr>
                <a:t>1941 - 2015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1825" y="1479306"/>
            <a:ext cx="8652345" cy="2282513"/>
            <a:chOff x="236217" y="4181786"/>
            <a:chExt cx="8652345" cy="2282513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11213" y="4181786"/>
              <a:ext cx="5193540" cy="395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6217" y="4476810"/>
              <a:ext cx="8652345" cy="198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4644008" y="2346353"/>
            <a:ext cx="292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0000"/>
                </a:solidFill>
              </a:rPr>
              <a:t>Boom and Bust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682626" y="4647000"/>
            <a:ext cx="5852912" cy="1518304"/>
            <a:chOff x="2682626" y="4647000"/>
            <a:chExt cx="5852912" cy="1518304"/>
          </a:xfrm>
        </p:grpSpPr>
        <p:grpSp>
          <p:nvGrpSpPr>
            <p:cNvPr id="32" name="Group 31"/>
            <p:cNvGrpSpPr/>
            <p:nvPr/>
          </p:nvGrpSpPr>
          <p:grpSpPr>
            <a:xfrm>
              <a:off x="5351833" y="4647000"/>
              <a:ext cx="3183705" cy="1518304"/>
              <a:chOff x="5351833" y="4647000"/>
              <a:chExt cx="3183705" cy="1518304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351833" y="4647000"/>
                <a:ext cx="31837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000" b="1" dirty="0">
                    <a:solidFill>
                      <a:srgbClr val="FF0000"/>
                    </a:solidFill>
                  </a:rPr>
                  <a:t>No or Low Flow periods</a:t>
                </a: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H="1">
                <a:off x="5652120" y="5150814"/>
                <a:ext cx="72008" cy="942482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7380312" y="5150814"/>
                <a:ext cx="216024" cy="101449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8038206" y="5061500"/>
                <a:ext cx="497332" cy="100811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2682626" y="4872452"/>
              <a:ext cx="15121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b="1" dirty="0">
                  <a:solidFill>
                    <a:srgbClr val="FF0000"/>
                  </a:solidFill>
                </a:rPr>
                <a:t>Menindee Lakes  storage construction</a:t>
              </a:r>
            </a:p>
          </p:txBody>
        </p:sp>
      </p:grpSp>
      <p:pic>
        <p:nvPicPr>
          <p:cNvPr id="26" name="Picture 25" descr="RS17 ID long_blue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461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85"/>
    </mc:Choice>
    <mc:Fallback xmlns="">
      <p:transition spd="slow" advTm="67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61" y="2208202"/>
            <a:ext cx="3732392" cy="41044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8085166">
            <a:off x="937012" y="4855513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/>
              <a:t>Lower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841" y="6321292"/>
            <a:ext cx="2119060" cy="472207"/>
          </a:xfrm>
          <a:prstGeom prst="rect">
            <a:avLst/>
          </a:prstGeom>
        </p:spPr>
      </p:pic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srgbClr val="1268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 your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logo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04" y="353029"/>
            <a:ext cx="1506163" cy="549869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5260">
            <a:off x="4707684" y="1434956"/>
            <a:ext cx="4185331" cy="2453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8085">
            <a:off x="4540548" y="4032145"/>
            <a:ext cx="4250598" cy="2532563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6179" y="1232523"/>
            <a:ext cx="4580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Case Study: Lower Darling Environmental Flows 2016-17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053112" y="3226069"/>
            <a:ext cx="2547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South Australia / NSW border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7456" y="552916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Wentworth</a:t>
            </a:r>
          </a:p>
        </p:txBody>
      </p:sp>
      <p:sp>
        <p:nvSpPr>
          <p:cNvPr id="2" name="TextBox 1"/>
          <p:cNvSpPr txBox="1"/>
          <p:nvPr/>
        </p:nvSpPr>
        <p:spPr>
          <a:xfrm rot="19313221">
            <a:off x="2279734" y="2809673"/>
            <a:ext cx="114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/>
              <a:t>Darling River</a:t>
            </a:r>
          </a:p>
        </p:txBody>
      </p:sp>
      <p:sp>
        <p:nvSpPr>
          <p:cNvPr id="4" name="Oval 3"/>
          <p:cNvSpPr/>
          <p:nvPr/>
        </p:nvSpPr>
        <p:spPr>
          <a:xfrm rot="1581915">
            <a:off x="771055" y="3503245"/>
            <a:ext cx="879227" cy="1950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/>
          <p:cNvSpPr/>
          <p:nvPr/>
        </p:nvSpPr>
        <p:spPr>
          <a:xfrm rot="1581915">
            <a:off x="1015900" y="3524599"/>
            <a:ext cx="572792" cy="560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/>
          <p:cNvSpPr/>
          <p:nvPr/>
        </p:nvSpPr>
        <p:spPr>
          <a:xfrm rot="1581915">
            <a:off x="573284" y="5079631"/>
            <a:ext cx="572792" cy="560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40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20"/>
    </mc:Choice>
    <mc:Fallback xmlns="">
      <p:transition spd="slow" advTm="52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21" grpId="0" animBg="1"/>
      <p:bldP spid="21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87896"/>
            <a:ext cx="8981728" cy="6669360"/>
            <a:chOff x="36512" y="0"/>
            <a:chExt cx="8981728" cy="66693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760" y="0"/>
              <a:ext cx="8892480" cy="66693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512" y="476672"/>
              <a:ext cx="4104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600" b="1" dirty="0">
                  <a:solidFill>
                    <a:schemeClr val="bg1"/>
                  </a:solidFill>
                </a:rPr>
                <a:t>2014, 2015 &amp; 2016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99592" y="1285409"/>
            <a:ext cx="7564651" cy="5437454"/>
            <a:chOff x="1113660" y="1310899"/>
            <a:chExt cx="7114700" cy="53285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3660" y="1310899"/>
              <a:ext cx="7114700" cy="53285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59705" y="5778857"/>
              <a:ext cx="52565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/>
                <a:t>Downstream sections of Lower Darling River dry for more than 500 days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46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20"/>
    </mc:Choice>
    <mc:Fallback xmlns="">
      <p:transition spd="slow" advTm="47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841" y="6321292"/>
            <a:ext cx="2119060" cy="472207"/>
          </a:xfrm>
          <a:prstGeom prst="rect">
            <a:avLst/>
          </a:prstGeom>
        </p:spPr>
      </p:pic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srgbClr val="1268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 your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logo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04" y="353029"/>
            <a:ext cx="1506163" cy="549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srgbClr val="1268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BRISBANE, AUSTRALIA |  18 - 20 SEPTEMBER 2017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27" y="1943806"/>
            <a:ext cx="8321824" cy="357279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65383" y="3215638"/>
            <a:ext cx="648072" cy="1446591"/>
            <a:chOff x="1265383" y="3215638"/>
            <a:chExt cx="648072" cy="1446591"/>
          </a:xfrm>
        </p:grpSpPr>
        <p:sp>
          <p:nvSpPr>
            <p:cNvPr id="20" name="TextBox 19"/>
            <p:cNvSpPr txBox="1"/>
            <p:nvPr/>
          </p:nvSpPr>
          <p:spPr>
            <a:xfrm>
              <a:off x="1265383" y="3215638"/>
              <a:ext cx="648072" cy="529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b="1" dirty="0"/>
                <a:t>No flow</a:t>
              </a:r>
            </a:p>
          </p:txBody>
        </p:sp>
        <p:cxnSp>
          <p:nvCxnSpPr>
            <p:cNvPr id="21" name="Straight Connector 20"/>
            <p:cNvCxnSpPr>
              <a:stCxn id="20" idx="2"/>
            </p:cNvCxnSpPr>
            <p:nvPr/>
          </p:nvCxnSpPr>
          <p:spPr>
            <a:xfrm>
              <a:off x="1589419" y="3745591"/>
              <a:ext cx="10226" cy="9166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751773" y="2117839"/>
            <a:ext cx="2736304" cy="2218103"/>
            <a:chOff x="2751773" y="2117839"/>
            <a:chExt cx="2736304" cy="2218103"/>
          </a:xfrm>
        </p:grpSpPr>
        <p:sp>
          <p:nvSpPr>
            <p:cNvPr id="15" name="Right Brace 14"/>
            <p:cNvSpPr/>
            <p:nvPr/>
          </p:nvSpPr>
          <p:spPr>
            <a:xfrm rot="16200000">
              <a:off x="3728383" y="2720263"/>
              <a:ext cx="783087" cy="2448272"/>
            </a:xfrm>
            <a:prstGeom prst="rightBrac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51773" y="2941801"/>
              <a:ext cx="2736304" cy="529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b="1" dirty="0"/>
                <a:t>Murray cod spawning &amp; recruitment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7347" y="2117839"/>
              <a:ext cx="920576" cy="85961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4157238" y="2356757"/>
              <a:ext cx="778003" cy="452323"/>
            </a:xfrm>
            <a:prstGeom prst="rect">
              <a:avLst/>
            </a:prstGeom>
          </p:spPr>
        </p:pic>
      </p:grpSp>
      <p:sp>
        <p:nvSpPr>
          <p:cNvPr id="2" name="Oval 1"/>
          <p:cNvSpPr/>
          <p:nvPr/>
        </p:nvSpPr>
        <p:spPr>
          <a:xfrm>
            <a:off x="1877460" y="4378443"/>
            <a:ext cx="838318" cy="638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2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29"/>
    </mc:Choice>
    <mc:Fallback xmlns="">
      <p:transition spd="slow" advTm="130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4"/>
          <a:stretch/>
        </p:blipFill>
        <p:spPr>
          <a:xfrm>
            <a:off x="395536" y="310691"/>
            <a:ext cx="5472608" cy="6286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514446"/>
            <a:ext cx="3744416" cy="573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82"/>
    </mc:Choice>
    <mc:Fallback xmlns="">
      <p:transition spd="slow" advTm="7528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srgbClr val="1268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 your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logo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04" y="353029"/>
            <a:ext cx="1506163" cy="549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srgbClr val="1268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BRISBANE, AUSTRALIA |  18 - 20 SEPTEMBER 2017</a:t>
            </a:r>
          </a:p>
        </p:txBody>
      </p:sp>
      <p:pic>
        <p:nvPicPr>
          <p:cNvPr id="10" name="Picture 2" descr="E:\MUR1617-08_Lower Darling\Media\mildura weekly _9_12_16 cod articl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612" y="1088754"/>
            <a:ext cx="7612797" cy="56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93" y="2816946"/>
            <a:ext cx="3168352" cy="316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9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41"/>
    </mc:Choice>
    <mc:Fallback xmlns="">
      <p:transition spd="slow" advTm="4164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176" y="940552"/>
            <a:ext cx="4247041" cy="3641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51"/>
          <a:stretch/>
        </p:blipFill>
        <p:spPr>
          <a:xfrm>
            <a:off x="0" y="981842"/>
            <a:ext cx="4025900" cy="36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Flows increased to provide food, habitat and dispersal for Murray cod larvae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096" y="4631646"/>
            <a:ext cx="6012160" cy="206147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843808" y="2782042"/>
            <a:ext cx="2016224" cy="3743302"/>
            <a:chOff x="2843808" y="2782042"/>
            <a:chExt cx="2016224" cy="3743302"/>
          </a:xfrm>
        </p:grpSpPr>
        <p:sp>
          <p:nvSpPr>
            <p:cNvPr id="8" name="Oval 7"/>
            <p:cNvSpPr/>
            <p:nvPr/>
          </p:nvSpPr>
          <p:spPr>
            <a:xfrm>
              <a:off x="3419872" y="6021288"/>
              <a:ext cx="144016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2843808" y="2782042"/>
              <a:ext cx="936104" cy="331125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720176" y="4077072"/>
            <a:ext cx="1219976" cy="2376264"/>
            <a:chOff x="4720176" y="4077072"/>
            <a:chExt cx="1219976" cy="2376264"/>
          </a:xfrm>
        </p:grpSpPr>
        <p:sp>
          <p:nvSpPr>
            <p:cNvPr id="14" name="Oval 13"/>
            <p:cNvSpPr/>
            <p:nvPr/>
          </p:nvSpPr>
          <p:spPr>
            <a:xfrm>
              <a:off x="4720176" y="5805264"/>
              <a:ext cx="859936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6" name="Straight Connector 15"/>
            <p:cNvCxnSpPr>
              <a:stCxn id="14" idx="0"/>
            </p:cNvCxnSpPr>
            <p:nvPr/>
          </p:nvCxnSpPr>
          <p:spPr>
            <a:xfrm flipV="1">
              <a:off x="5150144" y="4077072"/>
              <a:ext cx="790008" cy="172819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30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87"/>
    </mc:Choice>
    <mc:Fallback xmlns="">
      <p:transition spd="slow" advTm="18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4.3|2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96.7|1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8.8|25.5|3.4|2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8|3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0.6|11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351</Words>
  <Application>Microsoft Office PowerPoint</Application>
  <PresentationFormat>On-screen Show (4:3)</PresentationFormat>
  <Paragraphs>106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Calibri Light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of Environment and Heritage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Dsantos Paula</dc:creator>
  <cp:lastModifiedBy>Paula Dsantos</cp:lastModifiedBy>
  <cp:revision>164</cp:revision>
  <cp:lastPrinted>2017-04-27T23:29:43Z</cp:lastPrinted>
  <dcterms:created xsi:type="dcterms:W3CDTF">2017-04-27T11:24:01Z</dcterms:created>
  <dcterms:modified xsi:type="dcterms:W3CDTF">2017-08-11T04:59:00Z</dcterms:modified>
</cp:coreProperties>
</file>