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6" r:id="rId4"/>
    <p:sldId id="267" r:id="rId5"/>
    <p:sldId id="268" r:id="rId6"/>
    <p:sldId id="258" r:id="rId7"/>
    <p:sldId id="259" r:id="rId8"/>
    <p:sldId id="262" r:id="rId9"/>
    <p:sldId id="270" r:id="rId10"/>
    <p:sldId id="260" r:id="rId11"/>
    <p:sldId id="269" r:id="rId12"/>
    <p:sldId id="263"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6992" autoAdjust="0"/>
    <p:restoredTop sz="72793" autoAdjust="0"/>
  </p:normalViewPr>
  <p:slideViewPr>
    <p:cSldViewPr snapToGrid="0" showGuides="1">
      <p:cViewPr>
        <p:scale>
          <a:sx n="66" d="100"/>
          <a:sy n="66" d="100"/>
        </p:scale>
        <p:origin x="2467" y="38"/>
      </p:cViewPr>
      <p:guideLst>
        <p:guide pos="2880"/>
        <p:guide orient="horz" pos="2160"/>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480B4-032E-4AB3-82EB-C08C76FC03E3}" type="datetimeFigureOut">
              <a:rPr lang="en-AU" smtClean="0"/>
              <a:t>16/08/2017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22285-2CF6-407A-9E1D-24F7DC908EF0}" type="slidenum">
              <a:rPr lang="en-AU" smtClean="0"/>
              <a:t>‹#›</a:t>
            </a:fld>
            <a:endParaRPr lang="en-AU"/>
          </a:p>
        </p:txBody>
      </p:sp>
    </p:spTree>
    <p:extLst>
      <p:ext uri="{BB962C8B-B14F-4D97-AF65-F5344CB8AC3E}">
        <p14:creationId xmlns:p14="http://schemas.microsoft.com/office/powerpoint/2010/main" val="205463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we talk about environmental water or environmental flows – we</a:t>
            </a:r>
            <a:r>
              <a:rPr lang="en-AU" baseline="0" dirty="0" smtClean="0"/>
              <a:t> often talk about it like it is all the same – an all encompassing statement of all the water provided to the environment.  </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E722285-2CF6-407A-9E1D-24F7DC908EF0}" type="slidenum">
              <a:rPr lang="en-AU" smtClean="0"/>
              <a:t>2</a:t>
            </a:fld>
            <a:endParaRPr lang="en-AU"/>
          </a:p>
        </p:txBody>
      </p:sp>
    </p:spTree>
    <p:extLst>
      <p:ext uri="{BB962C8B-B14F-4D97-AF65-F5344CB8AC3E}">
        <p14:creationId xmlns:p14="http://schemas.microsoft.com/office/powerpoint/2010/main" val="67102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active management of environmental water delivered substantially greater ecological benefits than the rules-based approach. This suggests that there is merit in further exploring the use of legal rights to manage environmental water and investigating how such approaches may improve environmental outcomes without additional water.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However, it is important to consider two issues in more detail. Firstly, the analysis undertaken in this paper assumes perfect foresight; that is, at the time watering decisions are made, the optimization model knows how the streamflow for the year will unfold. In reality, an environmental manager or storage operator is working under uncertainty concerning future climate conditions and accordingly future work could investigate the outcomes once climatic uncertainty is incorporated into the modelling framework. One approach that could be adopted is the use of a stochastic modelling framework that considers uncertainty via the use of a “scenario tree”. In this approach, different future conditions are given a probability of occurrence, with each time-step having options that branch from the suite of conditions possible to the previous time-step (Powell 2014). This modelling approach produces solutions that hedge over the range of possible future conditions, enabling environmental water managers to make decisions that put them in the best position to be able to manage outcomes whatever climate scenario unfolds. This may result in a very different release pattern to that with perfect foresight  of future climate. This remains an area for further research, both from a technical perspective and considering how a model that acknowledges uncertainty in this way would be used by a manger in their institutional setting.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second consideration is that active management of environmental water requires an institutional framework and resources to enable these ongoing decisions (O’Donnell and Garrick 2017). There are costs associated with these additional resources (Garrick 2015) and this must be compared to the potential improvements in ecological outcomes.</a:t>
            </a:r>
          </a:p>
          <a:p>
            <a:endParaRPr lang="en-AU" dirty="0"/>
          </a:p>
        </p:txBody>
      </p:sp>
      <p:sp>
        <p:nvSpPr>
          <p:cNvPr id="4" name="Slide Number Placeholder 3"/>
          <p:cNvSpPr>
            <a:spLocks noGrp="1"/>
          </p:cNvSpPr>
          <p:nvPr>
            <p:ph type="sldNum" sz="quarter" idx="10"/>
          </p:nvPr>
        </p:nvSpPr>
        <p:spPr/>
        <p:txBody>
          <a:bodyPr/>
          <a:lstStyle/>
          <a:p>
            <a:fld id="{FE722285-2CF6-407A-9E1D-24F7DC908EF0}" type="slidenum">
              <a:rPr lang="en-AU" smtClean="0"/>
              <a:t>12</a:t>
            </a:fld>
            <a:endParaRPr lang="en-AU"/>
          </a:p>
        </p:txBody>
      </p:sp>
    </p:spTree>
    <p:extLst>
      <p:ext uri="{BB962C8B-B14F-4D97-AF65-F5344CB8AC3E}">
        <p14:creationId xmlns:p14="http://schemas.microsoft.com/office/powerpoint/2010/main" val="126700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we talk about environmental water or environmental flows – we</a:t>
            </a:r>
            <a:r>
              <a:rPr lang="en-AU" baseline="0" dirty="0" smtClean="0"/>
              <a:t> often talk about it like it is all the same – an all encompassing statement of all the water provided to the environment.  </a:t>
            </a:r>
            <a:endParaRPr lang="en-AU" dirty="0" smtClean="0"/>
          </a:p>
          <a:p>
            <a:endParaRPr lang="en-AU" dirty="0" smtClean="0"/>
          </a:p>
          <a:p>
            <a:r>
              <a:rPr lang="en-AU" dirty="0" smtClean="0"/>
              <a:t>But, there are a number of different ways that we provide water for the environment – different</a:t>
            </a:r>
            <a:r>
              <a:rPr lang="en-AU" baseline="0" dirty="0" smtClean="0"/>
              <a:t> allocation mechanisms.  </a:t>
            </a:r>
          </a:p>
          <a:p>
            <a:endParaRPr lang="en-AU" baseline="0" dirty="0" smtClean="0"/>
          </a:p>
          <a:p>
            <a:r>
              <a:rPr lang="en-AU" sz="1200" kern="1200" dirty="0" smtClean="0">
                <a:solidFill>
                  <a:schemeClr val="tx1"/>
                </a:solidFill>
                <a:effectLst/>
                <a:latin typeface="+mn-lt"/>
                <a:ea typeface="+mn-ea"/>
                <a:cs typeface="+mn-cs"/>
              </a:rPr>
              <a:t>Broadly, allocation mechanisms for environmental water can be categorised as those that impose conditions on other water users (such as conditions on licences to abstract water, conditions on storage operators to release a flow, and implementation of a cap or limit on total abstraction volume) and those that provide a legal right to water for the Environment (such as the Ecological Water Reserve in South Africa (Republic of South Africa 1998) or Environmental Water Entitlements in Australia (Commonwealth of Australia 2007)). The former approach to allocating environmental water (referred to from here as </a:t>
            </a:r>
            <a:r>
              <a:rPr lang="en-AU" sz="1200" i="1" kern="1200" dirty="0" smtClean="0">
                <a:solidFill>
                  <a:schemeClr val="tx1"/>
                </a:solidFill>
                <a:effectLst/>
                <a:latin typeface="+mn-lt"/>
                <a:ea typeface="+mn-ea"/>
                <a:cs typeface="+mn-cs"/>
              </a:rPr>
              <a:t>rules-based</a:t>
            </a:r>
            <a:r>
              <a:rPr lang="en-AU" sz="1200" kern="1200" dirty="0" smtClean="0">
                <a:solidFill>
                  <a:schemeClr val="tx1"/>
                </a:solidFill>
                <a:effectLst/>
                <a:latin typeface="+mn-lt"/>
                <a:ea typeface="+mn-ea"/>
                <a:cs typeface="+mn-cs"/>
              </a:rPr>
              <a:t>) is the more traditional and widely applied approach. These types of mechanisms can be set through long-term planning instruments and implemented consistently between years, in some cases with rules varying depending, for example, on hydrological conditions (i.e. wet, dry or average) or dam inflows. Environmental water rights (the second broad category) is a praised approach in the literature as it provides increased legal security and flexibility to adapt to changing conditions and environmental needs (Godden 2005; Neave et al. 2015). When environmental water is allocated as a legal right, an environmental water management authority is usually established. This authority holds a parcel of water in storage, and must make decisions about how to manage it, so as to achieve the best environmental outcomes. In doing so, the manager is not constrained to achieve any pre-specified flow regime, but may respond flexibly, at any point in time, to the state of the environment, the system storage state, the decisions of other water users, and flows both current and anticipated in the future.  This requires </a:t>
            </a:r>
            <a:r>
              <a:rPr lang="en-AU" sz="1200" i="1" kern="1200" dirty="0" smtClean="0">
                <a:solidFill>
                  <a:schemeClr val="tx1"/>
                </a:solidFill>
                <a:effectLst/>
                <a:latin typeface="+mn-lt"/>
                <a:ea typeface="+mn-ea"/>
                <a:cs typeface="+mn-cs"/>
              </a:rPr>
              <a:t>active management</a:t>
            </a:r>
            <a:r>
              <a:rPr lang="en-AU" sz="1200" kern="1200" dirty="0" smtClean="0">
                <a:solidFill>
                  <a:schemeClr val="tx1"/>
                </a:solidFill>
                <a:effectLst/>
                <a:latin typeface="+mn-lt"/>
                <a:ea typeface="+mn-ea"/>
                <a:cs typeface="+mn-cs"/>
              </a:rPr>
              <a:t> (O’Donnell and Garrick 2017) – in which a manager must make active and ongoing decisions about how to release water from storage, in the same way that an irrigator would call on their licenced water. </a:t>
            </a:r>
            <a:endParaRPr lang="en-AU" dirty="0"/>
          </a:p>
        </p:txBody>
      </p:sp>
      <p:sp>
        <p:nvSpPr>
          <p:cNvPr id="4" name="Slide Number Placeholder 3"/>
          <p:cNvSpPr>
            <a:spLocks noGrp="1"/>
          </p:cNvSpPr>
          <p:nvPr>
            <p:ph type="sldNum" sz="quarter" idx="10"/>
          </p:nvPr>
        </p:nvSpPr>
        <p:spPr/>
        <p:txBody>
          <a:bodyPr/>
          <a:lstStyle/>
          <a:p>
            <a:fld id="{FE722285-2CF6-407A-9E1D-24F7DC908EF0}" type="slidenum">
              <a:rPr lang="en-AU" smtClean="0"/>
              <a:t>3</a:t>
            </a:fld>
            <a:endParaRPr lang="en-AU"/>
          </a:p>
        </p:txBody>
      </p:sp>
    </p:spTree>
    <p:extLst>
      <p:ext uri="{BB962C8B-B14F-4D97-AF65-F5344CB8AC3E}">
        <p14:creationId xmlns:p14="http://schemas.microsoft.com/office/powerpoint/2010/main" val="17788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we talk about environmental water or environmental flows – we</a:t>
            </a:r>
            <a:r>
              <a:rPr lang="en-AU" baseline="0" dirty="0" smtClean="0"/>
              <a:t> often talk about it like it is all the same – an all encompassing statement of all the water provided to the environment.  </a:t>
            </a:r>
            <a:endParaRPr lang="en-AU" dirty="0" smtClean="0"/>
          </a:p>
          <a:p>
            <a:endParaRPr lang="en-AU" dirty="0" smtClean="0"/>
          </a:p>
          <a:p>
            <a:r>
              <a:rPr lang="en-AU" dirty="0" smtClean="0"/>
              <a:t>But, there are a number of different ways that we provide water for the environment – different</a:t>
            </a:r>
            <a:r>
              <a:rPr lang="en-AU" baseline="0" dirty="0" smtClean="0"/>
              <a:t> allocation mechanisms.  </a:t>
            </a:r>
          </a:p>
          <a:p>
            <a:endParaRPr lang="en-AU" baseline="0" dirty="0" smtClean="0"/>
          </a:p>
          <a:p>
            <a:r>
              <a:rPr lang="en-AU" dirty="0" smtClean="0"/>
              <a:t>The mechanism used to allocate environmental flows </a:t>
            </a:r>
            <a:r>
              <a:rPr lang="en-AU" dirty="0" err="1" smtClean="0"/>
              <a:t>areimportant</a:t>
            </a:r>
            <a:r>
              <a:rPr lang="en-AU" dirty="0" smtClean="0"/>
              <a:t> as it defines the legal security, the level of flexibility in managing environmental water, and the resources required to manage environmental flows (Horne et al. 2017; O’Donnell and Garrick 2017).  </a:t>
            </a:r>
          </a:p>
          <a:p>
            <a:endParaRPr lang="en-AU" dirty="0" smtClean="0"/>
          </a:p>
          <a:p>
            <a:r>
              <a:rPr lang="en-AU" dirty="0" smtClean="0"/>
              <a:t>Erin O’Donnell</a:t>
            </a:r>
            <a:r>
              <a:rPr lang="en-AU" baseline="0" dirty="0" smtClean="0"/>
              <a:t> will spend more time talking about this tomorrow afternoon.  </a:t>
            </a:r>
            <a:endParaRPr lang="en-AU" dirty="0" smtClean="0"/>
          </a:p>
          <a:p>
            <a:endParaRPr lang="en-AU" dirty="0"/>
          </a:p>
        </p:txBody>
      </p:sp>
      <p:sp>
        <p:nvSpPr>
          <p:cNvPr id="4" name="Slide Number Placeholder 3"/>
          <p:cNvSpPr>
            <a:spLocks noGrp="1"/>
          </p:cNvSpPr>
          <p:nvPr>
            <p:ph type="sldNum" sz="quarter" idx="10"/>
          </p:nvPr>
        </p:nvSpPr>
        <p:spPr/>
        <p:txBody>
          <a:bodyPr/>
          <a:lstStyle/>
          <a:p>
            <a:fld id="{FE722285-2CF6-407A-9E1D-24F7DC908EF0}" type="slidenum">
              <a:rPr lang="en-AU" smtClean="0"/>
              <a:t>4</a:t>
            </a:fld>
            <a:endParaRPr lang="en-AU"/>
          </a:p>
        </p:txBody>
      </p:sp>
    </p:spTree>
    <p:extLst>
      <p:ext uri="{BB962C8B-B14F-4D97-AF65-F5344CB8AC3E}">
        <p14:creationId xmlns:p14="http://schemas.microsoft.com/office/powerpoint/2010/main" val="14945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we talk about environmental water or environmental flows – we</a:t>
            </a:r>
            <a:r>
              <a:rPr lang="en-AU" baseline="0" dirty="0" smtClean="0"/>
              <a:t> often talk about it like it is all the same – an all encompassing statement of all the water provided to the environment.  </a:t>
            </a:r>
            <a:endParaRPr lang="en-AU" dirty="0" smtClean="0"/>
          </a:p>
          <a:p>
            <a:endParaRPr lang="en-AU" dirty="0" smtClean="0"/>
          </a:p>
          <a:p>
            <a:r>
              <a:rPr lang="en-AU" dirty="0" smtClean="0"/>
              <a:t>But, there are a number of different ways that we provide water for the environment – different</a:t>
            </a:r>
            <a:r>
              <a:rPr lang="en-AU" baseline="0" dirty="0" smtClean="0"/>
              <a:t> allocation mechanisms.  </a:t>
            </a:r>
          </a:p>
          <a:p>
            <a:endParaRPr lang="en-AU" baseline="0" dirty="0" smtClean="0"/>
          </a:p>
          <a:p>
            <a:r>
              <a:rPr lang="en-AU" dirty="0" smtClean="0"/>
              <a:t>The mechanism used to allocate environmental flows </a:t>
            </a:r>
            <a:r>
              <a:rPr lang="en-AU" dirty="0" err="1" smtClean="0"/>
              <a:t>areimportant</a:t>
            </a:r>
            <a:r>
              <a:rPr lang="en-AU" dirty="0" smtClean="0"/>
              <a:t> as it defines the legal security, the level of flexibility in managing environmental water, and the resources required to manage environmental flows (Horne et al. 2017; O’Donnell and Garrick 2017).  </a:t>
            </a:r>
          </a:p>
          <a:p>
            <a:endParaRPr lang="en-AU" dirty="0" smtClean="0"/>
          </a:p>
          <a:p>
            <a:r>
              <a:rPr lang="en-AU" dirty="0" smtClean="0"/>
              <a:t>Erin O’Donnell</a:t>
            </a:r>
            <a:r>
              <a:rPr lang="en-AU" baseline="0" dirty="0" smtClean="0"/>
              <a:t> will spend more time talking about this on XXXX.  </a:t>
            </a:r>
          </a:p>
          <a:p>
            <a:endParaRPr lang="en-AU" baseline="0" dirty="0" smtClean="0"/>
          </a:p>
          <a:p>
            <a:r>
              <a:rPr lang="en-AU" baseline="0" dirty="0" smtClean="0"/>
              <a:t>Now what I want to focus on is looking at just two of these mechanisms and the level of flexibility they provide in managing environmental water and ask – what does this flexibility actually mean in terms of environmental outcomes?  </a:t>
            </a:r>
          </a:p>
          <a:p>
            <a:endParaRPr lang="en-AU" baseline="0" dirty="0" smtClean="0"/>
          </a:p>
          <a:p>
            <a:r>
              <a:rPr lang="en-AU" baseline="0" dirty="0" smtClean="0"/>
              <a:t>If we think about conditions on storage operators, we are effectively establishing a set of release rules that a storage operator can follow to ensure a downstream flow regime.  These rules can be simple or complex, they may be different in dry or wet years, but they have a level of consistency.  In contrast, where environmental water rights exist, an environmental manager must make ongoing and active decisions about where and when to use water.  There is a high level of flexibility around how environmental water is released through time and between years, but this ongoing management is also resource intensive.  How much extra benefit does this flexibility provide in terms of environmental outcomes?</a:t>
            </a:r>
            <a:endParaRPr lang="en-AU" dirty="0"/>
          </a:p>
        </p:txBody>
      </p:sp>
      <p:sp>
        <p:nvSpPr>
          <p:cNvPr id="4" name="Slide Number Placeholder 3"/>
          <p:cNvSpPr>
            <a:spLocks noGrp="1"/>
          </p:cNvSpPr>
          <p:nvPr>
            <p:ph type="sldNum" sz="quarter" idx="10"/>
          </p:nvPr>
        </p:nvSpPr>
        <p:spPr/>
        <p:txBody>
          <a:bodyPr/>
          <a:lstStyle/>
          <a:p>
            <a:fld id="{FE722285-2CF6-407A-9E1D-24F7DC908EF0}" type="slidenum">
              <a:rPr lang="en-AU" smtClean="0"/>
              <a:t>5</a:t>
            </a:fld>
            <a:endParaRPr lang="en-AU"/>
          </a:p>
        </p:txBody>
      </p:sp>
    </p:spTree>
    <p:extLst>
      <p:ext uri="{BB962C8B-B14F-4D97-AF65-F5344CB8AC3E}">
        <p14:creationId xmlns:p14="http://schemas.microsoft.com/office/powerpoint/2010/main" val="366104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3 environmental flow reaches</a:t>
            </a:r>
            <a:r>
              <a:rPr lang="en-AU" baseline="0" dirty="0" smtClean="0"/>
              <a:t> that are managed for</a:t>
            </a:r>
          </a:p>
          <a:p>
            <a:endParaRPr lang="en-AU" baseline="0" dirty="0" smtClean="0"/>
          </a:p>
          <a:p>
            <a:r>
              <a:rPr lang="en-AU" baseline="0" dirty="0" err="1" smtClean="0"/>
              <a:t>Environmetnal</a:t>
            </a:r>
            <a:r>
              <a:rPr lang="en-AU" baseline="0" dirty="0" smtClean="0"/>
              <a:t> objectives include macroinvertebrates, fish (Australian Grayling, Black fish) and geomorphology</a:t>
            </a:r>
          </a:p>
          <a:p>
            <a:endParaRPr lang="en-AU" baseline="0" dirty="0" smtClean="0"/>
          </a:p>
          <a:p>
            <a:r>
              <a:rPr lang="en-AU" baseline="0" dirty="0" smtClean="0"/>
              <a:t>Environmental water manager holds 17GL of environmental water that can be actively managed.</a:t>
            </a:r>
            <a:endParaRPr lang="en-AU" dirty="0"/>
          </a:p>
        </p:txBody>
      </p:sp>
      <p:sp>
        <p:nvSpPr>
          <p:cNvPr id="4" name="Slide Number Placeholder 3"/>
          <p:cNvSpPr>
            <a:spLocks noGrp="1"/>
          </p:cNvSpPr>
          <p:nvPr>
            <p:ph type="sldNum" sz="quarter" idx="10"/>
          </p:nvPr>
        </p:nvSpPr>
        <p:spPr/>
        <p:txBody>
          <a:bodyPr/>
          <a:lstStyle/>
          <a:p>
            <a:fld id="{FE722285-2CF6-407A-9E1D-24F7DC908EF0}" type="slidenum">
              <a:rPr lang="en-AU" smtClean="0"/>
              <a:t>6</a:t>
            </a:fld>
            <a:endParaRPr lang="en-AU"/>
          </a:p>
        </p:txBody>
      </p:sp>
    </p:spTree>
    <p:extLst>
      <p:ext uri="{BB962C8B-B14F-4D97-AF65-F5344CB8AC3E}">
        <p14:creationId xmlns:p14="http://schemas.microsoft.com/office/powerpoint/2010/main" val="324792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then developed on optimization model of the Yarra catchment where</a:t>
            </a:r>
            <a:r>
              <a:rPr lang="en-AU" baseline="0" dirty="0" smtClean="0"/>
              <a:t> the objective is to design an environmental release pattern that obtains the maximum possible environmental outcomes across the reaches of interest and the various environmental management objectives.</a:t>
            </a:r>
            <a:endParaRPr lang="en-AU" dirty="0"/>
          </a:p>
        </p:txBody>
      </p:sp>
      <p:sp>
        <p:nvSpPr>
          <p:cNvPr id="4" name="Slide Number Placeholder 3"/>
          <p:cNvSpPr>
            <a:spLocks noGrp="1"/>
          </p:cNvSpPr>
          <p:nvPr>
            <p:ph type="sldNum" sz="quarter" idx="10"/>
          </p:nvPr>
        </p:nvSpPr>
        <p:spPr/>
        <p:txBody>
          <a:bodyPr/>
          <a:lstStyle/>
          <a:p>
            <a:fld id="{FE722285-2CF6-407A-9E1D-24F7DC908EF0}" type="slidenum">
              <a:rPr lang="en-AU" smtClean="0"/>
              <a:t>7</a:t>
            </a:fld>
            <a:endParaRPr lang="en-AU"/>
          </a:p>
        </p:txBody>
      </p:sp>
    </p:spTree>
    <p:extLst>
      <p:ext uri="{BB962C8B-B14F-4D97-AF65-F5344CB8AC3E}">
        <p14:creationId xmlns:p14="http://schemas.microsoft.com/office/powerpoint/2010/main" val="204961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Environmental outcomes are represented through a series of influence diagrams (</a:t>
            </a:r>
            <a:r>
              <a:rPr lang="en-AU" sz="1200" kern="1200" dirty="0" err="1" smtClean="0">
                <a:solidFill>
                  <a:schemeClr val="tx1"/>
                </a:solidFill>
                <a:effectLst/>
                <a:latin typeface="+mn-lt"/>
                <a:ea typeface="+mn-ea"/>
                <a:cs typeface="+mn-cs"/>
              </a:rPr>
              <a:t>Watthayu</a:t>
            </a:r>
            <a:r>
              <a:rPr lang="en-AU" sz="1200" kern="1200" dirty="0" smtClean="0">
                <a:solidFill>
                  <a:schemeClr val="tx1"/>
                </a:solidFill>
                <a:effectLst/>
                <a:latin typeface="+mn-lt"/>
                <a:ea typeface="+mn-ea"/>
                <a:cs typeface="+mn-cs"/>
              </a:rPr>
              <a:t> and Peng 2004) that are then translated to CPNs. These CPNs link flow release decisions (decision nodes) for a given season through to an outcome (utility node) for an individual species, with important intermediate processes linking the decisions through to the outcome (chance nodes) (Figure 2). For example, the decision to provide a fresh or pulse event (decision nodes) may impact on the probability that fish spawning will occur (chance node), which in turn impacts the likelihood of a particular fish species being in good, average or poor condition (utility node). Each chance and utility node in the CPN is linked to a table of probabilities that define how the state of a decision node will lead to a certain outcome in nodes further down the influence diagram. These probability tables can be populated through expert opinion, data or model outputs (Henderson et al. 2008). The example in Figure 2 is structured around outcomes for fish, however CPNs can similarly be produced for other types of environmental management objectives (such as vegetation, macroinvertebrates and channel form). The CPNs can also be used to link environmental outcomes together, for example where the outcome for a fish species depends on healthy macroinvertebrate communities as a food source. A major challenge in developing ecological models to include in decision support tools is developing a comparable scale of condition or outcome across management objectives. In this paper we use a common approach of defining states or severity ratings (good, average, poor condition) associated with a scale of zero to one (King et al. 2003; Sale et al. 1982; Young et al. 2003). </a:t>
            </a:r>
            <a:endParaRPr lang="en-AU" dirty="0"/>
          </a:p>
        </p:txBody>
      </p:sp>
      <p:sp>
        <p:nvSpPr>
          <p:cNvPr id="4" name="Slide Number Placeholder 3"/>
          <p:cNvSpPr>
            <a:spLocks noGrp="1"/>
          </p:cNvSpPr>
          <p:nvPr>
            <p:ph type="sldNum" sz="quarter" idx="10"/>
          </p:nvPr>
        </p:nvSpPr>
        <p:spPr/>
        <p:txBody>
          <a:bodyPr/>
          <a:lstStyle/>
          <a:p>
            <a:fld id="{FE722285-2CF6-407A-9E1D-24F7DC908EF0}" type="slidenum">
              <a:rPr lang="en-AU" smtClean="0"/>
              <a:t>8</a:t>
            </a:fld>
            <a:endParaRPr lang="en-AU"/>
          </a:p>
        </p:txBody>
      </p:sp>
    </p:spTree>
    <p:extLst>
      <p:ext uri="{BB962C8B-B14F-4D97-AF65-F5344CB8AC3E}">
        <p14:creationId xmlns:p14="http://schemas.microsoft.com/office/powerpoint/2010/main" val="429187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Different patterns of fixed monthly releases were derived to represent release rules for wet, average, and dry years based 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median monthly release as calculated using the previous optimization runs allowing for unlimited access to water (“unlimited median release rule”) (Scenario 6 in Table 2).</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optimized monthly releases for a year derived by optimizing the monthly release decisions for the most recent 10 years of each climate type ensuring that the monthly releases were the same across years (“optimised release rule”) (Scenario 7 in Table 2)</a:t>
            </a:r>
          </a:p>
          <a:p>
            <a:r>
              <a:rPr lang="en-AU" sz="1200" kern="1200" dirty="0" smtClean="0">
                <a:solidFill>
                  <a:schemeClr val="tx1"/>
                </a:solidFill>
                <a:effectLst/>
                <a:latin typeface="+mn-lt"/>
                <a:ea typeface="+mn-ea"/>
                <a:cs typeface="+mn-cs"/>
              </a:rPr>
              <a:t>Importantly, only the monthly release volume was defined by the optimized rules, and the daily releases were allowed to vary within each month and optimized subject to delivery of the months volume as dictated by the rule.</a:t>
            </a:r>
            <a:endParaRPr kumimoji="0" lang="en-AU" alt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E722285-2CF6-407A-9E1D-24F7DC908EF0}" type="slidenum">
              <a:rPr lang="en-AU" smtClean="0"/>
              <a:t>9</a:t>
            </a:fld>
            <a:endParaRPr lang="en-AU"/>
          </a:p>
        </p:txBody>
      </p:sp>
    </p:spTree>
    <p:extLst>
      <p:ext uri="{BB962C8B-B14F-4D97-AF65-F5344CB8AC3E}">
        <p14:creationId xmlns:p14="http://schemas.microsoft.com/office/powerpoint/2010/main" val="202795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Figure 12 shows that where environmental water is actively managed (Scenario 2 shown in green), it significantly outperforms rules-based releases (Scenarios 6 and 7 shown in red and blue respectively), providing a more likely positive outcome for the Australian Grayling population for the same volume of environmental water. As expected, the optimized release rules in Scenario 7 perform better than rules-based on median monthly releases in Scenario 6. Figure 12b shows that over the past 10 years, Scenario 7 performs as well as Scenario 2 in terms of recruitment of Australian Grayling. This is due to the specific years of data used in developing the rules in for Scenario 7. The past 10 years of record have been predominantly dry, and this sequence was thus used to define the rules-based strategy for dry years. When looking further back in the historical sequence, the rules do not perform as well when applied to a different climate sequence.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722285-2CF6-407A-9E1D-24F7DC908EF0}" type="slidenum">
              <a:rPr lang="en-AU" smtClean="0"/>
              <a:t>10</a:t>
            </a:fld>
            <a:endParaRPr lang="en-AU"/>
          </a:p>
        </p:txBody>
      </p:sp>
    </p:spTree>
    <p:extLst>
      <p:ext uri="{BB962C8B-B14F-4D97-AF65-F5344CB8AC3E}">
        <p14:creationId xmlns:p14="http://schemas.microsoft.com/office/powerpoint/2010/main" val="223868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16/08/2017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16/08/2017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TextBox 1"/>
          <p:cNvSpPr txBox="1"/>
          <p:nvPr/>
        </p:nvSpPr>
        <p:spPr>
          <a:xfrm>
            <a:off x="1009965" y="1687690"/>
            <a:ext cx="6895221" cy="2246769"/>
          </a:xfrm>
          <a:prstGeom prst="rect">
            <a:avLst/>
          </a:prstGeom>
          <a:noFill/>
        </p:spPr>
        <p:txBody>
          <a:bodyPr wrap="none" rtlCol="0">
            <a:spAutoFit/>
          </a:bodyPr>
          <a:lstStyle/>
          <a:p>
            <a:pPr algn="ctr"/>
            <a:r>
              <a:rPr lang="en-AU" sz="2800" b="1" dirty="0" smtClean="0"/>
              <a:t>Environmental water allocation mechanisms</a:t>
            </a:r>
          </a:p>
          <a:p>
            <a:pPr algn="ctr"/>
            <a:endParaRPr lang="en-AU" sz="2800" b="1" dirty="0"/>
          </a:p>
          <a:p>
            <a:pPr algn="ctr"/>
            <a:r>
              <a:rPr lang="en-AU" sz="2800" b="1" dirty="0" smtClean="0"/>
              <a:t>Release rules</a:t>
            </a:r>
            <a:endParaRPr lang="en-AU" sz="2800" b="1" dirty="0"/>
          </a:p>
          <a:p>
            <a:pPr algn="ctr"/>
            <a:r>
              <a:rPr lang="en-AU" sz="2800" b="1" dirty="0" smtClean="0"/>
              <a:t>Or</a:t>
            </a:r>
            <a:endParaRPr lang="en-AU" sz="2800" b="1" dirty="0"/>
          </a:p>
          <a:p>
            <a:pPr algn="ctr"/>
            <a:r>
              <a:rPr lang="en-AU" sz="2800" b="1" dirty="0" smtClean="0"/>
              <a:t>Active and variable Management</a:t>
            </a:r>
            <a:endParaRPr lang="en-AU" sz="2800" b="1" dirty="0"/>
          </a:p>
        </p:txBody>
      </p:sp>
      <p:sp>
        <p:nvSpPr>
          <p:cNvPr id="3" name="TextBox 2"/>
          <p:cNvSpPr txBox="1"/>
          <p:nvPr/>
        </p:nvSpPr>
        <p:spPr>
          <a:xfrm>
            <a:off x="588961" y="4472235"/>
            <a:ext cx="8130495" cy="923330"/>
          </a:xfrm>
          <a:prstGeom prst="rect">
            <a:avLst/>
          </a:prstGeom>
          <a:noFill/>
        </p:spPr>
        <p:txBody>
          <a:bodyPr wrap="none" rtlCol="0">
            <a:spAutoFit/>
          </a:bodyPr>
          <a:lstStyle/>
          <a:p>
            <a:pPr algn="ctr"/>
            <a:r>
              <a:rPr lang="en-US" dirty="0"/>
              <a:t>Avril </a:t>
            </a:r>
            <a:r>
              <a:rPr lang="en-US" dirty="0" smtClean="0"/>
              <a:t>Horne, </a:t>
            </a:r>
            <a:r>
              <a:rPr lang="en-US" dirty="0"/>
              <a:t>Simranjit </a:t>
            </a:r>
            <a:r>
              <a:rPr lang="en-US" dirty="0" smtClean="0"/>
              <a:t>Kaur, Joanna Szemis, </a:t>
            </a:r>
            <a:r>
              <a:rPr lang="en-US" dirty="0"/>
              <a:t>Alysson </a:t>
            </a:r>
            <a:r>
              <a:rPr lang="en-US" dirty="0" smtClean="0"/>
              <a:t>Costa, </a:t>
            </a:r>
            <a:r>
              <a:rPr lang="en-US" dirty="0"/>
              <a:t>Rory </a:t>
            </a:r>
            <a:r>
              <a:rPr lang="en-US" dirty="0" smtClean="0"/>
              <a:t>Nathan, Angus Webb,</a:t>
            </a:r>
            <a:br>
              <a:rPr lang="en-US" dirty="0" smtClean="0"/>
            </a:br>
            <a:r>
              <a:rPr lang="en-US" dirty="0" smtClean="0"/>
              <a:t> </a:t>
            </a:r>
            <a:r>
              <a:rPr lang="en-US" dirty="0"/>
              <a:t>Michael </a:t>
            </a:r>
            <a:r>
              <a:rPr lang="en-US" dirty="0" smtClean="0"/>
              <a:t>Stewardson </a:t>
            </a:r>
            <a:r>
              <a:rPr lang="en-US" dirty="0"/>
              <a:t>and </a:t>
            </a:r>
            <a:r>
              <a:rPr lang="en-US" dirty="0" err="1"/>
              <a:t>Natashia</a:t>
            </a:r>
            <a:r>
              <a:rPr lang="en-US" dirty="0"/>
              <a:t> </a:t>
            </a:r>
            <a:r>
              <a:rPr lang="en-US" dirty="0" smtClean="0"/>
              <a:t>Boland</a:t>
            </a:r>
            <a:endParaRPr lang="en-AU" dirty="0"/>
          </a:p>
          <a:p>
            <a:endParaRPr lang="en-AU" dirty="0"/>
          </a:p>
        </p:txBody>
      </p:sp>
      <p:pic>
        <p:nvPicPr>
          <p:cNvPr id="5" name="Picture 4"/>
          <p:cNvPicPr>
            <a:picLocks noChangeAspect="1"/>
          </p:cNvPicPr>
          <p:nvPr/>
        </p:nvPicPr>
        <p:blipFill>
          <a:blip r:embed="rId4"/>
          <a:stretch>
            <a:fillRect/>
          </a:stretch>
        </p:blipFill>
        <p:spPr>
          <a:xfrm>
            <a:off x="7741812" y="69424"/>
            <a:ext cx="1043640" cy="1043640"/>
          </a:xfrm>
          <a:prstGeom prst="rect">
            <a:avLst/>
          </a:prstGeom>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5"/>
          <a:stretch>
            <a:fillRect/>
          </a:stretch>
        </p:blipFill>
        <p:spPr>
          <a:xfrm>
            <a:off x="7741812" y="69424"/>
            <a:ext cx="1043640" cy="1043640"/>
          </a:xfrm>
          <a:prstGeom prst="rect">
            <a:avLst/>
          </a:prstGeom>
        </p:spPr>
      </p:pic>
      <p:pic>
        <p:nvPicPr>
          <p:cNvPr id="9" name="Picture 8"/>
          <p:cNvPicPr/>
          <p:nvPr/>
        </p:nvPicPr>
        <p:blipFill rotWithShape="1">
          <a:blip r:embed="rId6">
            <a:extLst>
              <a:ext uri="{28A0092B-C50C-407E-A947-70E740481C1C}">
                <a14:useLocalDpi xmlns:a14="http://schemas.microsoft.com/office/drawing/2010/main" val="0"/>
              </a:ext>
            </a:extLst>
          </a:blip>
          <a:srcRect b="35412"/>
          <a:stretch/>
        </p:blipFill>
        <p:spPr bwMode="auto">
          <a:xfrm>
            <a:off x="393539" y="1015241"/>
            <a:ext cx="8391913" cy="4095453"/>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rotWithShape="1">
          <a:blip r:embed="rId7">
            <a:extLst>
              <a:ext uri="{28A0092B-C50C-407E-A947-70E740481C1C}">
                <a14:useLocalDpi xmlns:a14="http://schemas.microsoft.com/office/drawing/2010/main" val="0"/>
              </a:ext>
            </a:extLst>
          </a:blip>
          <a:srcRect t="68395" b="16159"/>
          <a:stretch/>
        </p:blipFill>
        <p:spPr bwMode="auto">
          <a:xfrm>
            <a:off x="249898" y="5137339"/>
            <a:ext cx="8535554" cy="9094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547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4"/>
          <a:stretch>
            <a:fillRect/>
          </a:stretch>
        </p:blipFill>
        <p:spPr>
          <a:xfrm>
            <a:off x="7741812" y="69424"/>
            <a:ext cx="1043640" cy="1043640"/>
          </a:xfrm>
          <a:prstGeom prst="rect">
            <a:avLst/>
          </a:prstGeom>
        </p:spPr>
      </p:pic>
      <p:pic>
        <p:nvPicPr>
          <p:cNvPr id="9" name="Picture 8"/>
          <p:cNvPicPr/>
          <p:nvPr/>
        </p:nvPicPr>
        <p:blipFill rotWithShape="1">
          <a:blip r:embed="rId5">
            <a:extLst>
              <a:ext uri="{28A0092B-C50C-407E-A947-70E740481C1C}">
                <a14:useLocalDpi xmlns:a14="http://schemas.microsoft.com/office/drawing/2010/main" val="0"/>
              </a:ext>
            </a:extLst>
          </a:blip>
          <a:srcRect b="16159"/>
          <a:stretch/>
        </p:blipFill>
        <p:spPr bwMode="auto">
          <a:xfrm>
            <a:off x="249898" y="1143519"/>
            <a:ext cx="8535554" cy="49364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6019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5"/>
          <a:stretch>
            <a:fillRect/>
          </a:stretch>
        </p:blipFill>
        <p:spPr>
          <a:xfrm>
            <a:off x="7741812" y="69424"/>
            <a:ext cx="1043640" cy="1043640"/>
          </a:xfrm>
          <a:prstGeom prst="rect">
            <a:avLst/>
          </a:prstGeom>
        </p:spPr>
      </p:pic>
      <p:sp>
        <p:nvSpPr>
          <p:cNvPr id="2" name="TextBox 1"/>
          <p:cNvSpPr txBox="1"/>
          <p:nvPr/>
        </p:nvSpPr>
        <p:spPr>
          <a:xfrm>
            <a:off x="462987" y="1597306"/>
            <a:ext cx="8322465" cy="3847207"/>
          </a:xfrm>
          <a:prstGeom prst="rect">
            <a:avLst/>
          </a:prstGeom>
          <a:noFill/>
        </p:spPr>
        <p:txBody>
          <a:bodyPr wrap="square" rtlCol="0">
            <a:spAutoFit/>
          </a:bodyPr>
          <a:lstStyle/>
          <a:p>
            <a:r>
              <a:rPr lang="en-AU" sz="2800" b="1" dirty="0" smtClean="0"/>
              <a:t>Conclusion</a:t>
            </a:r>
          </a:p>
          <a:p>
            <a:endParaRPr lang="en-AU" sz="2400" dirty="0"/>
          </a:p>
          <a:p>
            <a:pPr marL="285750" indent="-285750">
              <a:buFont typeface="Wingdings" panose="05000000000000000000" pitchFamily="2" charset="2"/>
              <a:buChar char="§"/>
            </a:pPr>
            <a:r>
              <a:rPr lang="en-AU" sz="2400" dirty="0" smtClean="0"/>
              <a:t>In the Yarra River, active management provided significantly better outcomes than rules based storage releases </a:t>
            </a:r>
          </a:p>
          <a:p>
            <a:pPr marL="285750" indent="-285750">
              <a:buFont typeface="Wingdings" panose="05000000000000000000" pitchFamily="2" charset="2"/>
              <a:buChar char="§"/>
            </a:pPr>
            <a:r>
              <a:rPr lang="en-AU" sz="2400" dirty="0" smtClean="0"/>
              <a:t>The right mechanisms will vary depending on the River basin</a:t>
            </a:r>
          </a:p>
          <a:p>
            <a:endParaRPr lang="en-AU" sz="2400" dirty="0" smtClean="0"/>
          </a:p>
          <a:p>
            <a:pPr marL="285750" indent="-285750">
              <a:buFont typeface="Wingdings" panose="05000000000000000000" pitchFamily="2" charset="2"/>
              <a:buChar char="§"/>
            </a:pPr>
            <a:r>
              <a:rPr lang="en-AU" sz="2400" dirty="0" smtClean="0"/>
              <a:t>Two other considerations</a:t>
            </a:r>
          </a:p>
          <a:p>
            <a:pPr marL="742950" lvl="1" indent="-285750">
              <a:buFont typeface="Wingdings" panose="05000000000000000000" pitchFamily="2" charset="2"/>
              <a:buChar char="§"/>
            </a:pPr>
            <a:r>
              <a:rPr lang="en-AU" sz="2400" dirty="0" smtClean="0"/>
              <a:t>Perfect foresight</a:t>
            </a:r>
          </a:p>
          <a:p>
            <a:pPr marL="742950" lvl="1" indent="-285750">
              <a:buFont typeface="Wingdings" panose="05000000000000000000" pitchFamily="2" charset="2"/>
              <a:buChar char="§"/>
            </a:pPr>
            <a:r>
              <a:rPr lang="en-AU" sz="2400" dirty="0" smtClean="0"/>
              <a:t>Institutional / resource costs versus benefits</a:t>
            </a:r>
          </a:p>
          <a:p>
            <a:pPr marL="285750" indent="-285750">
              <a:buFont typeface="Wingdings" panose="05000000000000000000" pitchFamily="2" charset="2"/>
              <a:buChar char="§"/>
            </a:pPr>
            <a:endParaRPr lang="en-AU" sz="2400" dirty="0"/>
          </a:p>
        </p:txBody>
      </p:sp>
    </p:spTree>
    <p:extLst>
      <p:ext uri="{BB962C8B-B14F-4D97-AF65-F5344CB8AC3E}">
        <p14:creationId xmlns:p14="http://schemas.microsoft.com/office/powerpoint/2010/main" val="1752859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4"/>
          <a:stretch>
            <a:fillRect/>
          </a:stretch>
        </p:blipFill>
        <p:spPr>
          <a:xfrm>
            <a:off x="7741812" y="69424"/>
            <a:ext cx="1043640" cy="1043640"/>
          </a:xfrm>
          <a:prstGeom prst="rect">
            <a:avLst/>
          </a:prstGeom>
        </p:spPr>
      </p:pic>
      <p:sp>
        <p:nvSpPr>
          <p:cNvPr id="2" name="TextBox 1"/>
          <p:cNvSpPr txBox="1"/>
          <p:nvPr/>
        </p:nvSpPr>
        <p:spPr>
          <a:xfrm>
            <a:off x="1118670" y="1660134"/>
            <a:ext cx="2125903" cy="584775"/>
          </a:xfrm>
          <a:prstGeom prst="rect">
            <a:avLst/>
          </a:prstGeom>
          <a:noFill/>
        </p:spPr>
        <p:txBody>
          <a:bodyPr wrap="none" rtlCol="0">
            <a:spAutoFit/>
          </a:bodyPr>
          <a:lstStyle/>
          <a:p>
            <a:r>
              <a:rPr lang="en-AU" sz="3200" dirty="0" smtClean="0"/>
              <a:t>Thank - you</a:t>
            </a:r>
            <a:endParaRPr lang="en-AU" sz="32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0326" y="1217480"/>
            <a:ext cx="3874665" cy="4803304"/>
          </a:xfrm>
          <a:prstGeom prst="rect">
            <a:avLst/>
          </a:prstGeom>
        </p:spPr>
      </p:pic>
    </p:spTree>
    <p:extLst>
      <p:ext uri="{BB962C8B-B14F-4D97-AF65-F5344CB8AC3E}">
        <p14:creationId xmlns:p14="http://schemas.microsoft.com/office/powerpoint/2010/main" val="1170063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5"/>
          <a:stretch>
            <a:fillRect/>
          </a:stretch>
        </p:blipFill>
        <p:spPr>
          <a:xfrm>
            <a:off x="7741812" y="69424"/>
            <a:ext cx="1043640" cy="1043640"/>
          </a:xfrm>
          <a:prstGeom prst="rect">
            <a:avLst/>
          </a:prstGeom>
        </p:spPr>
      </p:pic>
      <p:sp>
        <p:nvSpPr>
          <p:cNvPr id="4" name="TextBox 3"/>
          <p:cNvSpPr txBox="1"/>
          <p:nvPr/>
        </p:nvSpPr>
        <p:spPr>
          <a:xfrm>
            <a:off x="789315" y="1945393"/>
            <a:ext cx="5216172" cy="584775"/>
          </a:xfrm>
          <a:prstGeom prst="rect">
            <a:avLst/>
          </a:prstGeom>
          <a:noFill/>
        </p:spPr>
        <p:txBody>
          <a:bodyPr wrap="none" rtlCol="0">
            <a:spAutoFit/>
          </a:bodyPr>
          <a:lstStyle/>
          <a:p>
            <a:r>
              <a:rPr lang="en-AU" sz="3200" dirty="0" smtClean="0"/>
              <a:t>What is environmental water?</a:t>
            </a:r>
            <a:endParaRPr lang="en-AU" sz="3200" dirty="0"/>
          </a:p>
        </p:txBody>
      </p:sp>
    </p:spTree>
    <p:extLst>
      <p:ext uri="{BB962C8B-B14F-4D97-AF65-F5344CB8AC3E}">
        <p14:creationId xmlns:p14="http://schemas.microsoft.com/office/powerpoint/2010/main" val="3291122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5"/>
          <a:stretch>
            <a:fillRect/>
          </a:stretch>
        </p:blipFill>
        <p:spPr>
          <a:xfrm>
            <a:off x="7741812" y="69424"/>
            <a:ext cx="1043640" cy="1043640"/>
          </a:xfrm>
          <a:prstGeom prst="rect">
            <a:avLst/>
          </a:prstGeom>
        </p:spPr>
      </p:pic>
      <p:sp>
        <p:nvSpPr>
          <p:cNvPr id="4" name="TextBox 3"/>
          <p:cNvSpPr txBox="1"/>
          <p:nvPr/>
        </p:nvSpPr>
        <p:spPr>
          <a:xfrm>
            <a:off x="789315" y="1945393"/>
            <a:ext cx="5216172" cy="584775"/>
          </a:xfrm>
          <a:prstGeom prst="rect">
            <a:avLst/>
          </a:prstGeom>
          <a:noFill/>
        </p:spPr>
        <p:txBody>
          <a:bodyPr wrap="none" rtlCol="0">
            <a:spAutoFit/>
          </a:bodyPr>
          <a:lstStyle/>
          <a:p>
            <a:r>
              <a:rPr lang="en-AU" sz="3200" dirty="0" smtClean="0"/>
              <a:t>What is environmental water?</a:t>
            </a:r>
            <a:endParaRPr lang="en-AU" sz="3200" dirty="0"/>
          </a:p>
        </p:txBody>
      </p:sp>
      <p:sp>
        <p:nvSpPr>
          <p:cNvPr id="2" name="TextBox 1"/>
          <p:cNvSpPr txBox="1"/>
          <p:nvPr/>
        </p:nvSpPr>
        <p:spPr>
          <a:xfrm>
            <a:off x="789315" y="2916820"/>
            <a:ext cx="4470391" cy="2677656"/>
          </a:xfrm>
          <a:prstGeom prst="rect">
            <a:avLst/>
          </a:prstGeom>
          <a:noFill/>
        </p:spPr>
        <p:txBody>
          <a:bodyPr wrap="none" rtlCol="0">
            <a:spAutoFit/>
          </a:bodyPr>
          <a:lstStyle/>
          <a:p>
            <a:r>
              <a:rPr lang="en-AU" sz="2400" b="1" dirty="0" smtClean="0"/>
              <a:t>Allocation Mechanisms</a:t>
            </a:r>
          </a:p>
          <a:p>
            <a:endParaRPr lang="en-AU" sz="2400" dirty="0"/>
          </a:p>
          <a:p>
            <a:pPr marL="285750" indent="-285750">
              <a:buFontTx/>
              <a:buChar char="-"/>
            </a:pPr>
            <a:r>
              <a:rPr lang="en-AU" sz="2400" dirty="0" smtClean="0"/>
              <a:t>Cap</a:t>
            </a:r>
          </a:p>
          <a:p>
            <a:pPr marL="285750" indent="-285750">
              <a:buFontTx/>
              <a:buChar char="-"/>
            </a:pPr>
            <a:r>
              <a:rPr lang="en-AU" sz="2400" dirty="0" smtClean="0"/>
              <a:t>Conditions on water abstractors</a:t>
            </a:r>
          </a:p>
          <a:p>
            <a:pPr marL="285750" indent="-285750">
              <a:buFontTx/>
              <a:buChar char="-"/>
            </a:pPr>
            <a:r>
              <a:rPr lang="en-AU" sz="2400" dirty="0" smtClean="0"/>
              <a:t>Conditions on storage operators</a:t>
            </a:r>
          </a:p>
          <a:p>
            <a:pPr marL="285750" indent="-285750">
              <a:buFontTx/>
              <a:buChar char="-"/>
            </a:pPr>
            <a:r>
              <a:rPr lang="en-AU" sz="2400" dirty="0" smtClean="0"/>
              <a:t>Environmental water rights</a:t>
            </a:r>
          </a:p>
          <a:p>
            <a:pPr marL="285750" indent="-285750">
              <a:buFontTx/>
              <a:buChar char="-"/>
            </a:pPr>
            <a:r>
              <a:rPr lang="en-AU" sz="2400" dirty="0" smtClean="0"/>
              <a:t>Environmental water reserve</a:t>
            </a:r>
          </a:p>
        </p:txBody>
      </p:sp>
    </p:spTree>
    <p:extLst>
      <p:ext uri="{BB962C8B-B14F-4D97-AF65-F5344CB8AC3E}">
        <p14:creationId xmlns:p14="http://schemas.microsoft.com/office/powerpoint/2010/main" val="1448409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5"/>
          <a:stretch>
            <a:fillRect/>
          </a:stretch>
        </p:blipFill>
        <p:spPr>
          <a:xfrm>
            <a:off x="7741812" y="69424"/>
            <a:ext cx="1043640" cy="1043640"/>
          </a:xfrm>
          <a:prstGeom prst="rect">
            <a:avLst/>
          </a:prstGeom>
        </p:spPr>
      </p:pic>
      <p:sp>
        <p:nvSpPr>
          <p:cNvPr id="4" name="TextBox 3"/>
          <p:cNvSpPr txBox="1"/>
          <p:nvPr/>
        </p:nvSpPr>
        <p:spPr>
          <a:xfrm>
            <a:off x="789315" y="1945393"/>
            <a:ext cx="5216172" cy="584775"/>
          </a:xfrm>
          <a:prstGeom prst="rect">
            <a:avLst/>
          </a:prstGeom>
          <a:noFill/>
        </p:spPr>
        <p:txBody>
          <a:bodyPr wrap="none" rtlCol="0">
            <a:spAutoFit/>
          </a:bodyPr>
          <a:lstStyle/>
          <a:p>
            <a:r>
              <a:rPr lang="en-AU" sz="3200" dirty="0" smtClean="0"/>
              <a:t>What is environmental water?</a:t>
            </a:r>
            <a:endParaRPr lang="en-AU" sz="3200" dirty="0"/>
          </a:p>
        </p:txBody>
      </p:sp>
      <p:sp>
        <p:nvSpPr>
          <p:cNvPr id="2" name="TextBox 1"/>
          <p:cNvSpPr txBox="1"/>
          <p:nvPr/>
        </p:nvSpPr>
        <p:spPr>
          <a:xfrm>
            <a:off x="789315" y="2916820"/>
            <a:ext cx="4470391" cy="2677656"/>
          </a:xfrm>
          <a:prstGeom prst="rect">
            <a:avLst/>
          </a:prstGeom>
          <a:noFill/>
        </p:spPr>
        <p:txBody>
          <a:bodyPr wrap="none" rtlCol="0">
            <a:spAutoFit/>
          </a:bodyPr>
          <a:lstStyle/>
          <a:p>
            <a:r>
              <a:rPr lang="en-AU" sz="2400" b="1" dirty="0" smtClean="0"/>
              <a:t>Allocation Mechanisms</a:t>
            </a:r>
          </a:p>
          <a:p>
            <a:endParaRPr lang="en-AU" sz="2400" dirty="0"/>
          </a:p>
          <a:p>
            <a:pPr marL="285750" indent="-285750">
              <a:buFontTx/>
              <a:buChar char="-"/>
            </a:pPr>
            <a:r>
              <a:rPr lang="en-AU" sz="2400" dirty="0" smtClean="0"/>
              <a:t>Cap</a:t>
            </a:r>
          </a:p>
          <a:p>
            <a:pPr marL="285750" indent="-285750">
              <a:buFontTx/>
              <a:buChar char="-"/>
            </a:pPr>
            <a:r>
              <a:rPr lang="en-AU" sz="2400" dirty="0" smtClean="0"/>
              <a:t>Conditions on water abstractors</a:t>
            </a:r>
          </a:p>
          <a:p>
            <a:pPr marL="285750" indent="-285750">
              <a:buFontTx/>
              <a:buChar char="-"/>
            </a:pPr>
            <a:r>
              <a:rPr lang="en-AU" sz="2400" dirty="0" smtClean="0"/>
              <a:t>Conditions on storage operators</a:t>
            </a:r>
          </a:p>
          <a:p>
            <a:pPr marL="285750" indent="-285750">
              <a:buFontTx/>
              <a:buChar char="-"/>
            </a:pPr>
            <a:r>
              <a:rPr lang="en-AU" sz="2400" dirty="0" smtClean="0"/>
              <a:t>Environmental water rights</a:t>
            </a:r>
          </a:p>
          <a:p>
            <a:pPr marL="285750" indent="-285750">
              <a:buFontTx/>
              <a:buChar char="-"/>
            </a:pPr>
            <a:r>
              <a:rPr lang="en-AU" sz="2400" dirty="0" smtClean="0"/>
              <a:t>Environmental water reserve</a:t>
            </a:r>
          </a:p>
        </p:txBody>
      </p:sp>
      <p:sp>
        <p:nvSpPr>
          <p:cNvPr id="3" name="Oval 2"/>
          <p:cNvSpPr/>
          <p:nvPr/>
        </p:nvSpPr>
        <p:spPr>
          <a:xfrm>
            <a:off x="185057" y="3381300"/>
            <a:ext cx="5266895" cy="259982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a:stCxn id="3" idx="6"/>
          </p:cNvCxnSpPr>
          <p:nvPr/>
        </p:nvCxnSpPr>
        <p:spPr>
          <a:xfrm flipV="1">
            <a:off x="5451952" y="4656802"/>
            <a:ext cx="809952" cy="2441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54150" y="3711718"/>
            <a:ext cx="2720050" cy="1938992"/>
          </a:xfrm>
          <a:prstGeom prst="rect">
            <a:avLst/>
          </a:prstGeom>
          <a:noFill/>
        </p:spPr>
        <p:txBody>
          <a:bodyPr wrap="square" rtlCol="0">
            <a:spAutoFit/>
          </a:bodyPr>
          <a:lstStyle/>
          <a:p>
            <a:r>
              <a:rPr lang="en-AU" sz="2400" dirty="0" smtClean="0">
                <a:solidFill>
                  <a:srgbClr val="FFC000"/>
                </a:solidFill>
              </a:rPr>
              <a:t>Legal security</a:t>
            </a:r>
          </a:p>
          <a:p>
            <a:r>
              <a:rPr lang="en-AU" sz="2400" dirty="0" smtClean="0">
                <a:solidFill>
                  <a:srgbClr val="FFC000"/>
                </a:solidFill>
              </a:rPr>
              <a:t>Flexibility</a:t>
            </a:r>
          </a:p>
          <a:p>
            <a:r>
              <a:rPr lang="en-AU" sz="2400" dirty="0" smtClean="0">
                <a:solidFill>
                  <a:srgbClr val="FFC000"/>
                </a:solidFill>
              </a:rPr>
              <a:t>Resources / institutional requirements</a:t>
            </a:r>
            <a:endParaRPr lang="en-AU" sz="2400" dirty="0">
              <a:solidFill>
                <a:srgbClr val="FFC000"/>
              </a:solidFill>
            </a:endParaRPr>
          </a:p>
        </p:txBody>
      </p:sp>
    </p:spTree>
    <p:extLst>
      <p:ext uri="{BB962C8B-B14F-4D97-AF65-F5344CB8AC3E}">
        <p14:creationId xmlns:p14="http://schemas.microsoft.com/office/powerpoint/2010/main" val="107790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5"/>
          <a:stretch>
            <a:fillRect/>
          </a:stretch>
        </p:blipFill>
        <p:spPr>
          <a:xfrm>
            <a:off x="7741812" y="69424"/>
            <a:ext cx="1043640" cy="1043640"/>
          </a:xfrm>
          <a:prstGeom prst="rect">
            <a:avLst/>
          </a:prstGeom>
        </p:spPr>
      </p:pic>
      <p:sp>
        <p:nvSpPr>
          <p:cNvPr id="4" name="TextBox 3"/>
          <p:cNvSpPr txBox="1"/>
          <p:nvPr/>
        </p:nvSpPr>
        <p:spPr>
          <a:xfrm>
            <a:off x="789315" y="1945393"/>
            <a:ext cx="5216172" cy="584775"/>
          </a:xfrm>
          <a:prstGeom prst="rect">
            <a:avLst/>
          </a:prstGeom>
          <a:noFill/>
        </p:spPr>
        <p:txBody>
          <a:bodyPr wrap="none" rtlCol="0">
            <a:spAutoFit/>
          </a:bodyPr>
          <a:lstStyle/>
          <a:p>
            <a:r>
              <a:rPr lang="en-AU" sz="3200" dirty="0" smtClean="0"/>
              <a:t>What is environmental water?</a:t>
            </a:r>
            <a:endParaRPr lang="en-AU" sz="3200" dirty="0"/>
          </a:p>
        </p:txBody>
      </p:sp>
      <p:sp>
        <p:nvSpPr>
          <p:cNvPr id="2" name="TextBox 1"/>
          <p:cNvSpPr txBox="1"/>
          <p:nvPr/>
        </p:nvSpPr>
        <p:spPr>
          <a:xfrm>
            <a:off x="789315" y="2916820"/>
            <a:ext cx="4470391" cy="2677656"/>
          </a:xfrm>
          <a:prstGeom prst="rect">
            <a:avLst/>
          </a:prstGeom>
          <a:noFill/>
        </p:spPr>
        <p:txBody>
          <a:bodyPr wrap="none" rtlCol="0">
            <a:spAutoFit/>
          </a:bodyPr>
          <a:lstStyle/>
          <a:p>
            <a:r>
              <a:rPr lang="en-AU" sz="2400" b="1" dirty="0" smtClean="0"/>
              <a:t>Allocation Mechanisms</a:t>
            </a:r>
          </a:p>
          <a:p>
            <a:endParaRPr lang="en-AU" sz="2400" dirty="0"/>
          </a:p>
          <a:p>
            <a:pPr marL="285750" indent="-285750">
              <a:buFontTx/>
              <a:buChar char="-"/>
            </a:pPr>
            <a:r>
              <a:rPr lang="en-AU" sz="2400" dirty="0" smtClean="0"/>
              <a:t>Cap</a:t>
            </a:r>
          </a:p>
          <a:p>
            <a:pPr marL="285750" indent="-285750">
              <a:buFontTx/>
              <a:buChar char="-"/>
            </a:pPr>
            <a:r>
              <a:rPr lang="en-AU" sz="2400" dirty="0" smtClean="0"/>
              <a:t>Conditions on water abstractors</a:t>
            </a:r>
          </a:p>
          <a:p>
            <a:pPr marL="285750" indent="-285750">
              <a:buFontTx/>
              <a:buChar char="-"/>
            </a:pPr>
            <a:r>
              <a:rPr lang="en-AU" sz="2400" dirty="0" smtClean="0">
                <a:solidFill>
                  <a:srgbClr val="C00000"/>
                </a:solidFill>
              </a:rPr>
              <a:t>Conditions on storage operators</a:t>
            </a:r>
          </a:p>
          <a:p>
            <a:pPr marL="285750" indent="-285750">
              <a:buFontTx/>
              <a:buChar char="-"/>
            </a:pPr>
            <a:r>
              <a:rPr lang="en-AU" sz="2400" dirty="0" smtClean="0">
                <a:solidFill>
                  <a:srgbClr val="C00000"/>
                </a:solidFill>
              </a:rPr>
              <a:t>Environmental water rights</a:t>
            </a:r>
          </a:p>
          <a:p>
            <a:pPr marL="285750" indent="-285750">
              <a:buFontTx/>
              <a:buChar char="-"/>
            </a:pPr>
            <a:r>
              <a:rPr lang="en-AU" sz="2400" dirty="0" smtClean="0"/>
              <a:t>Environmental water reserve</a:t>
            </a:r>
          </a:p>
        </p:txBody>
      </p:sp>
      <p:sp>
        <p:nvSpPr>
          <p:cNvPr id="3" name="Oval 2"/>
          <p:cNvSpPr/>
          <p:nvPr/>
        </p:nvSpPr>
        <p:spPr>
          <a:xfrm>
            <a:off x="185057" y="3381300"/>
            <a:ext cx="5266895" cy="259982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a:stCxn id="3" idx="6"/>
          </p:cNvCxnSpPr>
          <p:nvPr/>
        </p:nvCxnSpPr>
        <p:spPr>
          <a:xfrm flipV="1">
            <a:off x="5451952" y="4656802"/>
            <a:ext cx="809952" cy="2441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54150" y="3711718"/>
            <a:ext cx="2720050" cy="1938992"/>
          </a:xfrm>
          <a:prstGeom prst="rect">
            <a:avLst/>
          </a:prstGeom>
          <a:noFill/>
        </p:spPr>
        <p:txBody>
          <a:bodyPr wrap="square" rtlCol="0">
            <a:spAutoFit/>
          </a:bodyPr>
          <a:lstStyle/>
          <a:p>
            <a:r>
              <a:rPr lang="en-AU" sz="2400" dirty="0" smtClean="0">
                <a:solidFill>
                  <a:srgbClr val="FFC000"/>
                </a:solidFill>
              </a:rPr>
              <a:t>Legal security</a:t>
            </a:r>
          </a:p>
          <a:p>
            <a:r>
              <a:rPr lang="en-AU" sz="2400" dirty="0" smtClean="0">
                <a:solidFill>
                  <a:srgbClr val="C00000"/>
                </a:solidFill>
              </a:rPr>
              <a:t>Flexibility</a:t>
            </a:r>
          </a:p>
          <a:p>
            <a:r>
              <a:rPr lang="en-AU" sz="2400" dirty="0" smtClean="0">
                <a:solidFill>
                  <a:srgbClr val="FFC000"/>
                </a:solidFill>
              </a:rPr>
              <a:t>Resources / institutional requirements</a:t>
            </a:r>
            <a:endParaRPr lang="en-AU" sz="2400" dirty="0">
              <a:solidFill>
                <a:srgbClr val="FFC000"/>
              </a:solidFill>
            </a:endParaRPr>
          </a:p>
        </p:txBody>
      </p:sp>
    </p:spTree>
    <p:extLst>
      <p:ext uri="{BB962C8B-B14F-4D97-AF65-F5344CB8AC3E}">
        <p14:creationId xmlns:p14="http://schemas.microsoft.com/office/powerpoint/2010/main" val="710008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5"/>
          <a:stretch>
            <a:fillRect/>
          </a:stretch>
        </p:blipFill>
        <p:spPr>
          <a:xfrm>
            <a:off x="7741812" y="69424"/>
            <a:ext cx="1043640" cy="1043640"/>
          </a:xfrm>
          <a:prstGeom prst="rect">
            <a:avLst/>
          </a:prstGeom>
        </p:spPr>
      </p:pic>
      <p:sp>
        <p:nvSpPr>
          <p:cNvPr id="2" name="TextBox 1"/>
          <p:cNvSpPr txBox="1"/>
          <p:nvPr/>
        </p:nvSpPr>
        <p:spPr>
          <a:xfrm>
            <a:off x="249898" y="1321568"/>
            <a:ext cx="5498878" cy="461665"/>
          </a:xfrm>
          <a:prstGeom prst="rect">
            <a:avLst/>
          </a:prstGeom>
          <a:noFill/>
        </p:spPr>
        <p:txBody>
          <a:bodyPr wrap="none" rtlCol="0">
            <a:spAutoFit/>
          </a:bodyPr>
          <a:lstStyle/>
          <a:p>
            <a:r>
              <a:rPr lang="en-AU" sz="2400" dirty="0" smtClean="0"/>
              <a:t>Case Study – Yarra River, Victoria, Australia</a:t>
            </a:r>
            <a:endParaRPr lang="en-AU" sz="2400" dirty="0"/>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0624" t="11924" r="12965" b="16537"/>
          <a:stretch/>
        </p:blipFill>
        <p:spPr>
          <a:xfrm>
            <a:off x="1406879" y="1705173"/>
            <a:ext cx="6192455" cy="4348180"/>
          </a:xfrm>
          <a:prstGeom prst="rect">
            <a:avLst/>
          </a:prstGeom>
        </p:spPr>
      </p:pic>
    </p:spTree>
    <p:extLst>
      <p:ext uri="{BB962C8B-B14F-4D97-AF65-F5344CB8AC3E}">
        <p14:creationId xmlns:p14="http://schemas.microsoft.com/office/powerpoint/2010/main" val="1446044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0" y="13337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5"/>
          <a:stretch>
            <a:fillRect/>
          </a:stretch>
        </p:blipFill>
        <p:spPr>
          <a:xfrm>
            <a:off x="7741812" y="69424"/>
            <a:ext cx="1043640" cy="1043640"/>
          </a:xfrm>
          <a:prstGeom prst="rect">
            <a:avLst/>
          </a:prstGeom>
        </p:spPr>
      </p:pic>
      <p:sp>
        <p:nvSpPr>
          <p:cNvPr id="3" name="Rectangle 2"/>
          <p:cNvSpPr/>
          <p:nvPr/>
        </p:nvSpPr>
        <p:spPr>
          <a:xfrm>
            <a:off x="93083" y="64837"/>
            <a:ext cx="8820047" cy="65542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358815" y="133379"/>
            <a:ext cx="8426637" cy="6485660"/>
          </a:xfrm>
          <a:prstGeom prst="rect">
            <a:avLst/>
          </a:prstGeom>
          <a:noFill/>
        </p:spPr>
      </p:pic>
    </p:spTree>
    <p:extLst>
      <p:ext uri="{BB962C8B-B14F-4D97-AF65-F5344CB8AC3E}">
        <p14:creationId xmlns:p14="http://schemas.microsoft.com/office/powerpoint/2010/main" val="1795182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5"/>
          <a:stretch>
            <a:fillRect/>
          </a:stretch>
        </p:blipFill>
        <p:spPr>
          <a:xfrm>
            <a:off x="7741812" y="69424"/>
            <a:ext cx="1043640" cy="1043640"/>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2111" y="1599360"/>
            <a:ext cx="6539695" cy="4269004"/>
          </a:xfrm>
          <a:prstGeom prst="rect">
            <a:avLst/>
          </a:prstGeom>
          <a:noFill/>
        </p:spPr>
      </p:pic>
      <p:sp>
        <p:nvSpPr>
          <p:cNvPr id="2" name="TextBox 1"/>
          <p:cNvSpPr txBox="1"/>
          <p:nvPr/>
        </p:nvSpPr>
        <p:spPr>
          <a:xfrm>
            <a:off x="249898" y="1189397"/>
            <a:ext cx="3405035" cy="369332"/>
          </a:xfrm>
          <a:prstGeom prst="rect">
            <a:avLst/>
          </a:prstGeom>
          <a:noFill/>
        </p:spPr>
        <p:txBody>
          <a:bodyPr wrap="none" rtlCol="0">
            <a:spAutoFit/>
          </a:bodyPr>
          <a:lstStyle/>
          <a:p>
            <a:r>
              <a:rPr lang="en-AU" dirty="0" smtClean="0"/>
              <a:t>Representing Ecological Outcomes</a:t>
            </a:r>
            <a:endParaRPr lang="en-AU" dirty="0"/>
          </a:p>
        </p:txBody>
      </p:sp>
    </p:spTree>
    <p:extLst>
      <p:ext uri="{BB962C8B-B14F-4D97-AF65-F5344CB8AC3E}">
        <p14:creationId xmlns:p14="http://schemas.microsoft.com/office/powerpoint/2010/main" val="139939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0" y="13337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5" name="Picture 4"/>
          <p:cNvPicPr>
            <a:picLocks noChangeAspect="1"/>
          </p:cNvPicPr>
          <p:nvPr/>
        </p:nvPicPr>
        <p:blipFill>
          <a:blip r:embed="rId5"/>
          <a:stretch>
            <a:fillRect/>
          </a:stretch>
        </p:blipFill>
        <p:spPr>
          <a:xfrm>
            <a:off x="7741812" y="69424"/>
            <a:ext cx="1043640" cy="1043640"/>
          </a:xfrm>
          <a:prstGeom prst="rect">
            <a:avLst/>
          </a:prstGeom>
        </p:spPr>
      </p:pic>
      <p:sp>
        <p:nvSpPr>
          <p:cNvPr id="4" name="TextBox 3"/>
          <p:cNvSpPr txBox="1"/>
          <p:nvPr/>
        </p:nvSpPr>
        <p:spPr>
          <a:xfrm>
            <a:off x="496633" y="1775113"/>
            <a:ext cx="8647367" cy="1938992"/>
          </a:xfrm>
          <a:prstGeom prst="rect">
            <a:avLst/>
          </a:prstGeom>
          <a:noFill/>
        </p:spPr>
        <p:txBody>
          <a:bodyPr wrap="none" rtlCol="0">
            <a:spAutoFit/>
          </a:bodyPr>
          <a:lstStyle/>
          <a:p>
            <a:pPr marL="342900" indent="-342900">
              <a:lnSpc>
                <a:spcPct val="200000"/>
              </a:lnSpc>
              <a:buAutoNum type="arabicPeriod"/>
            </a:pPr>
            <a:r>
              <a:rPr lang="en-AU" sz="2000" dirty="0" smtClean="0"/>
              <a:t>Active Management  (Environmental water rights)</a:t>
            </a:r>
          </a:p>
          <a:p>
            <a:pPr marL="342900" indent="-342900">
              <a:lnSpc>
                <a:spcPct val="200000"/>
              </a:lnSpc>
              <a:buAutoNum type="arabicPeriod"/>
            </a:pPr>
            <a:r>
              <a:rPr lang="en-AU" sz="2000" dirty="0" smtClean="0"/>
              <a:t>Storage release rule based on unlimited model runs (“unlimited median rule”)</a:t>
            </a:r>
          </a:p>
          <a:p>
            <a:pPr marL="342900" indent="-342900">
              <a:lnSpc>
                <a:spcPct val="200000"/>
              </a:lnSpc>
              <a:buAutoNum type="arabicPeriod"/>
            </a:pPr>
            <a:r>
              <a:rPr lang="en-AU" sz="2000" dirty="0" smtClean="0"/>
              <a:t>Storage release rule based on drought (“optimized release rule”)</a:t>
            </a:r>
            <a:endParaRPr lang="en-AU" sz="2000" dirty="0"/>
          </a:p>
        </p:txBody>
      </p:sp>
    </p:spTree>
    <p:extLst>
      <p:ext uri="{BB962C8B-B14F-4D97-AF65-F5344CB8AC3E}">
        <p14:creationId xmlns:p14="http://schemas.microsoft.com/office/powerpoint/2010/main" val="170741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2223</Words>
  <Application>Microsoft Office PowerPoint</Application>
  <PresentationFormat>On-screen Show (4:3)</PresentationFormat>
  <Paragraphs>128</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Avril Christie Horne</cp:lastModifiedBy>
  <cp:revision>17</cp:revision>
  <dcterms:created xsi:type="dcterms:W3CDTF">2016-07-18T05:53:10Z</dcterms:created>
  <dcterms:modified xsi:type="dcterms:W3CDTF">2017-08-16T02:58:25Z</dcterms:modified>
</cp:coreProperties>
</file>