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9"/>
  </p:notesMasterIdLst>
  <p:sldIdLst>
    <p:sldId id="292" r:id="rId2"/>
    <p:sldId id="287" r:id="rId3"/>
    <p:sldId id="293" r:id="rId4"/>
    <p:sldId id="269" r:id="rId5"/>
    <p:sldId id="260" r:id="rId6"/>
    <p:sldId id="284" r:id="rId7"/>
    <p:sldId id="264" r:id="rId8"/>
    <p:sldId id="261" r:id="rId9"/>
    <p:sldId id="263" r:id="rId10"/>
    <p:sldId id="279" r:id="rId11"/>
    <p:sldId id="270" r:id="rId12"/>
    <p:sldId id="288" r:id="rId13"/>
    <p:sldId id="295" r:id="rId14"/>
    <p:sldId id="289" r:id="rId15"/>
    <p:sldId id="290" r:id="rId16"/>
    <p:sldId id="291" r:id="rId17"/>
    <p:sldId id="294"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nstantia" pitchFamily="18" charset="0"/>
        <a:ea typeface="+mn-ea"/>
        <a:cs typeface="+mn-cs"/>
      </a:defRPr>
    </a:lvl1pPr>
    <a:lvl2pPr marL="457200" algn="l" rtl="0" eaLnBrk="0" fontAlgn="base" hangingPunct="0">
      <a:spcBef>
        <a:spcPct val="0"/>
      </a:spcBef>
      <a:spcAft>
        <a:spcPct val="0"/>
      </a:spcAft>
      <a:defRPr kern="1200">
        <a:solidFill>
          <a:schemeClr val="tx1"/>
        </a:solidFill>
        <a:latin typeface="Constantia" pitchFamily="18" charset="0"/>
        <a:ea typeface="+mn-ea"/>
        <a:cs typeface="+mn-cs"/>
      </a:defRPr>
    </a:lvl2pPr>
    <a:lvl3pPr marL="914400" algn="l" rtl="0" eaLnBrk="0" fontAlgn="base" hangingPunct="0">
      <a:spcBef>
        <a:spcPct val="0"/>
      </a:spcBef>
      <a:spcAft>
        <a:spcPct val="0"/>
      </a:spcAft>
      <a:defRPr kern="1200">
        <a:solidFill>
          <a:schemeClr val="tx1"/>
        </a:solidFill>
        <a:latin typeface="Constantia" pitchFamily="18" charset="0"/>
        <a:ea typeface="+mn-ea"/>
        <a:cs typeface="+mn-cs"/>
      </a:defRPr>
    </a:lvl3pPr>
    <a:lvl4pPr marL="1371600" algn="l" rtl="0" eaLnBrk="0" fontAlgn="base" hangingPunct="0">
      <a:spcBef>
        <a:spcPct val="0"/>
      </a:spcBef>
      <a:spcAft>
        <a:spcPct val="0"/>
      </a:spcAft>
      <a:defRPr kern="1200">
        <a:solidFill>
          <a:schemeClr val="tx1"/>
        </a:solidFill>
        <a:latin typeface="Constantia" pitchFamily="18" charset="0"/>
        <a:ea typeface="+mn-ea"/>
        <a:cs typeface="+mn-cs"/>
      </a:defRPr>
    </a:lvl4pPr>
    <a:lvl5pPr marL="1828800" algn="l" rtl="0" eaLnBrk="0" fontAlgn="base" hangingPunct="0">
      <a:spcBef>
        <a:spcPct val="0"/>
      </a:spcBef>
      <a:spcAft>
        <a:spcPct val="0"/>
      </a:spcAft>
      <a:defRPr kern="1200">
        <a:solidFill>
          <a:schemeClr val="tx1"/>
        </a:solidFill>
        <a:latin typeface="Constantia" pitchFamily="18" charset="0"/>
        <a:ea typeface="+mn-ea"/>
        <a:cs typeface="+mn-cs"/>
      </a:defRPr>
    </a:lvl5pPr>
    <a:lvl6pPr marL="2286000" algn="l" defTabSz="914400" rtl="0" eaLnBrk="1" latinLnBrk="0" hangingPunct="1">
      <a:defRPr kern="1200">
        <a:solidFill>
          <a:schemeClr val="tx1"/>
        </a:solidFill>
        <a:latin typeface="Constantia" pitchFamily="18" charset="0"/>
        <a:ea typeface="+mn-ea"/>
        <a:cs typeface="+mn-cs"/>
      </a:defRPr>
    </a:lvl6pPr>
    <a:lvl7pPr marL="2743200" algn="l" defTabSz="914400" rtl="0" eaLnBrk="1" latinLnBrk="0" hangingPunct="1">
      <a:defRPr kern="1200">
        <a:solidFill>
          <a:schemeClr val="tx1"/>
        </a:solidFill>
        <a:latin typeface="Constantia" pitchFamily="18" charset="0"/>
        <a:ea typeface="+mn-ea"/>
        <a:cs typeface="+mn-cs"/>
      </a:defRPr>
    </a:lvl7pPr>
    <a:lvl8pPr marL="3200400" algn="l" defTabSz="914400" rtl="0" eaLnBrk="1" latinLnBrk="0" hangingPunct="1">
      <a:defRPr kern="1200">
        <a:solidFill>
          <a:schemeClr val="tx1"/>
        </a:solidFill>
        <a:latin typeface="Constantia" pitchFamily="18" charset="0"/>
        <a:ea typeface="+mn-ea"/>
        <a:cs typeface="+mn-cs"/>
      </a:defRPr>
    </a:lvl8pPr>
    <a:lvl9pPr marL="3657600" algn="l" defTabSz="914400" rtl="0" eaLnBrk="1" latinLnBrk="0" hangingPunct="1">
      <a:defRPr kern="1200">
        <a:solidFill>
          <a:schemeClr val="tx1"/>
        </a:solidFill>
        <a:latin typeface="Constantia"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CC9900"/>
    <a:srgbClr val="F9CB77"/>
    <a:srgbClr val="FFA7A9"/>
    <a:srgbClr val="FF7C80"/>
    <a:srgbClr val="FF6600"/>
    <a:srgbClr val="FF9933"/>
    <a:srgbClr val="D4D3A9"/>
    <a:srgbClr val="EF6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58392" autoAdjust="0"/>
  </p:normalViewPr>
  <p:slideViewPr>
    <p:cSldViewPr>
      <p:cViewPr varScale="1">
        <p:scale>
          <a:sx n="76" d="100"/>
          <a:sy n="76" d="100"/>
        </p:scale>
        <p:origin x="-21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TOOWOOMBA3SV\groupdir\I&amp;K\SRA%20&amp;%20ROP%20monitoring\ROP%20monitoring\SW%20EFAP\11)%20ROP%20research%20projects\2015%20research\2015%20Stable%20low-flow%20spawning%20fish\Phase%20II\9.%20Data%20Processing\Cross%20sections\Roseneath_20151020.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v>Transect 2</c:v>
          </c:tx>
          <c:spPr>
            <a:ln>
              <a:solidFill>
                <a:schemeClr val="accent3">
                  <a:lumMod val="75000"/>
                </a:schemeClr>
              </a:solidFill>
            </a:ln>
          </c:spPr>
          <c:marker>
            <c:symbol val="none"/>
          </c:marker>
          <c:xVal>
            <c:numRef>
              <c:f>('Transect #2'!$B$2:$B$14,'Transect #2'!$B$15,'Transect #2'!$B$16,'Transect #2'!$B$17:$B$18,'Transect #2'!$B$19,'Transect #2'!$B$20,'Transect #2'!$B$21,'Transect #2'!$B$22,'Transect #2'!$B$23,'Transect #2'!$B$24:$B$54)</c:f>
              <c:numCache>
                <c:formatCode>General</c:formatCode>
                <c:ptCount val="53"/>
                <c:pt idx="0">
                  <c:v>57</c:v>
                </c:pt>
                <c:pt idx="1">
                  <c:v>56</c:v>
                </c:pt>
                <c:pt idx="2">
                  <c:v>55</c:v>
                </c:pt>
                <c:pt idx="3">
                  <c:v>54</c:v>
                </c:pt>
                <c:pt idx="4">
                  <c:v>53.5</c:v>
                </c:pt>
                <c:pt idx="5">
                  <c:v>53.4</c:v>
                </c:pt>
                <c:pt idx="6">
                  <c:v>53</c:v>
                </c:pt>
                <c:pt idx="7">
                  <c:v>52</c:v>
                </c:pt>
                <c:pt idx="8">
                  <c:v>51</c:v>
                </c:pt>
                <c:pt idx="9">
                  <c:v>50</c:v>
                </c:pt>
                <c:pt idx="10">
                  <c:v>49</c:v>
                </c:pt>
                <c:pt idx="11">
                  <c:v>48</c:v>
                </c:pt>
                <c:pt idx="12">
                  <c:v>47</c:v>
                </c:pt>
                <c:pt idx="13">
                  <c:v>45</c:v>
                </c:pt>
                <c:pt idx="14">
                  <c:v>42</c:v>
                </c:pt>
                <c:pt idx="15">
                  <c:v>40</c:v>
                </c:pt>
                <c:pt idx="16">
                  <c:v>39</c:v>
                </c:pt>
                <c:pt idx="17">
                  <c:v>37</c:v>
                </c:pt>
                <c:pt idx="18">
                  <c:v>35</c:v>
                </c:pt>
                <c:pt idx="19">
                  <c:v>33</c:v>
                </c:pt>
                <c:pt idx="20">
                  <c:v>31</c:v>
                </c:pt>
                <c:pt idx="21">
                  <c:v>29</c:v>
                </c:pt>
                <c:pt idx="22">
                  <c:v>27</c:v>
                </c:pt>
                <c:pt idx="23">
                  <c:v>26</c:v>
                </c:pt>
                <c:pt idx="24">
                  <c:v>25</c:v>
                </c:pt>
                <c:pt idx="25">
                  <c:v>24</c:v>
                </c:pt>
                <c:pt idx="26">
                  <c:v>23</c:v>
                </c:pt>
                <c:pt idx="27">
                  <c:v>22</c:v>
                </c:pt>
                <c:pt idx="28">
                  <c:v>21</c:v>
                </c:pt>
                <c:pt idx="29">
                  <c:v>20</c:v>
                </c:pt>
                <c:pt idx="30">
                  <c:v>19</c:v>
                </c:pt>
                <c:pt idx="31">
                  <c:v>18</c:v>
                </c:pt>
                <c:pt idx="32">
                  <c:v>17</c:v>
                </c:pt>
                <c:pt idx="33">
                  <c:v>16</c:v>
                </c:pt>
                <c:pt idx="34">
                  <c:v>15</c:v>
                </c:pt>
                <c:pt idx="35">
                  <c:v>14</c:v>
                </c:pt>
                <c:pt idx="36">
                  <c:v>13</c:v>
                </c:pt>
                <c:pt idx="37">
                  <c:v>12</c:v>
                </c:pt>
                <c:pt idx="38">
                  <c:v>11</c:v>
                </c:pt>
                <c:pt idx="39">
                  <c:v>10</c:v>
                </c:pt>
                <c:pt idx="40">
                  <c:v>9</c:v>
                </c:pt>
                <c:pt idx="41">
                  <c:v>8</c:v>
                </c:pt>
                <c:pt idx="42">
                  <c:v>7</c:v>
                </c:pt>
                <c:pt idx="43">
                  <c:v>6.7</c:v>
                </c:pt>
                <c:pt idx="44">
                  <c:v>6.2</c:v>
                </c:pt>
                <c:pt idx="45">
                  <c:v>5.9</c:v>
                </c:pt>
                <c:pt idx="46">
                  <c:v>5</c:v>
                </c:pt>
                <c:pt idx="47">
                  <c:v>4</c:v>
                </c:pt>
                <c:pt idx="48">
                  <c:v>3</c:v>
                </c:pt>
                <c:pt idx="49">
                  <c:v>2.4</c:v>
                </c:pt>
                <c:pt idx="50">
                  <c:v>2</c:v>
                </c:pt>
                <c:pt idx="51">
                  <c:v>1</c:v>
                </c:pt>
                <c:pt idx="52">
                  <c:v>0</c:v>
                </c:pt>
              </c:numCache>
            </c:numRef>
          </c:xVal>
          <c:yVal>
            <c:numRef>
              <c:f>('Transect #2'!$E$2:$E$14,'Transect #2'!$E$15,'Transect #2'!$E$16,'Transect #2'!$E$17:$E$18,'Transect #2'!$E$19,'Transect #2'!$E$20,'Transect #2'!$E$21,'Transect #2'!$E$22,'Transect #2'!$E$23,'Transect #2'!$E$24:$E$54)</c:f>
              <c:numCache>
                <c:formatCode>General</c:formatCode>
                <c:ptCount val="53"/>
                <c:pt idx="0">
                  <c:v>1.1689999999999998</c:v>
                </c:pt>
                <c:pt idx="1">
                  <c:v>1.0209999999999997</c:v>
                </c:pt>
                <c:pt idx="2">
                  <c:v>0.82099999999999973</c:v>
                </c:pt>
                <c:pt idx="3">
                  <c:v>0.44699999999999984</c:v>
                </c:pt>
                <c:pt idx="4">
                  <c:v>-9.0000000000003411E-3</c:v>
                </c:pt>
                <c:pt idx="5">
                  <c:v>-0.12600000000000033</c:v>
                </c:pt>
                <c:pt idx="6">
                  <c:v>-0.18200000000000038</c:v>
                </c:pt>
                <c:pt idx="7">
                  <c:v>-0.41800000000000015</c:v>
                </c:pt>
                <c:pt idx="8">
                  <c:v>-0.68000000000000016</c:v>
                </c:pt>
                <c:pt idx="9">
                  <c:v>-0.90900000000000025</c:v>
                </c:pt>
                <c:pt idx="10">
                  <c:v>-0.86500000000000021</c:v>
                </c:pt>
                <c:pt idx="11">
                  <c:v>-1.2290000000000001</c:v>
                </c:pt>
                <c:pt idx="12">
                  <c:v>-1.4170000000000003</c:v>
                </c:pt>
                <c:pt idx="13">
                  <c:v>-1.4890000000000003</c:v>
                </c:pt>
                <c:pt idx="14">
                  <c:v>-1.4250000000000003</c:v>
                </c:pt>
                <c:pt idx="15">
                  <c:v>-1.181</c:v>
                </c:pt>
                <c:pt idx="16">
                  <c:v>-1.0640000000000001</c:v>
                </c:pt>
                <c:pt idx="17">
                  <c:v>-0.95700000000000029</c:v>
                </c:pt>
                <c:pt idx="18">
                  <c:v>-1.0930000000000004</c:v>
                </c:pt>
                <c:pt idx="19">
                  <c:v>-1.2450000000000001</c:v>
                </c:pt>
                <c:pt idx="20">
                  <c:v>-1.1630000000000003</c:v>
                </c:pt>
                <c:pt idx="21">
                  <c:v>-0.71200000000000019</c:v>
                </c:pt>
                <c:pt idx="22">
                  <c:v>-0.85400000000000009</c:v>
                </c:pt>
                <c:pt idx="23">
                  <c:v>-0.5730000000000004</c:v>
                </c:pt>
                <c:pt idx="24">
                  <c:v>-0.61800000000000033</c:v>
                </c:pt>
                <c:pt idx="25">
                  <c:v>-0.60200000000000031</c:v>
                </c:pt>
                <c:pt idx="26">
                  <c:v>-0.53900000000000015</c:v>
                </c:pt>
                <c:pt idx="27">
                  <c:v>-0.81800000000000006</c:v>
                </c:pt>
                <c:pt idx="28">
                  <c:v>-0.64500000000000002</c:v>
                </c:pt>
                <c:pt idx="29">
                  <c:v>-0.17100000000000026</c:v>
                </c:pt>
                <c:pt idx="30">
                  <c:v>-7.9000000000000181E-2</c:v>
                </c:pt>
                <c:pt idx="31">
                  <c:v>-0.51600000000000001</c:v>
                </c:pt>
                <c:pt idx="32">
                  <c:v>-0.52400000000000002</c:v>
                </c:pt>
                <c:pt idx="33">
                  <c:v>-0.27900000000000036</c:v>
                </c:pt>
                <c:pt idx="34">
                  <c:v>-0.25100000000000033</c:v>
                </c:pt>
                <c:pt idx="35">
                  <c:v>-0.45900000000000007</c:v>
                </c:pt>
                <c:pt idx="36">
                  <c:v>-0.40300000000000002</c:v>
                </c:pt>
                <c:pt idx="37">
                  <c:v>-0.40600000000000014</c:v>
                </c:pt>
                <c:pt idx="38">
                  <c:v>-0.22100000000000009</c:v>
                </c:pt>
                <c:pt idx="39">
                  <c:v>-0.27800000000000002</c:v>
                </c:pt>
                <c:pt idx="40">
                  <c:v>-0.35600000000000032</c:v>
                </c:pt>
                <c:pt idx="41">
                  <c:v>-0.53500000000000014</c:v>
                </c:pt>
                <c:pt idx="42">
                  <c:v>-0.28500000000000014</c:v>
                </c:pt>
                <c:pt idx="43">
                  <c:v>-1.1000000000000121E-2</c:v>
                </c:pt>
                <c:pt idx="44">
                  <c:v>0.24399999999999977</c:v>
                </c:pt>
                <c:pt idx="45">
                  <c:v>1.0999999999999677E-2</c:v>
                </c:pt>
                <c:pt idx="46">
                  <c:v>-0.58900000000000041</c:v>
                </c:pt>
                <c:pt idx="47">
                  <c:v>-0.55100000000000016</c:v>
                </c:pt>
                <c:pt idx="48">
                  <c:v>-0.43700000000000028</c:v>
                </c:pt>
                <c:pt idx="49">
                  <c:v>8.999999999999897E-3</c:v>
                </c:pt>
                <c:pt idx="50">
                  <c:v>5.7999999999999829E-2</c:v>
                </c:pt>
                <c:pt idx="51">
                  <c:v>0.52899999999999969</c:v>
                </c:pt>
                <c:pt idx="52">
                  <c:v>0.74999999999999978</c:v>
                </c:pt>
              </c:numCache>
            </c:numRef>
          </c:yVal>
          <c:smooth val="1"/>
        </c:ser>
        <c:ser>
          <c:idx val="1"/>
          <c:order val="1"/>
          <c:tx>
            <c:v>Water level</c:v>
          </c:tx>
          <c:spPr>
            <a:ln>
              <a:solidFill>
                <a:schemeClr val="accent1"/>
              </a:solidFill>
            </a:ln>
          </c:spPr>
          <c:marker>
            <c:symbol val="none"/>
          </c:marker>
          <c:xVal>
            <c:numRef>
              <c:f>('Transect #2'!$B$2:$B$14,'Transect #2'!$B$15,'Transect #2'!$B$16,'Transect #2'!$B$17:$B$18,'Transect #2'!$B$19,'Transect #2'!$B$20,'Transect #2'!$B$21,'Transect #2'!$B$22,'Transect #2'!$B$23,'Transect #2'!$B$24:$B$54)</c:f>
              <c:numCache>
                <c:formatCode>General</c:formatCode>
                <c:ptCount val="53"/>
                <c:pt idx="0">
                  <c:v>57</c:v>
                </c:pt>
                <c:pt idx="1">
                  <c:v>56</c:v>
                </c:pt>
                <c:pt idx="2">
                  <c:v>55</c:v>
                </c:pt>
                <c:pt idx="3">
                  <c:v>54</c:v>
                </c:pt>
                <c:pt idx="4">
                  <c:v>53.5</c:v>
                </c:pt>
                <c:pt idx="5">
                  <c:v>53.4</c:v>
                </c:pt>
                <c:pt idx="6">
                  <c:v>53</c:v>
                </c:pt>
                <c:pt idx="7">
                  <c:v>52</c:v>
                </c:pt>
                <c:pt idx="8">
                  <c:v>51</c:v>
                </c:pt>
                <c:pt idx="9">
                  <c:v>50</c:v>
                </c:pt>
                <c:pt idx="10">
                  <c:v>49</c:v>
                </c:pt>
                <c:pt idx="11">
                  <c:v>48</c:v>
                </c:pt>
                <c:pt idx="12">
                  <c:v>47</c:v>
                </c:pt>
                <c:pt idx="13">
                  <c:v>45</c:v>
                </c:pt>
                <c:pt idx="14">
                  <c:v>42</c:v>
                </c:pt>
                <c:pt idx="15">
                  <c:v>40</c:v>
                </c:pt>
                <c:pt idx="16">
                  <c:v>39</c:v>
                </c:pt>
                <c:pt idx="17">
                  <c:v>37</c:v>
                </c:pt>
                <c:pt idx="18">
                  <c:v>35</c:v>
                </c:pt>
                <c:pt idx="19">
                  <c:v>33</c:v>
                </c:pt>
                <c:pt idx="20">
                  <c:v>31</c:v>
                </c:pt>
                <c:pt idx="21">
                  <c:v>29</c:v>
                </c:pt>
                <c:pt idx="22">
                  <c:v>27</c:v>
                </c:pt>
                <c:pt idx="23">
                  <c:v>26</c:v>
                </c:pt>
                <c:pt idx="24">
                  <c:v>25</c:v>
                </c:pt>
                <c:pt idx="25">
                  <c:v>24</c:v>
                </c:pt>
                <c:pt idx="26">
                  <c:v>23</c:v>
                </c:pt>
                <c:pt idx="27">
                  <c:v>22</c:v>
                </c:pt>
                <c:pt idx="28">
                  <c:v>21</c:v>
                </c:pt>
                <c:pt idx="29">
                  <c:v>20</c:v>
                </c:pt>
                <c:pt idx="30">
                  <c:v>19</c:v>
                </c:pt>
                <c:pt idx="31">
                  <c:v>18</c:v>
                </c:pt>
                <c:pt idx="32">
                  <c:v>17</c:v>
                </c:pt>
                <c:pt idx="33">
                  <c:v>16</c:v>
                </c:pt>
                <c:pt idx="34">
                  <c:v>15</c:v>
                </c:pt>
                <c:pt idx="35">
                  <c:v>14</c:v>
                </c:pt>
                <c:pt idx="36">
                  <c:v>13</c:v>
                </c:pt>
                <c:pt idx="37">
                  <c:v>12</c:v>
                </c:pt>
                <c:pt idx="38">
                  <c:v>11</c:v>
                </c:pt>
                <c:pt idx="39">
                  <c:v>10</c:v>
                </c:pt>
                <c:pt idx="40">
                  <c:v>9</c:v>
                </c:pt>
                <c:pt idx="41">
                  <c:v>8</c:v>
                </c:pt>
                <c:pt idx="42">
                  <c:v>7</c:v>
                </c:pt>
                <c:pt idx="43">
                  <c:v>6.7</c:v>
                </c:pt>
                <c:pt idx="44">
                  <c:v>6.2</c:v>
                </c:pt>
                <c:pt idx="45">
                  <c:v>5.9</c:v>
                </c:pt>
                <c:pt idx="46">
                  <c:v>5</c:v>
                </c:pt>
                <c:pt idx="47">
                  <c:v>4</c:v>
                </c:pt>
                <c:pt idx="48">
                  <c:v>3</c:v>
                </c:pt>
                <c:pt idx="49">
                  <c:v>2.4</c:v>
                </c:pt>
                <c:pt idx="50">
                  <c:v>2</c:v>
                </c:pt>
                <c:pt idx="51">
                  <c:v>1</c:v>
                </c:pt>
                <c:pt idx="52">
                  <c:v>0</c:v>
                </c:pt>
              </c:numCache>
            </c:numRef>
          </c:xVal>
          <c:yVal>
            <c:numRef>
              <c:f>('Transect #2'!$H$2:$H$14,'Transect #2'!$H$15,'Transect #2'!$H$16,'Transect #2'!$H$17:$H$18,'Transect #2'!$H$19,'Transect #2'!$H$20,'Transect #2'!$H$21,'Transect #2'!$H$22,'Transect #2'!$H$23,'Transect #2'!$H$24:$H$54)</c:f>
              <c:numCache>
                <c:formatCode>General</c:formatCode>
                <c:ptCount val="53"/>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5">
                  <c:v>0</c:v>
                </c:pt>
                <c:pt idx="46">
                  <c:v>0</c:v>
                </c:pt>
                <c:pt idx="47">
                  <c:v>0</c:v>
                </c:pt>
                <c:pt idx="48">
                  <c:v>0</c:v>
                </c:pt>
                <c:pt idx="49">
                  <c:v>0</c:v>
                </c:pt>
              </c:numCache>
            </c:numRef>
          </c:yVal>
          <c:smooth val="1"/>
        </c:ser>
        <c:dLbls>
          <c:showLegendKey val="0"/>
          <c:showVal val="0"/>
          <c:showCatName val="0"/>
          <c:showSerName val="0"/>
          <c:showPercent val="0"/>
          <c:showBubbleSize val="0"/>
        </c:dLbls>
        <c:axId val="172597632"/>
        <c:axId val="172599168"/>
      </c:scatterChart>
      <c:valAx>
        <c:axId val="172597632"/>
        <c:scaling>
          <c:orientation val="minMax"/>
        </c:scaling>
        <c:delete val="0"/>
        <c:axPos val="b"/>
        <c:numFmt formatCode="General" sourceLinked="1"/>
        <c:majorTickMark val="out"/>
        <c:minorTickMark val="none"/>
        <c:tickLblPos val="nextTo"/>
        <c:crossAx val="172599168"/>
        <c:crosses val="autoZero"/>
        <c:crossBetween val="midCat"/>
      </c:valAx>
      <c:valAx>
        <c:axId val="172599168"/>
        <c:scaling>
          <c:orientation val="minMax"/>
        </c:scaling>
        <c:delete val="0"/>
        <c:axPos val="l"/>
        <c:numFmt formatCode="General" sourceLinked="1"/>
        <c:majorTickMark val="out"/>
        <c:minorTickMark val="none"/>
        <c:tickLblPos val="nextTo"/>
        <c:crossAx val="172597632"/>
        <c:crosses val="autoZero"/>
        <c:crossBetween val="midCat"/>
      </c:valAx>
    </c:plotArea>
    <c:legend>
      <c:legendPos val="r"/>
      <c:layout/>
      <c:overlay val="0"/>
    </c:legend>
    <c:plotVisOnly val="1"/>
    <c:dispBlanksAs val="gap"/>
    <c:showDLblsOverMax val="0"/>
  </c:chart>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7-03-24T09:05:21.876" idx="1">
    <p:pos x="4951" y="1484"/>
    <p:text>You will need to explain what these are?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1BA513F-62ED-4040-B178-2719ACA04DB9}" type="datetimeFigureOut">
              <a:rPr lang="en-AU"/>
              <a:pPr>
                <a:defRPr/>
              </a:pPr>
              <a:t>1/08/2017</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7B0BFB49-68A4-452F-91FA-9E729DC82F63}" type="slidenum">
              <a:rPr lang="en-AU" altLang="en-US"/>
              <a:pPr/>
              <a:t>‹#›</a:t>
            </a:fld>
            <a:endParaRPr lang="en-AU" altLang="en-US"/>
          </a:p>
        </p:txBody>
      </p:sp>
    </p:spTree>
    <p:extLst>
      <p:ext uri="{BB962C8B-B14F-4D97-AF65-F5344CB8AC3E}">
        <p14:creationId xmlns:p14="http://schemas.microsoft.com/office/powerpoint/2010/main" val="33330229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0BFB49-68A4-452F-91FA-9E729DC82F63}" type="slidenum">
              <a:rPr lang="en-AU" altLang="en-US" smtClean="0"/>
              <a:pPr/>
              <a:t>1</a:t>
            </a:fld>
            <a:endParaRPr lang="en-AU" altLang="en-US"/>
          </a:p>
        </p:txBody>
      </p:sp>
    </p:spTree>
    <p:extLst>
      <p:ext uri="{BB962C8B-B14F-4D97-AF65-F5344CB8AC3E}">
        <p14:creationId xmlns:p14="http://schemas.microsoft.com/office/powerpoint/2010/main" val="335762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85750" indent="-285750" fontAlgn="auto">
              <a:spcBef>
                <a:spcPts val="0"/>
              </a:spcBef>
              <a:spcAft>
                <a:spcPts val="0"/>
              </a:spcAft>
              <a:buFont typeface="Arial" panose="020B0604020202020204" pitchFamily="34" charset="0"/>
              <a:buChar char="•"/>
              <a:defRPr/>
            </a:pPr>
            <a:r>
              <a:rPr lang="en-AU" sz="1800" dirty="0" smtClean="0"/>
              <a:t>Spawning habitat is located at broad shallow stream sections</a:t>
            </a:r>
          </a:p>
          <a:p>
            <a:pPr marL="285750" indent="-285750" fontAlgn="auto">
              <a:spcBef>
                <a:spcPts val="0"/>
              </a:spcBef>
              <a:spcAft>
                <a:spcPts val="0"/>
              </a:spcAft>
              <a:buFont typeface="Arial" panose="020B0604020202020204" pitchFamily="34" charset="0"/>
              <a:buChar char="•"/>
              <a:defRPr/>
            </a:pPr>
            <a:r>
              <a:rPr lang="en-AU" sz="1800" dirty="0" smtClean="0"/>
              <a:t>Gauges are located in deep narrow reaches</a:t>
            </a:r>
          </a:p>
          <a:p>
            <a:pPr marL="285750" indent="-285750" fontAlgn="auto">
              <a:spcBef>
                <a:spcPts val="0"/>
              </a:spcBef>
              <a:spcAft>
                <a:spcPts val="0"/>
              </a:spcAft>
              <a:buFont typeface="Arial" panose="020B0604020202020204" pitchFamily="34" charset="0"/>
              <a:buChar char="•"/>
              <a:defRPr/>
            </a:pPr>
            <a:r>
              <a:rPr lang="en-AU" sz="1800" dirty="0" smtClean="0"/>
              <a:t>Used DOS </a:t>
            </a:r>
            <a:r>
              <a:rPr lang="en-AU" sz="1800" dirty="0" smtClean="0"/>
              <a:t>based flow models (Paul Harding – DSITI)</a:t>
            </a:r>
          </a:p>
          <a:p>
            <a:pPr marL="651510" lvl="1" indent="-285750" fontAlgn="auto">
              <a:spcBef>
                <a:spcPts val="0"/>
              </a:spcBef>
              <a:spcAft>
                <a:spcPts val="0"/>
              </a:spcAft>
              <a:buFont typeface="Arial" panose="020B0604020202020204" pitchFamily="34" charset="0"/>
              <a:buChar char="•"/>
              <a:defRPr/>
            </a:pPr>
            <a:r>
              <a:rPr lang="en-AU" sz="1800" dirty="0" smtClean="0"/>
              <a:t>CROSS2 uses Manning’s equation to derive lower “low-flow” thresholds (ML/day) from cross-sections and flow velocity.</a:t>
            </a:r>
          </a:p>
          <a:p>
            <a:pPr marL="651510" lvl="1" indent="-285750" fontAlgn="auto">
              <a:spcBef>
                <a:spcPts val="0"/>
              </a:spcBef>
              <a:spcAft>
                <a:spcPts val="0"/>
              </a:spcAft>
              <a:buFont typeface="Arial" panose="020B0604020202020204" pitchFamily="34" charset="0"/>
              <a:buChar char="•"/>
              <a:defRPr/>
            </a:pPr>
            <a:r>
              <a:rPr lang="en-AU" sz="1800" dirty="0" smtClean="0"/>
              <a:t>SPELL6 uses flow thresholds, stable period duration and start and finish months to calculate annual spawning opportunities.</a:t>
            </a:r>
          </a:p>
          <a:p>
            <a:pPr fontAlgn="auto">
              <a:spcBef>
                <a:spcPts val="0"/>
              </a:spcBef>
              <a:spcAft>
                <a:spcPts val="0"/>
              </a:spcAft>
              <a:defRPr/>
            </a:pPr>
            <a:endParaRPr lang="en-AU"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fld id="{979E7A3E-7312-4694-B943-6CAD7479A86E}" type="slidenum">
              <a:rPr lang="en-AU" altLang="en-US">
                <a:latin typeface="Calibri" pitchFamily="34" charset="0"/>
              </a:rPr>
              <a:pPr/>
              <a:t>10</a:t>
            </a:fld>
            <a:endParaRPr lang="en-AU"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B0BFB49-68A4-452F-91FA-9E729DC82F63}" type="slidenum">
              <a:rPr lang="en-AU" altLang="en-US" smtClean="0"/>
              <a:pPr/>
              <a:t>11</a:t>
            </a:fld>
            <a:endParaRPr lang="en-AU" altLang="en-US"/>
          </a:p>
        </p:txBody>
      </p:sp>
    </p:spTree>
    <p:extLst>
      <p:ext uri="{BB962C8B-B14F-4D97-AF65-F5344CB8AC3E}">
        <p14:creationId xmlns:p14="http://schemas.microsoft.com/office/powerpoint/2010/main" val="374465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0BFB49-68A4-452F-91FA-9E729DC82F63}" type="slidenum">
              <a:rPr lang="en-AU" altLang="en-US" smtClean="0"/>
              <a:pPr/>
              <a:t>12</a:t>
            </a:fld>
            <a:endParaRPr lang="en-AU" altLang="en-US"/>
          </a:p>
        </p:txBody>
      </p:sp>
    </p:spTree>
    <p:extLst>
      <p:ext uri="{BB962C8B-B14F-4D97-AF65-F5344CB8AC3E}">
        <p14:creationId xmlns:p14="http://schemas.microsoft.com/office/powerpoint/2010/main" val="760096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600" dirty="0" smtClean="0">
                <a:latin typeface="+mn-lt"/>
              </a:rPr>
              <a:t>All SLFSF require low flow velocity </a:t>
            </a:r>
            <a:r>
              <a:rPr lang="en-AU" sz="1600" baseline="0" dirty="0" smtClean="0">
                <a:latin typeface="+mn-lt"/>
              </a:rPr>
              <a:t>(&lt;0.1 m/s) </a:t>
            </a:r>
            <a:r>
              <a:rPr lang="en-AU" sz="1600" dirty="0" smtClean="0">
                <a:latin typeface="+mn-lt"/>
              </a:rPr>
              <a:t>and suitable temperatures.</a:t>
            </a:r>
            <a:r>
              <a:rPr lang="en-AU" sz="1600" baseline="0" dirty="0" smtClean="0">
                <a:latin typeface="+mn-lt"/>
              </a:rPr>
              <a:t> </a:t>
            </a:r>
            <a:endParaRPr lang="en-AU" sz="1600" dirty="0" smtClean="0">
              <a:latin typeface="+mn-lt"/>
            </a:endParaRPr>
          </a:p>
          <a:p>
            <a:pPr marL="171450" indent="-171450">
              <a:buFont typeface="Arial" panose="020B0604020202020204" pitchFamily="34" charset="0"/>
              <a:buChar char="•"/>
            </a:pPr>
            <a:r>
              <a:rPr lang="en-AU" sz="1600" dirty="0" smtClean="0">
                <a:latin typeface="+mn-lt"/>
              </a:rPr>
              <a:t>Some</a:t>
            </a:r>
            <a:r>
              <a:rPr lang="en-AU" sz="1600" baseline="0" dirty="0" smtClean="0">
                <a:latin typeface="+mn-lt"/>
              </a:rPr>
              <a:t> fish are able to spawn under no-flow conditions, scattering their eggs on cobbles or other substrates, provided that pools contain water.</a:t>
            </a:r>
          </a:p>
          <a:p>
            <a:pPr marL="628650" lvl="1" indent="-171450">
              <a:buFont typeface="Arial" panose="020B0604020202020204" pitchFamily="34" charset="0"/>
              <a:buChar char="•"/>
            </a:pPr>
            <a:r>
              <a:rPr lang="en-AU" sz="1600" baseline="0" dirty="0" smtClean="0">
                <a:latin typeface="+mn-lt"/>
              </a:rPr>
              <a:t>Where streams are turbid</a:t>
            </a:r>
          </a:p>
          <a:p>
            <a:pPr marL="1085850" lvl="2" indent="-171450">
              <a:buFont typeface="Arial" panose="020B0604020202020204" pitchFamily="34" charset="0"/>
              <a:buChar char="•"/>
            </a:pPr>
            <a:r>
              <a:rPr lang="en-AU" sz="1600" baseline="0" dirty="0" smtClean="0">
                <a:latin typeface="+mn-lt"/>
              </a:rPr>
              <a:t>There are no submerged macrophytes. Eggs are attached to submerged branches and trees, close to the water level.</a:t>
            </a:r>
          </a:p>
          <a:p>
            <a:pPr marL="1085850" lvl="2" indent="-171450">
              <a:buFont typeface="Arial" panose="020B0604020202020204" pitchFamily="34" charset="0"/>
              <a:buChar char="•"/>
            </a:pPr>
            <a:r>
              <a:rPr lang="en-AU" sz="1600" baseline="0" dirty="0" smtClean="0">
                <a:latin typeface="+mn-lt"/>
              </a:rPr>
              <a:t>Upper flow thresholds should provide &lt;</a:t>
            </a:r>
            <a:r>
              <a:rPr lang="en-AU" sz="1600" baseline="0" dirty="0" err="1" smtClean="0">
                <a:latin typeface="+mn-lt"/>
              </a:rPr>
              <a:t>0.1m</a:t>
            </a:r>
            <a:r>
              <a:rPr lang="en-AU" sz="1600" baseline="0" dirty="0" smtClean="0">
                <a:latin typeface="+mn-lt"/>
              </a:rPr>
              <a:t>/s flows at the spawning site.</a:t>
            </a:r>
          </a:p>
          <a:p>
            <a:pPr marL="1085850" lvl="2" indent="-171450">
              <a:buFont typeface="Arial" panose="020B0604020202020204" pitchFamily="34" charset="0"/>
              <a:buChar char="•"/>
            </a:pPr>
            <a:r>
              <a:rPr lang="en-AU" sz="1600" baseline="0" dirty="0" smtClean="0">
                <a:latin typeface="+mn-lt"/>
              </a:rPr>
              <a:t>After eggs are laid, increasing water levels may leave the eggs too deep where there is not enough oxygen, decreasing water levels may allow the eggs to dry out or be eaten. </a:t>
            </a:r>
          </a:p>
          <a:p>
            <a:pPr marL="628650" lvl="1" indent="-171450">
              <a:buFont typeface="Arial" panose="020B0604020202020204" pitchFamily="34" charset="0"/>
              <a:buChar char="•"/>
            </a:pPr>
            <a:r>
              <a:rPr lang="en-AU" sz="1600" baseline="0" dirty="0" smtClean="0">
                <a:latin typeface="+mn-lt"/>
              </a:rPr>
              <a:t>In turbid streams with marginal vegetation:</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AU" sz="1600" baseline="0" dirty="0" smtClean="0">
                <a:latin typeface="+mn-lt"/>
              </a:rPr>
              <a:t>Following the dry winter, water levels must increase to submerge these plants.</a:t>
            </a:r>
          </a:p>
          <a:p>
            <a:pPr marL="1085850" lvl="2" indent="-171450">
              <a:buFont typeface="Arial" panose="020B0604020202020204" pitchFamily="34" charset="0"/>
              <a:buChar char="•"/>
            </a:pPr>
            <a:r>
              <a:rPr lang="en-AU" sz="1600" baseline="0" dirty="0" smtClean="0">
                <a:latin typeface="+mn-lt"/>
              </a:rPr>
              <a:t>Eggs attached to vegetation near the banks, close to the water surface.</a:t>
            </a:r>
          </a:p>
          <a:p>
            <a:pPr marL="1085850" lvl="2" indent="-171450">
              <a:buFont typeface="Arial" panose="020B0604020202020204" pitchFamily="34" charset="0"/>
              <a:buChar char="•"/>
            </a:pPr>
            <a:r>
              <a:rPr lang="en-AU" sz="1600" baseline="0" dirty="0" smtClean="0">
                <a:latin typeface="+mn-lt"/>
              </a:rPr>
              <a:t>As these structures are rigid, water level changes affect eggs in the same way as for non-living substrates.</a:t>
            </a:r>
          </a:p>
          <a:p>
            <a:pPr marL="628650" lvl="1" indent="-171450">
              <a:buFont typeface="Arial" panose="020B0604020202020204" pitchFamily="34" charset="0"/>
              <a:buChar char="•"/>
            </a:pPr>
            <a:r>
              <a:rPr lang="en-AU" sz="1600" baseline="0" dirty="0" smtClean="0">
                <a:latin typeface="+mn-lt"/>
              </a:rPr>
              <a:t>Where streams are clear:</a:t>
            </a:r>
          </a:p>
          <a:p>
            <a:pPr marL="1085850" lvl="2" indent="-171450">
              <a:buFont typeface="Arial" panose="020B0604020202020204" pitchFamily="34" charset="0"/>
              <a:buChar char="•"/>
            </a:pPr>
            <a:r>
              <a:rPr lang="en-AU" sz="1600" baseline="0" dirty="0" smtClean="0">
                <a:latin typeface="+mn-lt"/>
              </a:rPr>
              <a:t>Submerged vegetation is likely to be present.</a:t>
            </a:r>
          </a:p>
          <a:p>
            <a:pPr marL="1085850" lvl="2" indent="-171450">
              <a:buFont typeface="Arial" panose="020B0604020202020204" pitchFamily="34" charset="0"/>
              <a:buChar char="•"/>
            </a:pPr>
            <a:r>
              <a:rPr lang="en-AU" sz="1600" baseline="0" dirty="0" smtClean="0">
                <a:latin typeface="+mn-lt"/>
              </a:rPr>
              <a:t>This is high quality nursery habitat – food, cover, low velocity.</a:t>
            </a:r>
          </a:p>
          <a:p>
            <a:pPr marL="1085850" lvl="2" indent="-171450">
              <a:buFont typeface="Arial" panose="020B0604020202020204" pitchFamily="34" charset="0"/>
              <a:buChar char="•"/>
            </a:pPr>
            <a:r>
              <a:rPr lang="en-AU" sz="1600" baseline="0" dirty="0" smtClean="0">
                <a:latin typeface="+mn-lt"/>
              </a:rPr>
              <a:t>Water depth must be at least 20 cm to allow submerged macrophytes to establish (lower threshold).</a:t>
            </a:r>
          </a:p>
          <a:p>
            <a:pPr marL="1085850" lvl="2" indent="-171450">
              <a:buFont typeface="Arial" panose="020B0604020202020204" pitchFamily="34" charset="0"/>
              <a:buChar char="•"/>
            </a:pPr>
            <a:r>
              <a:rPr lang="en-AU" sz="1600" baseline="0" dirty="0" smtClean="0">
                <a:latin typeface="+mn-lt"/>
              </a:rPr>
              <a:t>These plants are flexible, so eggs are attached to them remain submerged as the water levels falls. </a:t>
            </a:r>
          </a:p>
          <a:p>
            <a:pPr marL="1085850" lvl="2" indent="-171450">
              <a:buFont typeface="Arial" panose="020B0604020202020204" pitchFamily="34" charset="0"/>
              <a:buChar char="•"/>
            </a:pPr>
            <a:r>
              <a:rPr lang="en-AU" sz="1600" baseline="0" dirty="0" smtClean="0">
                <a:latin typeface="+mn-lt"/>
              </a:rPr>
              <a:t>This allows greater latitude for decreasing in water levels before eggs become exposed </a:t>
            </a:r>
            <a:r>
              <a:rPr lang="en-AU" sz="1600" baseline="0" dirty="0" smtClean="0">
                <a:latin typeface="+mn-lt"/>
                <a:cs typeface="Calibri"/>
              </a:rPr>
              <a:t>→ a relaxed stability threshold</a:t>
            </a:r>
            <a:r>
              <a:rPr lang="en-AU" sz="1600" baseline="0" dirty="0" smtClean="0">
                <a:latin typeface="+mn-lt"/>
              </a:rPr>
              <a:t>. </a:t>
            </a:r>
            <a:endParaRPr lang="en-AU" sz="1600" dirty="0" smtClean="0">
              <a:latin typeface="+mn-lt"/>
            </a:endParaRPr>
          </a:p>
        </p:txBody>
      </p:sp>
      <p:sp>
        <p:nvSpPr>
          <p:cNvPr id="4" name="Slide Number Placeholder 3"/>
          <p:cNvSpPr>
            <a:spLocks noGrp="1"/>
          </p:cNvSpPr>
          <p:nvPr>
            <p:ph type="sldNum" sz="quarter" idx="10"/>
          </p:nvPr>
        </p:nvSpPr>
        <p:spPr/>
        <p:txBody>
          <a:bodyPr/>
          <a:lstStyle/>
          <a:p>
            <a:fld id="{F81790A3-2CB2-4ED4-A46B-650CD80C8BC7}" type="slidenum">
              <a:rPr lang="en-AU" smtClean="0"/>
              <a:t>13</a:t>
            </a:fld>
            <a:endParaRPr lang="en-AU" dirty="0"/>
          </a:p>
        </p:txBody>
      </p:sp>
    </p:spTree>
    <p:extLst>
      <p:ext uri="{BB962C8B-B14F-4D97-AF65-F5344CB8AC3E}">
        <p14:creationId xmlns:p14="http://schemas.microsoft.com/office/powerpoint/2010/main" val="3831176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B0BFB49-68A4-452F-91FA-9E729DC82F63}" type="slidenum">
              <a:rPr lang="en-AU" altLang="en-US" smtClean="0"/>
              <a:pPr/>
              <a:t>14</a:t>
            </a:fld>
            <a:endParaRPr lang="en-AU" altLang="en-US"/>
          </a:p>
        </p:txBody>
      </p:sp>
    </p:spTree>
    <p:extLst>
      <p:ext uri="{BB962C8B-B14F-4D97-AF65-F5344CB8AC3E}">
        <p14:creationId xmlns:p14="http://schemas.microsoft.com/office/powerpoint/2010/main" val="785430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B0BFB49-68A4-452F-91FA-9E729DC82F63}" type="slidenum">
              <a:rPr lang="en-AU" altLang="en-US" smtClean="0"/>
              <a:pPr/>
              <a:t>15</a:t>
            </a:fld>
            <a:endParaRPr lang="en-AU" altLang="en-US"/>
          </a:p>
        </p:txBody>
      </p:sp>
    </p:spTree>
    <p:extLst>
      <p:ext uri="{BB962C8B-B14F-4D97-AF65-F5344CB8AC3E}">
        <p14:creationId xmlns:p14="http://schemas.microsoft.com/office/powerpoint/2010/main" val="104820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0BFB49-68A4-452F-91FA-9E729DC82F63}" type="slidenum">
              <a:rPr lang="en-AU" altLang="en-US" smtClean="0"/>
              <a:pPr/>
              <a:t>16</a:t>
            </a:fld>
            <a:endParaRPr lang="en-AU" altLang="en-US"/>
          </a:p>
        </p:txBody>
      </p:sp>
    </p:spTree>
    <p:extLst>
      <p:ext uri="{BB962C8B-B14F-4D97-AF65-F5344CB8AC3E}">
        <p14:creationId xmlns:p14="http://schemas.microsoft.com/office/powerpoint/2010/main" val="208091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altLang="en-US" sz="1800" dirty="0" smtClean="0"/>
              <a:t>Need: </a:t>
            </a:r>
          </a:p>
          <a:p>
            <a:pPr marL="171450" indent="-171450">
              <a:spcBef>
                <a:spcPct val="0"/>
              </a:spcBef>
              <a:buFont typeface="Arial" panose="020B0604020202020204" pitchFamily="34" charset="0"/>
              <a:buChar char="•"/>
            </a:pPr>
            <a:r>
              <a:rPr lang="en-AU" altLang="en-US" sz="1800" dirty="0" smtClean="0"/>
              <a:t>To determine risks to SLFSF from water resource development.</a:t>
            </a:r>
          </a:p>
          <a:p>
            <a:pPr marL="171450" indent="-171450">
              <a:spcBef>
                <a:spcPct val="0"/>
              </a:spcBef>
              <a:buFont typeface="Arial" panose="020B0604020202020204" pitchFamily="34" charset="0"/>
              <a:buChar char="•"/>
            </a:pPr>
            <a:r>
              <a:rPr lang="en-AU" altLang="en-US" sz="1800" dirty="0" smtClean="0"/>
              <a:t>Does the flow regime support population viability in SLFSF</a:t>
            </a:r>
          </a:p>
          <a:p>
            <a:pPr>
              <a:spcBef>
                <a:spcPct val="0"/>
              </a:spcBef>
            </a:pPr>
            <a:endParaRPr lang="en-AU" altLang="en-US" sz="1800" dirty="0" smtClean="0"/>
          </a:p>
          <a:p>
            <a:pPr>
              <a:spcBef>
                <a:spcPct val="0"/>
              </a:spcBef>
            </a:pPr>
            <a:r>
              <a:rPr lang="en-AU" altLang="en-US" sz="1800" dirty="0" smtClean="0"/>
              <a:t>2 projects:</a:t>
            </a:r>
          </a:p>
          <a:p>
            <a:pPr marL="171450" indent="-171450">
              <a:spcBef>
                <a:spcPct val="0"/>
              </a:spcBef>
              <a:buFont typeface="Arial" panose="020B0604020202020204" pitchFamily="34" charset="0"/>
              <a:buChar char="•"/>
            </a:pPr>
            <a:r>
              <a:rPr lang="en-AU" altLang="en-US" sz="1800" dirty="0" smtClean="0"/>
              <a:t>Collect data to adapt off the shelf EcoModeller plug-in to local requirements</a:t>
            </a:r>
          </a:p>
          <a:p>
            <a:pPr marL="171450" indent="-171450">
              <a:spcBef>
                <a:spcPct val="0"/>
              </a:spcBef>
              <a:buFont typeface="Arial" panose="020B0604020202020204" pitchFamily="34" charset="0"/>
              <a:buChar char="•"/>
            </a:pPr>
            <a:r>
              <a:rPr lang="en-AU" altLang="en-US" sz="1800" dirty="0" smtClean="0"/>
              <a:t>Many model parameters used estimated values,</a:t>
            </a:r>
            <a:r>
              <a:rPr lang="en-AU" altLang="en-US" sz="1800" baseline="0" dirty="0" smtClean="0"/>
              <a:t> so</a:t>
            </a:r>
            <a:endParaRPr lang="en-AU" altLang="en-US" sz="1800" dirty="0" smtClean="0"/>
          </a:p>
          <a:p>
            <a:pPr marL="171450" indent="-171450">
              <a:spcBef>
                <a:spcPct val="0"/>
              </a:spcBef>
              <a:buFont typeface="Arial" panose="020B0604020202020204" pitchFamily="34" charset="0"/>
              <a:buChar char="•"/>
            </a:pPr>
            <a:r>
              <a:rPr lang="en-AU" altLang="en-US" sz="1800" dirty="0" smtClean="0"/>
              <a:t>Collect spawning habitat data to improve confidence in model outputs</a:t>
            </a:r>
          </a:p>
          <a:p>
            <a:pPr marL="171450" indent="-171450">
              <a:spcBef>
                <a:spcPct val="0"/>
              </a:spcBef>
              <a:buFont typeface="Arial" panose="020B0604020202020204" pitchFamily="34" charset="0"/>
              <a:buChar char="•"/>
            </a:pPr>
            <a:endParaRPr lang="en-AU" altLang="en-US" sz="1800" dirty="0" smtClean="0"/>
          </a:p>
          <a:p>
            <a:pPr marL="0" indent="0">
              <a:spcBef>
                <a:spcPct val="0"/>
              </a:spcBef>
              <a:buFont typeface="Arial" panose="020B0604020202020204" pitchFamily="34" charset="0"/>
              <a:buNone/>
            </a:pPr>
            <a:r>
              <a:rPr lang="en-AU" altLang="en-US" sz="1800" dirty="0" smtClean="0"/>
              <a:t>Refine the conceptual model.</a:t>
            </a:r>
            <a:endParaRPr lang="en-AU" altLang="en-US" sz="1800"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fld id="{135ACC7D-AE86-48C8-9891-53F6D91BCD2E}" type="slidenum">
              <a:rPr lang="en-AU" altLang="en-US">
                <a:latin typeface="Calibri" pitchFamily="34" charset="0"/>
              </a:rPr>
              <a:pPr/>
              <a:t>2</a:t>
            </a:fld>
            <a:endParaRPr lang="en-AU"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0BFB49-68A4-452F-91FA-9E729DC82F63}" type="slidenum">
              <a:rPr lang="en-AU" altLang="en-US" smtClean="0"/>
              <a:pPr/>
              <a:t>3</a:t>
            </a:fld>
            <a:endParaRPr lang="en-AU" altLang="en-US"/>
          </a:p>
        </p:txBody>
      </p:sp>
    </p:spTree>
    <p:extLst>
      <p:ext uri="{BB962C8B-B14F-4D97-AF65-F5344CB8AC3E}">
        <p14:creationId xmlns:p14="http://schemas.microsoft.com/office/powerpoint/2010/main" val="90768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800" dirty="0" smtClean="0"/>
              <a:t>Asset species - Critically linked to flow regime</a:t>
            </a:r>
          </a:p>
          <a:p>
            <a:pPr marL="171450" indent="-171450">
              <a:buFont typeface="Arial" panose="020B0604020202020204" pitchFamily="34" charset="0"/>
              <a:buChar char="•"/>
            </a:pPr>
            <a:r>
              <a:rPr lang="en-AU" sz="1800" dirty="0" smtClean="0"/>
              <a:t>Found in all 3 catchments</a:t>
            </a:r>
          </a:p>
          <a:p>
            <a:pPr marL="171450" indent="-171450">
              <a:buFont typeface="Arial" panose="020B0604020202020204" pitchFamily="34" charset="0"/>
              <a:buChar char="•"/>
            </a:pPr>
            <a:r>
              <a:rPr lang="en-AU" sz="1800" dirty="0" smtClean="0"/>
              <a:t>Sufficient</a:t>
            </a:r>
            <a:r>
              <a:rPr lang="en-AU" sz="1800" baseline="0" dirty="0" smtClean="0"/>
              <a:t> life history knowledge for modelling</a:t>
            </a:r>
            <a:endParaRPr lang="en-AU" sz="1800"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AU" sz="1800" dirty="0" smtClean="0"/>
              <a:t>Spawn and recruit on stable low flows</a:t>
            </a:r>
          </a:p>
          <a:p>
            <a:pPr marL="171450" indent="-171450">
              <a:buFont typeface="Arial" panose="020B0604020202020204" pitchFamily="34" charset="0"/>
              <a:buChar char="•"/>
            </a:pPr>
            <a:r>
              <a:rPr lang="en-AU" sz="1800" dirty="0" smtClean="0"/>
              <a:t>Require medium to low flows</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AU" sz="1800" dirty="0" smtClean="0"/>
              <a:t>Access to spawning and</a:t>
            </a:r>
            <a:r>
              <a:rPr lang="en-AU" sz="1800" baseline="0" dirty="0" smtClean="0"/>
              <a:t> nursery </a:t>
            </a:r>
            <a:endParaRPr lang="en-AU" sz="1800" dirty="0" smtClean="0"/>
          </a:p>
        </p:txBody>
      </p:sp>
      <p:sp>
        <p:nvSpPr>
          <p:cNvPr id="4" name="Slide Number Placeholder 3"/>
          <p:cNvSpPr>
            <a:spLocks noGrp="1"/>
          </p:cNvSpPr>
          <p:nvPr>
            <p:ph type="sldNum" sz="quarter" idx="10"/>
          </p:nvPr>
        </p:nvSpPr>
        <p:spPr/>
        <p:txBody>
          <a:bodyPr/>
          <a:lstStyle/>
          <a:p>
            <a:fld id="{7B0BFB49-68A4-452F-91FA-9E729DC82F63}" type="slidenum">
              <a:rPr lang="en-AU" altLang="en-US" smtClean="0"/>
              <a:pPr/>
              <a:t>4</a:t>
            </a:fld>
            <a:endParaRPr lang="en-AU" altLang="en-US"/>
          </a:p>
        </p:txBody>
      </p:sp>
    </p:spTree>
    <p:extLst>
      <p:ext uri="{BB962C8B-B14F-4D97-AF65-F5344CB8AC3E}">
        <p14:creationId xmlns:p14="http://schemas.microsoft.com/office/powerpoint/2010/main" val="74421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AU" altLang="en-US" sz="1700" dirty="0" smtClean="0"/>
              <a:t>In addition to low flows, spawning habitat requirements are:</a:t>
            </a:r>
          </a:p>
          <a:p>
            <a:pPr marL="628650" lvl="1" indent="-171450">
              <a:spcBef>
                <a:spcPct val="0"/>
              </a:spcBef>
              <a:buFont typeface="Arial" panose="020B0604020202020204" pitchFamily="34" charset="0"/>
              <a:buChar char="•"/>
            </a:pPr>
            <a:r>
              <a:rPr lang="en-AU" altLang="en-US" sz="1700" dirty="0" smtClean="0"/>
              <a:t>Temperatures</a:t>
            </a:r>
            <a:r>
              <a:rPr lang="en-AU" altLang="en-US" sz="1700" baseline="0" dirty="0" smtClean="0"/>
              <a:t> above spawning threshold</a:t>
            </a:r>
          </a:p>
          <a:p>
            <a:pPr marL="628650" lvl="1" indent="-171450">
              <a:spcBef>
                <a:spcPct val="0"/>
              </a:spcBef>
              <a:buFont typeface="Arial" panose="020B0604020202020204" pitchFamily="34" charset="0"/>
              <a:buChar char="•"/>
            </a:pPr>
            <a:r>
              <a:rPr lang="en-AU" altLang="en-US" sz="1700" dirty="0" smtClean="0"/>
              <a:t>Rocks, submerged and marginal </a:t>
            </a:r>
            <a:r>
              <a:rPr lang="en-AU" altLang="en-US" sz="1700" baseline="0" dirty="0" smtClean="0"/>
              <a:t>vegetation, woody debris as spawning substrate</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AU" altLang="en-US" sz="1700" baseline="0" dirty="0" smtClean="0"/>
              <a:t>Adhesive and demersal eggs are attached close to the water surface</a:t>
            </a:r>
          </a:p>
          <a:p>
            <a:pPr marL="628650" lvl="1" indent="-171450">
              <a:spcBef>
                <a:spcPct val="0"/>
              </a:spcBef>
              <a:buFont typeface="Arial" panose="020B0604020202020204" pitchFamily="34" charset="0"/>
              <a:buChar char="•"/>
            </a:pPr>
            <a:r>
              <a:rPr lang="en-AU" altLang="en-US" sz="1700" baseline="0" dirty="0" smtClean="0"/>
              <a:t>Require stable, low velocity flows – use creeks, wetlands, backwaters, stream margins and macrophyte beds. </a:t>
            </a:r>
          </a:p>
          <a:p>
            <a:pPr marL="171450" lvl="0" indent="-171450">
              <a:spcBef>
                <a:spcPct val="0"/>
              </a:spcBef>
              <a:buFont typeface="Arial" panose="020B0604020202020204" pitchFamily="34" charset="0"/>
              <a:buChar char="•"/>
            </a:pPr>
            <a:r>
              <a:rPr lang="en-AU" altLang="en-US" sz="1700" baseline="0" dirty="0" smtClean="0"/>
              <a:t>Larvae and juveniles need:</a:t>
            </a:r>
          </a:p>
          <a:p>
            <a:pPr marL="628650" lvl="1" indent="-171450">
              <a:spcBef>
                <a:spcPct val="0"/>
              </a:spcBef>
              <a:buFont typeface="Arial" panose="020B0604020202020204" pitchFamily="34" charset="0"/>
              <a:buChar char="•"/>
            </a:pPr>
            <a:r>
              <a:rPr lang="en-AU" altLang="en-US" sz="1700" baseline="0" dirty="0" smtClean="0"/>
              <a:t>Food – zooplankton</a:t>
            </a:r>
          </a:p>
          <a:p>
            <a:pPr marL="628650" lvl="1" indent="-171450">
              <a:spcBef>
                <a:spcPct val="0"/>
              </a:spcBef>
              <a:buFont typeface="Arial" panose="020B0604020202020204" pitchFamily="34" charset="0"/>
              <a:buChar char="•"/>
            </a:pPr>
            <a:r>
              <a:rPr lang="en-AU" altLang="en-US" sz="1700" baseline="0" dirty="0" smtClean="0"/>
              <a:t>Cover, refuge from predators</a:t>
            </a:r>
          </a:p>
          <a:p>
            <a:pPr marL="628650" lvl="1" indent="-171450">
              <a:spcBef>
                <a:spcPct val="0"/>
              </a:spcBef>
              <a:buFont typeface="Arial" panose="020B0604020202020204" pitchFamily="34" charset="0"/>
              <a:buChar char="•"/>
            </a:pPr>
            <a:r>
              <a:rPr lang="en-AU" altLang="en-US" sz="1700" baseline="0" dirty="0" smtClean="0"/>
              <a:t>Stable, low velocity flows – remain in nursery habitat, submerged veg requirement.</a:t>
            </a:r>
          </a:p>
          <a:p>
            <a:pPr marL="628650" lvl="1" indent="-171450">
              <a:spcBef>
                <a:spcPct val="0"/>
              </a:spcBef>
              <a:buFont typeface="Arial" panose="020B0604020202020204" pitchFamily="34" charset="0"/>
              <a:buChar char="•"/>
            </a:pPr>
            <a:endParaRPr lang="en-AU" altLang="en-US" dirty="0" smtClean="0"/>
          </a:p>
          <a:p>
            <a:pPr>
              <a:spcBef>
                <a:spcPct val="0"/>
              </a:spcBef>
            </a:pPr>
            <a:endParaRPr lang="en-AU"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fld id="{6E044748-F580-42D3-B1FD-06D7D53B43D4}" type="slidenum">
              <a:rPr lang="en-AU" altLang="en-US">
                <a:latin typeface="Calibri" pitchFamily="34" charset="0"/>
              </a:rPr>
              <a:pPr/>
              <a:t>5</a:t>
            </a:fld>
            <a:endParaRPr lang="en-AU"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800" dirty="0" smtClean="0"/>
              <a:t>Where do SLFSF spawn in the Condamine-Balonne, Moonie</a:t>
            </a:r>
            <a:r>
              <a:rPr lang="en-AU" sz="1800" baseline="0" dirty="0" smtClean="0"/>
              <a:t> and Border Rivers catchments?</a:t>
            </a:r>
          </a:p>
          <a:p>
            <a:pPr marL="171450" indent="-171450">
              <a:buFont typeface="Arial" panose="020B0604020202020204" pitchFamily="34" charset="0"/>
              <a:buChar char="•"/>
            </a:pPr>
            <a:r>
              <a:rPr lang="en-AU" sz="1800" baseline="0" dirty="0" smtClean="0"/>
              <a:t>How do we recognise spawning habitat?</a:t>
            </a:r>
          </a:p>
          <a:p>
            <a:pPr marL="171450" indent="-171450">
              <a:buFont typeface="Arial" panose="020B0604020202020204" pitchFamily="34" charset="0"/>
              <a:buChar char="•"/>
            </a:pPr>
            <a:r>
              <a:rPr lang="en-AU" sz="1800" baseline="0" dirty="0" smtClean="0"/>
              <a:t>What is the characteristic stream depth: width ratio?</a:t>
            </a:r>
          </a:p>
          <a:p>
            <a:pPr marL="171450" indent="-171450">
              <a:buFont typeface="Arial" panose="020B0604020202020204" pitchFamily="34" charset="0"/>
              <a:buChar char="•"/>
            </a:pPr>
            <a:r>
              <a:rPr lang="en-AU" sz="1800" baseline="0" dirty="0" smtClean="0"/>
              <a:t>What flow at the downstream gauge represents stable low flows at the spawning habitat?</a:t>
            </a:r>
          </a:p>
          <a:p>
            <a:endParaRPr lang="en-AU" dirty="0"/>
          </a:p>
        </p:txBody>
      </p:sp>
      <p:sp>
        <p:nvSpPr>
          <p:cNvPr id="4" name="Slide Number Placeholder 3"/>
          <p:cNvSpPr>
            <a:spLocks noGrp="1"/>
          </p:cNvSpPr>
          <p:nvPr>
            <p:ph type="sldNum" sz="quarter" idx="10"/>
          </p:nvPr>
        </p:nvSpPr>
        <p:spPr/>
        <p:txBody>
          <a:bodyPr/>
          <a:lstStyle/>
          <a:p>
            <a:fld id="{7B0BFB49-68A4-452F-91FA-9E729DC82F63}" type="slidenum">
              <a:rPr lang="en-AU" altLang="en-US" smtClean="0"/>
              <a:pPr/>
              <a:t>6</a:t>
            </a:fld>
            <a:endParaRPr lang="en-AU" altLang="en-US"/>
          </a:p>
        </p:txBody>
      </p:sp>
    </p:spTree>
    <p:extLst>
      <p:ext uri="{BB962C8B-B14F-4D97-AF65-F5344CB8AC3E}">
        <p14:creationId xmlns:p14="http://schemas.microsoft.com/office/powerpoint/2010/main" val="1005034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altLang="en-US" sz="1800" dirty="0" smtClean="0"/>
              <a:t>Field sites:</a:t>
            </a:r>
          </a:p>
          <a:p>
            <a:pPr>
              <a:spcBef>
                <a:spcPct val="0"/>
              </a:spcBef>
            </a:pPr>
            <a:r>
              <a:rPr lang="en-AU" altLang="en-US" sz="1800" dirty="0" smtClean="0"/>
              <a:t>We selected sites where:</a:t>
            </a:r>
          </a:p>
          <a:p>
            <a:pPr marL="171450" indent="-171450">
              <a:spcBef>
                <a:spcPct val="0"/>
              </a:spcBef>
              <a:buFont typeface="Arial" panose="020B0604020202020204" pitchFamily="34" charset="0"/>
              <a:buChar char="•"/>
            </a:pPr>
            <a:r>
              <a:rPr lang="en-AU" altLang="en-US" sz="1800" dirty="0" smtClean="0"/>
              <a:t>Fish monitoring showed that SLFSF were present</a:t>
            </a:r>
          </a:p>
          <a:p>
            <a:pPr marL="171450" indent="-171450">
              <a:spcBef>
                <a:spcPct val="0"/>
              </a:spcBef>
              <a:buFont typeface="Arial" panose="020B0604020202020204" pitchFamily="34" charset="0"/>
              <a:buChar char="•"/>
            </a:pPr>
            <a:r>
              <a:rPr lang="en-AU" altLang="en-US" sz="1800" dirty="0" smtClean="0"/>
              <a:t>Changes in the flow</a:t>
            </a:r>
            <a:r>
              <a:rPr lang="en-AU" altLang="en-US" sz="1800" baseline="0" dirty="0" smtClean="0"/>
              <a:t> regime due to water resource use indicated that it was likely that spawning opportunities had decreased</a:t>
            </a:r>
          </a:p>
          <a:p>
            <a:pPr marL="171450" indent="-171450">
              <a:spcBef>
                <a:spcPct val="0"/>
              </a:spcBef>
              <a:buFont typeface="Arial" panose="020B0604020202020204" pitchFamily="34" charset="0"/>
              <a:buChar char="•"/>
            </a:pPr>
            <a:r>
              <a:rPr lang="en-AU" altLang="en-US" sz="1800" baseline="0" dirty="0" smtClean="0"/>
              <a:t>Were within zones where stream flows were well represented by flows at flow gauges (Floodplain Assessment Reaches)</a:t>
            </a:r>
          </a:p>
          <a:p>
            <a:pPr marL="171450" indent="-171450">
              <a:spcBef>
                <a:spcPct val="0"/>
              </a:spcBef>
              <a:buFont typeface="Arial" panose="020B0604020202020204" pitchFamily="34" charset="0"/>
              <a:buChar char="•"/>
            </a:pPr>
            <a:r>
              <a:rPr lang="en-AU" altLang="en-US" sz="1800" baseline="0" dirty="0" smtClean="0"/>
              <a:t>Model flow data for pre-development and full development were available.</a:t>
            </a:r>
          </a:p>
          <a:p>
            <a:pPr marL="171450" indent="-171450">
              <a:spcBef>
                <a:spcPct val="0"/>
              </a:spcBef>
              <a:buFont typeface="Arial" panose="020B0604020202020204" pitchFamily="34" charset="0"/>
              <a:buChar char="•"/>
            </a:pPr>
            <a:endParaRPr lang="en-AU" altLang="en-US" sz="1800" baseline="0" dirty="0" smtClean="0"/>
          </a:p>
          <a:p>
            <a:pPr>
              <a:spcBef>
                <a:spcPct val="0"/>
              </a:spcBef>
            </a:pPr>
            <a:r>
              <a:rPr lang="en-AU" altLang="en-US" sz="1800" dirty="0" smtClean="0"/>
              <a:t>The requirement for low velocity flows meant that:</a:t>
            </a:r>
          </a:p>
          <a:p>
            <a:pPr marL="171450" indent="-171450">
              <a:spcBef>
                <a:spcPct val="0"/>
              </a:spcBef>
              <a:buFont typeface="Arial" panose="020B0604020202020204" pitchFamily="34" charset="0"/>
              <a:buChar char="•"/>
            </a:pPr>
            <a:r>
              <a:rPr lang="en-AU" altLang="en-US" sz="1800" dirty="0" smtClean="0"/>
              <a:t>Most sites were in creeks or in the upper catchment</a:t>
            </a:r>
            <a:endParaRPr lang="en-AU" altLang="en-US" sz="1800"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fld id="{45B59255-AF45-440D-9CAE-EA1BCADB44B2}" type="slidenum">
              <a:rPr lang="en-AU" altLang="en-US">
                <a:latin typeface="Calibri" pitchFamily="34" charset="0"/>
              </a:rPr>
              <a:pPr/>
              <a:t>7</a:t>
            </a:fld>
            <a:endParaRPr lang="en-AU"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AU" altLang="en-US" sz="1600" dirty="0" smtClean="0"/>
              <a:t>The SLFSF plug-in for Ecomodeller requires:</a:t>
            </a:r>
          </a:p>
          <a:p>
            <a:pPr marL="171450" indent="-171450">
              <a:spcBef>
                <a:spcPct val="0"/>
              </a:spcBef>
              <a:buFont typeface="Arial" panose="020B0604020202020204" pitchFamily="34" charset="0"/>
              <a:buChar char="•"/>
            </a:pPr>
            <a:r>
              <a:rPr lang="en-AU" altLang="en-US" sz="1600" dirty="0" smtClean="0"/>
              <a:t>A</a:t>
            </a:r>
            <a:r>
              <a:rPr lang="en-AU" altLang="en-US" sz="1600" baseline="0" dirty="0" smtClean="0"/>
              <a:t> spawning temperature threshold – available from the literature</a:t>
            </a:r>
          </a:p>
          <a:p>
            <a:pPr marL="171450" indent="-171450">
              <a:spcBef>
                <a:spcPct val="0"/>
              </a:spcBef>
              <a:buFont typeface="Arial" panose="020B0604020202020204" pitchFamily="34" charset="0"/>
              <a:buChar char="•"/>
            </a:pPr>
            <a:r>
              <a:rPr lang="en-AU" altLang="en-US" sz="1600" baseline="0" dirty="0" smtClean="0"/>
              <a:t>A measure of stability (change in water level) and duration of :</a:t>
            </a:r>
          </a:p>
          <a:p>
            <a:pPr marL="628650" lvl="1" indent="-171450">
              <a:spcBef>
                <a:spcPct val="0"/>
              </a:spcBef>
              <a:buFont typeface="Arial" panose="020B0604020202020204" pitchFamily="34" charset="0"/>
              <a:buChar char="•"/>
            </a:pPr>
            <a:r>
              <a:rPr lang="en-AU" altLang="en-US" sz="1600" baseline="0" dirty="0" smtClean="0"/>
              <a:t>The egg development period</a:t>
            </a:r>
          </a:p>
          <a:p>
            <a:pPr marL="628650" lvl="1" indent="-171450">
              <a:spcBef>
                <a:spcPct val="0"/>
              </a:spcBef>
              <a:buFont typeface="Arial" panose="020B0604020202020204" pitchFamily="34" charset="0"/>
              <a:buChar char="•"/>
            </a:pPr>
            <a:r>
              <a:rPr lang="en-AU" altLang="en-US" sz="1600" baseline="0" dirty="0" smtClean="0"/>
              <a:t>The larval development period </a:t>
            </a:r>
          </a:p>
          <a:p>
            <a:pPr marL="628650" lvl="1" indent="-171450">
              <a:spcBef>
                <a:spcPct val="0"/>
              </a:spcBef>
              <a:buFont typeface="Arial" panose="020B0604020202020204" pitchFamily="34" charset="0"/>
              <a:buChar char="•"/>
            </a:pPr>
            <a:r>
              <a:rPr lang="en-AU" altLang="en-US" sz="1600" baseline="0" dirty="0" smtClean="0"/>
              <a:t>Available from the literature</a:t>
            </a:r>
          </a:p>
          <a:p>
            <a:pPr marL="171450" lvl="0" indent="-171450">
              <a:spcBef>
                <a:spcPct val="0"/>
              </a:spcBef>
              <a:buFont typeface="Arial" panose="020B0604020202020204" pitchFamily="34" charset="0"/>
              <a:buChar char="•"/>
            </a:pPr>
            <a:r>
              <a:rPr lang="en-AU" altLang="en-US" sz="1600" baseline="0" dirty="0" smtClean="0"/>
              <a:t>Locally meaningful flow threshold for “low-flows”</a:t>
            </a:r>
          </a:p>
          <a:p>
            <a:pPr marL="628650" lvl="1" indent="-171450">
              <a:spcBef>
                <a:spcPct val="0"/>
              </a:spcBef>
              <a:buFont typeface="Arial" panose="020B0604020202020204" pitchFamily="34" charset="0"/>
              <a:buChar char="•"/>
            </a:pPr>
            <a:r>
              <a:rPr lang="en-AU" altLang="en-US" sz="1600" baseline="0" dirty="0" smtClean="0"/>
              <a:t>Estimated as less than median flow (ROP)</a:t>
            </a:r>
          </a:p>
          <a:p>
            <a:pPr marL="628650" lvl="1" indent="-171450">
              <a:spcBef>
                <a:spcPct val="0"/>
              </a:spcBef>
              <a:buFont typeface="Arial" panose="020B0604020202020204" pitchFamily="34" charset="0"/>
              <a:buChar char="•"/>
            </a:pPr>
            <a:r>
              <a:rPr lang="en-AU" altLang="en-US" sz="1600" baseline="0" dirty="0" smtClean="0"/>
              <a:t>In these intermittent streams, the median flow was often zero.</a:t>
            </a:r>
          </a:p>
          <a:p>
            <a:pPr marL="628650" lvl="1" indent="-171450">
              <a:spcBef>
                <a:spcPct val="0"/>
              </a:spcBef>
              <a:buFont typeface="Arial" panose="020B0604020202020204" pitchFamily="34" charset="0"/>
              <a:buChar char="•"/>
            </a:pPr>
            <a:r>
              <a:rPr lang="en-AU" altLang="en-US" sz="1600" baseline="0" dirty="0" smtClean="0"/>
              <a:t>Upper and lower thresholds based on site specific data are more meaningful.</a:t>
            </a:r>
          </a:p>
          <a:p>
            <a:pPr marL="0" lvl="0" indent="0">
              <a:spcBef>
                <a:spcPct val="0"/>
              </a:spcBef>
              <a:buFont typeface="Arial" panose="020B0604020202020204" pitchFamily="34" charset="0"/>
              <a:buNone/>
            </a:pPr>
            <a:r>
              <a:rPr lang="en-AU" altLang="en-US" sz="1600" dirty="0" smtClean="0"/>
              <a:t>Where temperature, flow and habitat conditions are appropriate, SLFSF are considered to have an opportunity to spawn.</a:t>
            </a:r>
          </a:p>
        </p:txBody>
      </p:sp>
      <p:sp>
        <p:nvSpPr>
          <p:cNvPr id="4" name="Slide Number Placeholder 3"/>
          <p:cNvSpPr>
            <a:spLocks noGrp="1"/>
          </p:cNvSpPr>
          <p:nvPr>
            <p:ph type="sldNum" sz="quarter" idx="10"/>
          </p:nvPr>
        </p:nvSpPr>
        <p:spPr/>
        <p:txBody>
          <a:bodyPr/>
          <a:lstStyle/>
          <a:p>
            <a:fld id="{7B0BFB49-68A4-452F-91FA-9E729DC82F63}" type="slidenum">
              <a:rPr lang="en-AU" altLang="en-US" smtClean="0"/>
              <a:pPr/>
              <a:t>8</a:t>
            </a:fld>
            <a:endParaRPr lang="en-AU" altLang="en-US"/>
          </a:p>
        </p:txBody>
      </p:sp>
    </p:spTree>
    <p:extLst>
      <p:ext uri="{BB962C8B-B14F-4D97-AF65-F5344CB8AC3E}">
        <p14:creationId xmlns:p14="http://schemas.microsoft.com/office/powerpoint/2010/main" val="115129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altLang="en-US" sz="1800" dirty="0" smtClean="0"/>
              <a:t>Methods:</a:t>
            </a:r>
          </a:p>
          <a:p>
            <a:pPr marL="171450" indent="-171450">
              <a:spcBef>
                <a:spcPct val="0"/>
              </a:spcBef>
              <a:buFont typeface="Arial" panose="020B0604020202020204" pitchFamily="34" charset="0"/>
              <a:buChar char="•"/>
            </a:pPr>
            <a:r>
              <a:rPr lang="en-AU" altLang="en-US" sz="1800" dirty="0" smtClean="0"/>
              <a:t>Surveying</a:t>
            </a:r>
          </a:p>
          <a:p>
            <a:pPr marL="171450" indent="-171450">
              <a:spcBef>
                <a:spcPct val="0"/>
              </a:spcBef>
              <a:buFont typeface="Arial" panose="020B0604020202020204" pitchFamily="34" charset="0"/>
              <a:buChar char="•"/>
            </a:pPr>
            <a:r>
              <a:rPr lang="en-AU" altLang="en-US" sz="1800" dirty="0" smtClean="0"/>
              <a:t>Current meter (wading)</a:t>
            </a:r>
          </a:p>
          <a:p>
            <a:pPr marL="171450" indent="-171450">
              <a:spcBef>
                <a:spcPct val="0"/>
              </a:spcBef>
              <a:buFont typeface="Arial" panose="020B0604020202020204" pitchFamily="34" charset="0"/>
              <a:buChar char="•"/>
            </a:pPr>
            <a:r>
              <a:rPr lang="en-AU" altLang="en-US" sz="1800" dirty="0" smtClean="0"/>
              <a:t>Belt transects</a:t>
            </a:r>
          </a:p>
          <a:p>
            <a:pPr marL="171450" indent="-171450">
              <a:spcBef>
                <a:spcPct val="0"/>
              </a:spcBef>
              <a:buFont typeface="Arial" panose="020B0604020202020204" pitchFamily="34" charset="0"/>
              <a:buChar char="•"/>
            </a:pPr>
            <a:r>
              <a:rPr lang="en-AU" altLang="en-US" sz="1800" dirty="0" smtClean="0"/>
              <a:t>YSI</a:t>
            </a:r>
            <a:r>
              <a:rPr lang="en-AU" altLang="en-US" sz="1800" baseline="0" dirty="0" smtClean="0"/>
              <a:t> sonde WQ probe</a:t>
            </a:r>
          </a:p>
          <a:p>
            <a:pPr marL="171450" indent="-171450">
              <a:spcBef>
                <a:spcPct val="0"/>
              </a:spcBef>
              <a:buFont typeface="Arial" panose="020B0604020202020204" pitchFamily="34" charset="0"/>
              <a:buChar char="•"/>
            </a:pPr>
            <a:r>
              <a:rPr lang="en-AU" altLang="en-US" sz="1800" baseline="0" dirty="0" smtClean="0"/>
              <a:t>Discharge calculations</a:t>
            </a:r>
            <a:endParaRPr lang="en-AU" altLang="en-US" sz="1800"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fld id="{F6C313AC-1034-40ED-A5E9-B8F1CC0AAE69}" type="slidenum">
              <a:rPr lang="en-AU" altLang="en-US">
                <a:latin typeface="Calibri" pitchFamily="34" charset="0"/>
              </a:rPr>
              <a:pPr/>
              <a:t>9</a:t>
            </a:fld>
            <a:endParaRPr lang="en-AU"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9BABC16D-065D-4C3D-82FC-182584D15C4D}" type="datetimeFigureOut">
              <a:rPr lang="en-AU"/>
              <a:pPr>
                <a:defRPr/>
              </a:pPr>
              <a:t>1/08/2017</a:t>
            </a:fld>
            <a:endParaRPr lang="en-AU" dirty="0"/>
          </a:p>
        </p:txBody>
      </p:sp>
      <p:sp>
        <p:nvSpPr>
          <p:cNvPr id="5" name="Footer Placeholder 18"/>
          <p:cNvSpPr>
            <a:spLocks noGrp="1"/>
          </p:cNvSpPr>
          <p:nvPr>
            <p:ph type="ftr" sz="quarter" idx="11"/>
          </p:nvPr>
        </p:nvSpPr>
        <p:spPr/>
        <p:txBody>
          <a:bodyPr/>
          <a:lstStyle>
            <a:lvl1pPr>
              <a:defRPr/>
            </a:lvl1pPr>
          </a:lstStyle>
          <a:p>
            <a:pPr>
              <a:defRPr/>
            </a:pPr>
            <a:endParaRPr lang="en-AU"/>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F76227A8-8E1B-4137-A548-8B01D1CDB2A0}" type="slidenum">
              <a:rPr lang="en-AU" altLang="en-US"/>
              <a:pPr/>
              <a:t>‹#›</a:t>
            </a:fld>
            <a:endParaRPr lang="en-AU" altLang="en-US"/>
          </a:p>
        </p:txBody>
      </p:sp>
    </p:spTree>
    <p:extLst>
      <p:ext uri="{BB962C8B-B14F-4D97-AF65-F5344CB8AC3E}">
        <p14:creationId xmlns:p14="http://schemas.microsoft.com/office/powerpoint/2010/main" val="37203497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458E05B-A37E-4440-AA1F-653E94194AB7}" type="datetimeFigureOut">
              <a:rPr lang="en-AU"/>
              <a:pPr>
                <a:defRPr/>
              </a:pPr>
              <a:t>1/08/2017</a:t>
            </a:fld>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fld id="{A2D817E0-2423-4BFC-8B07-6D04C93519E7}" type="slidenum">
              <a:rPr lang="en-AU" altLang="en-US"/>
              <a:pPr/>
              <a:t>‹#›</a:t>
            </a:fld>
            <a:endParaRPr lang="en-AU" altLang="en-US"/>
          </a:p>
        </p:txBody>
      </p:sp>
    </p:spTree>
    <p:extLst>
      <p:ext uri="{BB962C8B-B14F-4D97-AF65-F5344CB8AC3E}">
        <p14:creationId xmlns:p14="http://schemas.microsoft.com/office/powerpoint/2010/main" val="108428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FA669FA-70E6-4275-BD7C-786BC41927CC}" type="datetimeFigureOut">
              <a:rPr lang="en-AU"/>
              <a:pPr>
                <a:defRPr/>
              </a:pPr>
              <a:t>1/08/2017</a:t>
            </a:fld>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fld id="{5E3F9466-8941-4078-940E-6C5C36DB146D}" type="slidenum">
              <a:rPr lang="en-AU" altLang="en-US"/>
              <a:pPr/>
              <a:t>‹#›</a:t>
            </a:fld>
            <a:endParaRPr lang="en-AU" altLang="en-US"/>
          </a:p>
        </p:txBody>
      </p:sp>
    </p:spTree>
    <p:extLst>
      <p:ext uri="{BB962C8B-B14F-4D97-AF65-F5344CB8AC3E}">
        <p14:creationId xmlns:p14="http://schemas.microsoft.com/office/powerpoint/2010/main" val="205148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472E3D5-2B4D-4D59-9462-C0BF0612E0DD}" type="datetimeFigureOut">
              <a:rPr lang="en-AU"/>
              <a:pPr>
                <a:defRPr/>
              </a:pPr>
              <a:t>1/08/2017</a:t>
            </a:fld>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fld id="{E79452DB-596E-4024-8CCA-C7C0FB116C2E}" type="slidenum">
              <a:rPr lang="en-AU" altLang="en-US"/>
              <a:pPr/>
              <a:t>‹#›</a:t>
            </a:fld>
            <a:endParaRPr lang="en-AU" altLang="en-US"/>
          </a:p>
        </p:txBody>
      </p:sp>
    </p:spTree>
    <p:extLst>
      <p:ext uri="{BB962C8B-B14F-4D97-AF65-F5344CB8AC3E}">
        <p14:creationId xmlns:p14="http://schemas.microsoft.com/office/powerpoint/2010/main" val="259727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74320A-169E-4697-808C-73176AA17906}" type="datetimeFigureOut">
              <a:rPr lang="en-AU"/>
              <a:pPr>
                <a:defRPr/>
              </a:pPr>
              <a:t>1/08/2017</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27B06AFC-9DD9-4166-85E5-B1267D43BDE3}" type="slidenum">
              <a:rPr lang="en-AU" altLang="en-US"/>
              <a:pPr/>
              <a:t>‹#›</a:t>
            </a:fld>
            <a:endParaRPr lang="en-AU" altLang="en-US"/>
          </a:p>
        </p:txBody>
      </p:sp>
    </p:spTree>
    <p:extLst>
      <p:ext uri="{BB962C8B-B14F-4D97-AF65-F5344CB8AC3E}">
        <p14:creationId xmlns:p14="http://schemas.microsoft.com/office/powerpoint/2010/main" val="1300561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4490FDA-464F-42E0-A6C0-B5E4686EDDB0}" type="datetimeFigureOut">
              <a:rPr lang="en-AU"/>
              <a:pPr>
                <a:defRPr/>
              </a:pPr>
              <a:t>1/08/2017</a:t>
            </a:fld>
            <a:endParaRPr lang="en-AU" dirty="0"/>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fld id="{C85D2208-1157-4DA9-8D27-364E6A7240D5}" type="slidenum">
              <a:rPr lang="en-AU" altLang="en-US"/>
              <a:pPr/>
              <a:t>‹#›</a:t>
            </a:fld>
            <a:endParaRPr lang="en-AU" altLang="en-US"/>
          </a:p>
        </p:txBody>
      </p:sp>
    </p:spTree>
    <p:extLst>
      <p:ext uri="{BB962C8B-B14F-4D97-AF65-F5344CB8AC3E}">
        <p14:creationId xmlns:p14="http://schemas.microsoft.com/office/powerpoint/2010/main" val="347079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55B51F1-F832-4813-A2E5-C64AA41D8A26}" type="datetimeFigureOut">
              <a:rPr lang="en-AU"/>
              <a:pPr>
                <a:defRPr/>
              </a:pPr>
              <a:t>1/08/2017</a:t>
            </a:fld>
            <a:endParaRPr lang="en-AU" dirty="0"/>
          </a:p>
        </p:txBody>
      </p:sp>
      <p:sp>
        <p:nvSpPr>
          <p:cNvPr id="8" name="Footer Placeholder 21"/>
          <p:cNvSpPr>
            <a:spLocks noGrp="1"/>
          </p:cNvSpPr>
          <p:nvPr>
            <p:ph type="ftr" sz="quarter" idx="11"/>
          </p:nvPr>
        </p:nvSpPr>
        <p:spPr/>
        <p:txBody>
          <a:bodyPr/>
          <a:lstStyle>
            <a:lvl1pPr>
              <a:defRPr/>
            </a:lvl1pPr>
          </a:lstStyle>
          <a:p>
            <a:pPr>
              <a:defRPr/>
            </a:pPr>
            <a:endParaRPr lang="en-AU"/>
          </a:p>
        </p:txBody>
      </p:sp>
      <p:sp>
        <p:nvSpPr>
          <p:cNvPr id="9" name="Slide Number Placeholder 17"/>
          <p:cNvSpPr>
            <a:spLocks noGrp="1"/>
          </p:cNvSpPr>
          <p:nvPr>
            <p:ph type="sldNum" sz="quarter" idx="12"/>
          </p:nvPr>
        </p:nvSpPr>
        <p:spPr/>
        <p:txBody>
          <a:bodyPr/>
          <a:lstStyle>
            <a:lvl1pPr>
              <a:defRPr/>
            </a:lvl1pPr>
          </a:lstStyle>
          <a:p>
            <a:fld id="{84E477C6-61F9-4443-AEB4-D5927B3217A3}" type="slidenum">
              <a:rPr lang="en-AU" altLang="en-US"/>
              <a:pPr/>
              <a:t>‹#›</a:t>
            </a:fld>
            <a:endParaRPr lang="en-AU" altLang="en-US"/>
          </a:p>
        </p:txBody>
      </p:sp>
    </p:spTree>
    <p:extLst>
      <p:ext uri="{BB962C8B-B14F-4D97-AF65-F5344CB8AC3E}">
        <p14:creationId xmlns:p14="http://schemas.microsoft.com/office/powerpoint/2010/main" val="14041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303C992-8C42-4960-882C-756DE8F46766}" type="datetimeFigureOut">
              <a:rPr lang="en-AU"/>
              <a:pPr>
                <a:defRPr/>
              </a:pPr>
              <a:t>1/08/2017</a:t>
            </a:fld>
            <a:endParaRPr lang="en-AU" dirty="0"/>
          </a:p>
        </p:txBody>
      </p:sp>
      <p:sp>
        <p:nvSpPr>
          <p:cNvPr id="4" name="Footer Placeholder 21"/>
          <p:cNvSpPr>
            <a:spLocks noGrp="1"/>
          </p:cNvSpPr>
          <p:nvPr>
            <p:ph type="ftr" sz="quarter" idx="11"/>
          </p:nvPr>
        </p:nvSpPr>
        <p:spPr/>
        <p:txBody>
          <a:bodyPr/>
          <a:lstStyle>
            <a:lvl1pPr>
              <a:defRPr/>
            </a:lvl1pPr>
          </a:lstStyle>
          <a:p>
            <a:pPr>
              <a:defRPr/>
            </a:pPr>
            <a:endParaRPr lang="en-AU"/>
          </a:p>
        </p:txBody>
      </p:sp>
      <p:sp>
        <p:nvSpPr>
          <p:cNvPr id="5" name="Slide Number Placeholder 17"/>
          <p:cNvSpPr>
            <a:spLocks noGrp="1"/>
          </p:cNvSpPr>
          <p:nvPr>
            <p:ph type="sldNum" sz="quarter" idx="12"/>
          </p:nvPr>
        </p:nvSpPr>
        <p:spPr/>
        <p:txBody>
          <a:bodyPr/>
          <a:lstStyle>
            <a:lvl1pPr>
              <a:defRPr/>
            </a:lvl1pPr>
          </a:lstStyle>
          <a:p>
            <a:fld id="{FA033F3C-994B-48CA-9EF2-DE9A84809C0B}" type="slidenum">
              <a:rPr lang="en-AU" altLang="en-US"/>
              <a:pPr/>
              <a:t>‹#›</a:t>
            </a:fld>
            <a:endParaRPr lang="en-AU" altLang="en-US"/>
          </a:p>
        </p:txBody>
      </p:sp>
    </p:spTree>
    <p:extLst>
      <p:ext uri="{BB962C8B-B14F-4D97-AF65-F5344CB8AC3E}">
        <p14:creationId xmlns:p14="http://schemas.microsoft.com/office/powerpoint/2010/main" val="119505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DEAEDAF-E67A-468E-9DF0-79C1F6FFE60A}" type="datetimeFigureOut">
              <a:rPr lang="en-AU"/>
              <a:pPr>
                <a:defRPr/>
              </a:pPr>
              <a:t>1/08/2017</a:t>
            </a:fld>
            <a:endParaRPr lang="en-AU" dirty="0"/>
          </a:p>
        </p:txBody>
      </p:sp>
      <p:sp>
        <p:nvSpPr>
          <p:cNvPr id="3" name="Footer Placeholder 21"/>
          <p:cNvSpPr>
            <a:spLocks noGrp="1"/>
          </p:cNvSpPr>
          <p:nvPr>
            <p:ph type="ftr" sz="quarter" idx="11"/>
          </p:nvPr>
        </p:nvSpPr>
        <p:spPr/>
        <p:txBody>
          <a:bodyPr/>
          <a:lstStyle>
            <a:lvl1pPr>
              <a:defRPr/>
            </a:lvl1pPr>
          </a:lstStyle>
          <a:p>
            <a:pPr>
              <a:defRPr/>
            </a:pPr>
            <a:endParaRPr lang="en-AU"/>
          </a:p>
        </p:txBody>
      </p:sp>
      <p:sp>
        <p:nvSpPr>
          <p:cNvPr id="4" name="Slide Number Placeholder 17"/>
          <p:cNvSpPr>
            <a:spLocks noGrp="1"/>
          </p:cNvSpPr>
          <p:nvPr>
            <p:ph type="sldNum" sz="quarter" idx="12"/>
          </p:nvPr>
        </p:nvSpPr>
        <p:spPr/>
        <p:txBody>
          <a:bodyPr/>
          <a:lstStyle>
            <a:lvl1pPr>
              <a:defRPr/>
            </a:lvl1pPr>
          </a:lstStyle>
          <a:p>
            <a:fld id="{93208A9C-ABFB-41C8-A784-3CF1BBD4F6F0}" type="slidenum">
              <a:rPr lang="en-AU" altLang="en-US"/>
              <a:pPr/>
              <a:t>‹#›</a:t>
            </a:fld>
            <a:endParaRPr lang="en-AU" altLang="en-US"/>
          </a:p>
        </p:txBody>
      </p:sp>
    </p:spTree>
    <p:extLst>
      <p:ext uri="{BB962C8B-B14F-4D97-AF65-F5344CB8AC3E}">
        <p14:creationId xmlns:p14="http://schemas.microsoft.com/office/powerpoint/2010/main" val="267881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7C0560C-D53C-45DE-B4E9-C52DCE73F26D}" type="datetimeFigureOut">
              <a:rPr lang="en-AU"/>
              <a:pPr>
                <a:defRPr/>
              </a:pPr>
              <a:t>1/08/2017</a:t>
            </a:fld>
            <a:endParaRPr lang="en-AU" dirty="0"/>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fld id="{61AE2186-3203-4526-A13B-FB0E2961B077}" type="slidenum">
              <a:rPr lang="en-AU" altLang="en-US"/>
              <a:pPr/>
              <a:t>‹#›</a:t>
            </a:fld>
            <a:endParaRPr lang="en-AU" altLang="en-US"/>
          </a:p>
        </p:txBody>
      </p:sp>
    </p:spTree>
    <p:extLst>
      <p:ext uri="{BB962C8B-B14F-4D97-AF65-F5344CB8AC3E}">
        <p14:creationId xmlns:p14="http://schemas.microsoft.com/office/powerpoint/2010/main" val="210797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B7F1FA7-B325-4FB4-B5FB-BDABED7A38FD}" type="datetimeFigureOut">
              <a:rPr lang="en-AU"/>
              <a:pPr>
                <a:defRPr/>
              </a:pPr>
              <a:t>1/08/2017</a:t>
            </a:fld>
            <a:endParaRPr lang="en-AU" dirty="0"/>
          </a:p>
        </p:txBody>
      </p:sp>
      <p:sp>
        <p:nvSpPr>
          <p:cNvPr id="10" name="Footer Placeholder 5"/>
          <p:cNvSpPr>
            <a:spLocks noGrp="1"/>
          </p:cNvSpPr>
          <p:nvPr>
            <p:ph type="ftr" sz="quarter" idx="11"/>
          </p:nvPr>
        </p:nvSpPr>
        <p:spPr/>
        <p:txBody>
          <a:bodyPr/>
          <a:lstStyle>
            <a:lvl1pPr>
              <a:defRPr/>
            </a:lvl1pPr>
          </a:lstStyle>
          <a:p>
            <a:pPr>
              <a:defRPr/>
            </a:pPr>
            <a:endParaRPr lang="en-A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D5A4D403-F824-44E2-A075-7E316A7D2700}" type="slidenum">
              <a:rPr lang="en-AU" altLang="en-US"/>
              <a:pPr/>
              <a:t>‹#›</a:t>
            </a:fld>
            <a:endParaRPr lang="en-AU" altLang="en-US"/>
          </a:p>
        </p:txBody>
      </p:sp>
    </p:spTree>
    <p:extLst>
      <p:ext uri="{BB962C8B-B14F-4D97-AF65-F5344CB8AC3E}">
        <p14:creationId xmlns:p14="http://schemas.microsoft.com/office/powerpoint/2010/main" val="208961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9870600E-068B-4BE6-BE25-7EE8EE14863B}" type="datetimeFigureOut">
              <a:rPr lang="en-AU"/>
              <a:pPr>
                <a:defRPr/>
              </a:pPr>
              <a:t>1/08/2017</a:t>
            </a:fld>
            <a:endParaRPr lang="en-AU"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en-A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FDE568BE-4E51-415F-9EB3-4C9FAA2BED76}" type="slidenum">
              <a:rPr lang="en-AU" altLang="en-US"/>
              <a:pPr/>
              <a:t>‹#›</a:t>
            </a:fld>
            <a:endParaRPr lang="en-AU"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95" r:id="rId1"/>
    <p:sldLayoutId id="2147483687" r:id="rId2"/>
    <p:sldLayoutId id="2147483696" r:id="rId3"/>
    <p:sldLayoutId id="2147483688" r:id="rId4"/>
    <p:sldLayoutId id="2147483689" r:id="rId5"/>
    <p:sldLayoutId id="2147483690" r:id="rId6"/>
    <p:sldLayoutId id="2147483691" r:id="rId7"/>
    <p:sldLayoutId id="2147483692" r:id="rId8"/>
    <p:sldLayoutId id="2147483697" r:id="rId9"/>
    <p:sldLayoutId id="2147483693" r:id="rId10"/>
    <p:sldLayoutId id="214748369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gif"/><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chart" Target="../charts/chart1.xml"/><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 descr="C:\Users\KerrJL\Pictures\Qld-CoA-Stylised-2LsS-mon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6584" y="361878"/>
            <a:ext cx="1483772" cy="4845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1340768"/>
            <a:ext cx="8245900" cy="1938992"/>
          </a:xfrm>
          <a:prstGeom prst="rect">
            <a:avLst/>
          </a:prstGeom>
        </p:spPr>
        <p:txBody>
          <a:bodyPr wrap="square">
            <a:spAutoFit/>
          </a:bodyPr>
          <a:lstStyle/>
          <a:p>
            <a:pPr algn="ctr"/>
            <a:r>
              <a:rPr lang="en-AU" sz="3600" dirty="0">
                <a:solidFill>
                  <a:schemeClr val="accent1">
                    <a:lumMod val="50000"/>
                  </a:schemeClr>
                </a:solidFill>
              </a:rPr>
              <a:t>Stable low-flow spawning fish habitat </a:t>
            </a:r>
            <a:r>
              <a:rPr lang="en-AU" sz="3600" dirty="0" smtClean="0">
                <a:solidFill>
                  <a:schemeClr val="accent1">
                    <a:lumMod val="50000"/>
                  </a:schemeClr>
                </a:solidFill>
              </a:rPr>
              <a:t>assessments </a:t>
            </a:r>
          </a:p>
          <a:p>
            <a:pPr algn="ctr"/>
            <a:r>
              <a:rPr lang="en-AU" sz="2400" dirty="0" smtClean="0">
                <a:solidFill>
                  <a:schemeClr val="accent1">
                    <a:lumMod val="50000"/>
                  </a:schemeClr>
                </a:solidFill>
              </a:rPr>
              <a:t>Calculating </a:t>
            </a:r>
            <a:r>
              <a:rPr lang="en-AU" sz="2400" dirty="0">
                <a:solidFill>
                  <a:schemeClr val="accent1">
                    <a:lumMod val="50000"/>
                  </a:schemeClr>
                </a:solidFill>
              </a:rPr>
              <a:t>flow thresholds to inform the Environmental Assessment of state Water Plans (Qld)</a:t>
            </a:r>
          </a:p>
        </p:txBody>
      </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t="30920" b="17701"/>
          <a:stretch/>
        </p:blipFill>
        <p:spPr>
          <a:xfrm>
            <a:off x="2093279" y="3390884"/>
            <a:ext cx="4957442" cy="1910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2411761" y="5373216"/>
            <a:ext cx="4320479" cy="369332"/>
          </a:xfrm>
          <a:prstGeom prst="rect">
            <a:avLst/>
          </a:prstGeom>
          <a:noFill/>
        </p:spPr>
        <p:txBody>
          <a:bodyPr wrap="square" rtlCol="0">
            <a:spAutoFit/>
          </a:bodyPr>
          <a:lstStyle/>
          <a:p>
            <a:r>
              <a:rPr lang="en-AU" dirty="0" smtClean="0">
                <a:solidFill>
                  <a:schemeClr val="accent1">
                    <a:lumMod val="50000"/>
                  </a:schemeClr>
                </a:solidFill>
              </a:rPr>
              <a:t>Janice Kerr, Andrea Prior, Dean Holloway.</a:t>
            </a:r>
            <a:endParaRPr lang="en-AU" dirty="0">
              <a:solidFill>
                <a:schemeClr val="accent1">
                  <a:lumMod val="50000"/>
                </a:schemeClr>
              </a:solidFill>
            </a:endParaRPr>
          </a:p>
        </p:txBody>
      </p:sp>
    </p:spTree>
    <p:extLst>
      <p:ext uri="{BB962C8B-B14F-4D97-AF65-F5344CB8AC3E}">
        <p14:creationId xmlns:p14="http://schemas.microsoft.com/office/powerpoint/2010/main" val="2163321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31"/>
          <p:cNvGrpSpPr>
            <a:grpSpLocks/>
          </p:cNvGrpSpPr>
          <p:nvPr/>
        </p:nvGrpSpPr>
        <p:grpSpPr bwMode="auto">
          <a:xfrm>
            <a:off x="304800" y="2149475"/>
            <a:ext cx="6454775" cy="2838450"/>
            <a:chOff x="305010" y="2149582"/>
            <a:chExt cx="6454899" cy="2838736"/>
          </a:xfrm>
        </p:grpSpPr>
        <p:cxnSp>
          <p:nvCxnSpPr>
            <p:cNvPr id="64" name="Straight Arrow Connector 63"/>
            <p:cNvCxnSpPr/>
            <p:nvPr/>
          </p:nvCxnSpPr>
          <p:spPr>
            <a:xfrm flipV="1">
              <a:off x="305010" y="2971990"/>
              <a:ext cx="1008082" cy="13638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8471" name="TextBox 67"/>
            <p:cNvSpPr txBox="1">
              <a:spLocks noChangeArrowheads="1"/>
            </p:cNvSpPr>
            <p:nvPr/>
          </p:nvSpPr>
          <p:spPr bwMode="auto">
            <a:xfrm rot="-3010154">
              <a:off x="405670" y="3369365"/>
              <a:ext cx="659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r>
                <a:rPr lang="en-AU" altLang="en-US"/>
                <a:t>Flow</a:t>
              </a:r>
            </a:p>
          </p:txBody>
        </p:sp>
        <p:sp>
          <p:nvSpPr>
            <p:cNvPr id="3" name="Freeform 2"/>
            <p:cNvSpPr/>
            <p:nvPr/>
          </p:nvSpPr>
          <p:spPr>
            <a:xfrm>
              <a:off x="735231" y="2149582"/>
              <a:ext cx="6024678" cy="1695621"/>
            </a:xfrm>
            <a:custGeom>
              <a:avLst/>
              <a:gdLst>
                <a:gd name="connsiteX0" fmla="*/ 0 w 6024282"/>
                <a:gd name="connsiteY0" fmla="*/ 1087185 h 1694971"/>
                <a:gd name="connsiteX1" fmla="*/ 1160289 w 6024282"/>
                <a:gd name="connsiteY1" fmla="*/ 11420 h 1694971"/>
                <a:gd name="connsiteX2" fmla="*/ 2966037 w 6024282"/>
                <a:gd name="connsiteY2" fmla="*/ 1694223 h 1694971"/>
                <a:gd name="connsiteX3" fmla="*/ 4986938 w 6024282"/>
                <a:gd name="connsiteY3" fmla="*/ 226573 h 1694971"/>
                <a:gd name="connsiteX4" fmla="*/ 6024282 w 6024282"/>
                <a:gd name="connsiteY4" fmla="*/ 249625 h 1694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282" h="1694971">
                  <a:moveTo>
                    <a:pt x="0" y="1087185"/>
                  </a:moveTo>
                  <a:cubicBezTo>
                    <a:pt x="332975" y="498716"/>
                    <a:pt x="665950" y="-89753"/>
                    <a:pt x="1160289" y="11420"/>
                  </a:cubicBezTo>
                  <a:cubicBezTo>
                    <a:pt x="1654628" y="112593"/>
                    <a:pt x="2328262" y="1658364"/>
                    <a:pt x="2966037" y="1694223"/>
                  </a:cubicBezTo>
                  <a:cubicBezTo>
                    <a:pt x="3603812" y="1730082"/>
                    <a:pt x="4477231" y="467339"/>
                    <a:pt x="4986938" y="226573"/>
                  </a:cubicBezTo>
                  <a:cubicBezTo>
                    <a:pt x="5496645" y="-14193"/>
                    <a:pt x="5818094" y="162539"/>
                    <a:pt x="6024282" y="2496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4" name="Freeform 3"/>
            <p:cNvSpPr/>
            <p:nvPr/>
          </p:nvSpPr>
          <p:spPr>
            <a:xfrm rot="21145349">
              <a:off x="592354" y="3292697"/>
              <a:ext cx="5400779" cy="1695621"/>
            </a:xfrm>
            <a:custGeom>
              <a:avLst/>
              <a:gdLst>
                <a:gd name="connsiteX0" fmla="*/ 0 w 6024282"/>
                <a:gd name="connsiteY0" fmla="*/ 1087185 h 1694971"/>
                <a:gd name="connsiteX1" fmla="*/ 1160289 w 6024282"/>
                <a:gd name="connsiteY1" fmla="*/ 11420 h 1694971"/>
                <a:gd name="connsiteX2" fmla="*/ 2966037 w 6024282"/>
                <a:gd name="connsiteY2" fmla="*/ 1694223 h 1694971"/>
                <a:gd name="connsiteX3" fmla="*/ 4986938 w 6024282"/>
                <a:gd name="connsiteY3" fmla="*/ 226573 h 1694971"/>
                <a:gd name="connsiteX4" fmla="*/ 6024282 w 6024282"/>
                <a:gd name="connsiteY4" fmla="*/ 249625 h 1694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282" h="1694971">
                  <a:moveTo>
                    <a:pt x="0" y="1087185"/>
                  </a:moveTo>
                  <a:cubicBezTo>
                    <a:pt x="332975" y="498716"/>
                    <a:pt x="665950" y="-89753"/>
                    <a:pt x="1160289" y="11420"/>
                  </a:cubicBezTo>
                  <a:cubicBezTo>
                    <a:pt x="1654628" y="112593"/>
                    <a:pt x="2328262" y="1658364"/>
                    <a:pt x="2966037" y="1694223"/>
                  </a:cubicBezTo>
                  <a:cubicBezTo>
                    <a:pt x="3603812" y="1730082"/>
                    <a:pt x="4477231" y="467339"/>
                    <a:pt x="4986938" y="226573"/>
                  </a:cubicBezTo>
                  <a:cubicBezTo>
                    <a:pt x="5496645" y="-14193"/>
                    <a:pt x="5818094" y="162539"/>
                    <a:pt x="6024282" y="2496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grpSp>
      <p:sp>
        <p:nvSpPr>
          <p:cNvPr id="71" name="Title 70"/>
          <p:cNvSpPr>
            <a:spLocks noGrp="1"/>
          </p:cNvSpPr>
          <p:nvPr>
            <p:ph type="title"/>
          </p:nvPr>
        </p:nvSpPr>
        <p:spPr>
          <a:xfrm>
            <a:off x="178832" y="16740"/>
            <a:ext cx="8770311" cy="655062"/>
          </a:xfrm>
        </p:spPr>
        <p:txBody>
          <a:bodyPr>
            <a:noAutofit/>
          </a:bodyPr>
          <a:lstStyle/>
          <a:p>
            <a:pPr algn="ctr" fontAlgn="auto">
              <a:spcAft>
                <a:spcPts val="0"/>
              </a:spcAft>
              <a:defRPr/>
            </a:pPr>
            <a:r>
              <a:rPr lang="en-AU" sz="4000" dirty="0" smtClean="0"/>
              <a:t>Same discharge – Different velocity</a:t>
            </a:r>
            <a:endParaRPr lang="en-AU" sz="4000" dirty="0"/>
          </a:p>
        </p:txBody>
      </p:sp>
      <p:grpSp>
        <p:nvGrpSpPr>
          <p:cNvPr id="135" name="Group 134"/>
          <p:cNvGrpSpPr>
            <a:grpSpLocks/>
          </p:cNvGrpSpPr>
          <p:nvPr/>
        </p:nvGrpSpPr>
        <p:grpSpPr bwMode="auto">
          <a:xfrm>
            <a:off x="4710113" y="684213"/>
            <a:ext cx="2352675" cy="2760662"/>
            <a:chOff x="4710273" y="683754"/>
            <a:chExt cx="2352784" cy="2760464"/>
          </a:xfrm>
        </p:grpSpPr>
        <p:cxnSp>
          <p:nvCxnSpPr>
            <p:cNvPr id="7" name="Straight Connector 6"/>
            <p:cNvCxnSpPr/>
            <p:nvPr/>
          </p:nvCxnSpPr>
          <p:spPr>
            <a:xfrm>
              <a:off x="4710273" y="3117216"/>
              <a:ext cx="258774" cy="327002"/>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469" idx="2"/>
            </p:cNvCxnSpPr>
            <p:nvPr/>
          </p:nvCxnSpPr>
          <p:spPr>
            <a:xfrm flipH="1">
              <a:off x="4811878" y="2226693"/>
              <a:ext cx="1125589" cy="9556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8467" name="Group 133"/>
            <p:cNvGrpSpPr>
              <a:grpSpLocks/>
            </p:cNvGrpSpPr>
            <p:nvPr/>
          </p:nvGrpSpPr>
          <p:grpSpPr bwMode="auto">
            <a:xfrm>
              <a:off x="4812291" y="683754"/>
              <a:ext cx="2250766" cy="1543223"/>
              <a:chOff x="4812291" y="683754"/>
              <a:chExt cx="2250766" cy="1543223"/>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12291" y="683754"/>
                <a:ext cx="2250766" cy="1122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69" name="TextBox 28"/>
              <p:cNvSpPr txBox="1">
                <a:spLocks noChangeArrowheads="1"/>
              </p:cNvSpPr>
              <p:nvPr/>
            </p:nvSpPr>
            <p:spPr bwMode="auto">
              <a:xfrm>
                <a:off x="4857554" y="1857645"/>
                <a:ext cx="2160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r>
                  <a:rPr lang="en-AU" altLang="en-US"/>
                  <a:t>Gauging weir</a:t>
                </a:r>
              </a:p>
            </p:txBody>
          </p:sp>
        </p:grpSp>
      </p:grpSp>
      <p:grpSp>
        <p:nvGrpSpPr>
          <p:cNvPr id="133" name="Group 132"/>
          <p:cNvGrpSpPr>
            <a:grpSpLocks/>
          </p:cNvGrpSpPr>
          <p:nvPr/>
        </p:nvGrpSpPr>
        <p:grpSpPr bwMode="auto">
          <a:xfrm>
            <a:off x="165100" y="954088"/>
            <a:ext cx="2895600" cy="3271837"/>
            <a:chOff x="165045" y="953477"/>
            <a:chExt cx="2894944" cy="3272093"/>
          </a:xfrm>
        </p:grpSpPr>
        <p:sp>
          <p:nvSpPr>
            <p:cNvPr id="38" name="Rounded Rectangle 37"/>
            <p:cNvSpPr/>
            <p:nvPr/>
          </p:nvSpPr>
          <p:spPr>
            <a:xfrm rot="19143041">
              <a:off x="2307684" y="3106295"/>
              <a:ext cx="752305" cy="1119275"/>
            </a:xfrm>
            <a:prstGeom prst="roundRect">
              <a:avLst/>
            </a:prstGeom>
            <a:pattFill prst="zigZag">
              <a:fgClr>
                <a:schemeClr val="accent5">
                  <a:lumMod val="75000"/>
                </a:schemeClr>
              </a:fgClr>
              <a:bgClr>
                <a:schemeClr val="bg1"/>
              </a:bgClr>
            </a:patt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grpSp>
          <p:nvGrpSpPr>
            <p:cNvPr id="18461" name="Group 124"/>
            <p:cNvGrpSpPr>
              <a:grpSpLocks/>
            </p:cNvGrpSpPr>
            <p:nvPr/>
          </p:nvGrpSpPr>
          <p:grpSpPr bwMode="auto">
            <a:xfrm>
              <a:off x="165045" y="953477"/>
              <a:ext cx="2296153" cy="2228885"/>
              <a:chOff x="165045" y="953477"/>
              <a:chExt cx="2296153" cy="2228885"/>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5045" y="953477"/>
                <a:ext cx="2296153" cy="1196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63" name="TextBox 29"/>
              <p:cNvSpPr txBox="1">
                <a:spLocks noChangeArrowheads="1"/>
              </p:cNvSpPr>
              <p:nvPr/>
            </p:nvSpPr>
            <p:spPr bwMode="auto">
              <a:xfrm>
                <a:off x="233001" y="2162754"/>
                <a:ext cx="2160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r>
                  <a:rPr lang="en-AU" altLang="en-US"/>
                  <a:t>Spawning habitat</a:t>
                </a:r>
              </a:p>
            </p:txBody>
          </p:sp>
          <p:cxnSp>
            <p:nvCxnSpPr>
              <p:cNvPr id="10" name="Straight Arrow Connector 9"/>
              <p:cNvCxnSpPr>
                <a:stCxn id="18463" idx="2"/>
              </p:cNvCxnSpPr>
              <p:nvPr/>
            </p:nvCxnSpPr>
            <p:spPr>
              <a:xfrm>
                <a:off x="1312548" y="2531575"/>
                <a:ext cx="955459" cy="6509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30" name="Group 129"/>
          <p:cNvGrpSpPr>
            <a:grpSpLocks/>
          </p:cNvGrpSpPr>
          <p:nvPr/>
        </p:nvGrpSpPr>
        <p:grpSpPr bwMode="auto">
          <a:xfrm>
            <a:off x="17463" y="2997200"/>
            <a:ext cx="3035300" cy="2706688"/>
            <a:chOff x="16978" y="2996952"/>
            <a:chExt cx="3035193" cy="2706540"/>
          </a:xfrm>
        </p:grpSpPr>
        <p:grpSp>
          <p:nvGrpSpPr>
            <p:cNvPr id="18455" name="Group 74"/>
            <p:cNvGrpSpPr>
              <a:grpSpLocks/>
            </p:cNvGrpSpPr>
            <p:nvPr/>
          </p:nvGrpSpPr>
          <p:grpSpPr bwMode="auto">
            <a:xfrm>
              <a:off x="16978" y="5005185"/>
              <a:ext cx="3035193" cy="698307"/>
              <a:chOff x="1183341" y="4853850"/>
              <a:chExt cx="3035193" cy="698307"/>
            </a:xfrm>
          </p:grpSpPr>
          <p:sp>
            <p:nvSpPr>
              <p:cNvPr id="14" name="Freeform 13"/>
              <p:cNvSpPr/>
              <p:nvPr/>
            </p:nvSpPr>
            <p:spPr>
              <a:xfrm>
                <a:off x="1183341" y="4853695"/>
                <a:ext cx="3035193" cy="374630"/>
              </a:xfrm>
              <a:custGeom>
                <a:avLst/>
                <a:gdLst>
                  <a:gd name="connsiteX0" fmla="*/ 0 w 3035193"/>
                  <a:gd name="connsiteY0" fmla="*/ 2459 h 375142"/>
                  <a:gd name="connsiteX1" fmla="*/ 345782 w 3035193"/>
                  <a:gd name="connsiteY1" fmla="*/ 48563 h 375142"/>
                  <a:gd name="connsiteX2" fmla="*/ 637775 w 3035193"/>
                  <a:gd name="connsiteY2" fmla="*/ 332873 h 375142"/>
                  <a:gd name="connsiteX3" fmla="*/ 2182266 w 3035193"/>
                  <a:gd name="connsiteY3" fmla="*/ 348241 h 375142"/>
                  <a:gd name="connsiteX4" fmla="*/ 2766252 w 3035193"/>
                  <a:gd name="connsiteY4" fmla="*/ 86984 h 375142"/>
                  <a:gd name="connsiteX5" fmla="*/ 3035193 w 3035193"/>
                  <a:gd name="connsiteY5" fmla="*/ 48563 h 37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5193" h="375142">
                    <a:moveTo>
                      <a:pt x="0" y="2459"/>
                    </a:moveTo>
                    <a:cubicBezTo>
                      <a:pt x="119743" y="-2024"/>
                      <a:pt x="239486" y="-6506"/>
                      <a:pt x="345782" y="48563"/>
                    </a:cubicBezTo>
                    <a:cubicBezTo>
                      <a:pt x="452078" y="103632"/>
                      <a:pt x="331694" y="282927"/>
                      <a:pt x="637775" y="332873"/>
                    </a:cubicBezTo>
                    <a:cubicBezTo>
                      <a:pt x="943856" y="382819"/>
                      <a:pt x="1827520" y="389222"/>
                      <a:pt x="2182266" y="348241"/>
                    </a:cubicBezTo>
                    <a:cubicBezTo>
                      <a:pt x="2537012" y="307260"/>
                      <a:pt x="2624098" y="136930"/>
                      <a:pt x="2766252" y="86984"/>
                    </a:cubicBezTo>
                    <a:cubicBezTo>
                      <a:pt x="2908406" y="37038"/>
                      <a:pt x="3035193" y="48563"/>
                      <a:pt x="3035193" y="48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18459" name="TextBox 19"/>
              <p:cNvSpPr txBox="1">
                <a:spLocks noChangeArrowheads="1"/>
              </p:cNvSpPr>
              <p:nvPr/>
            </p:nvSpPr>
            <p:spPr bwMode="auto">
              <a:xfrm>
                <a:off x="1629217" y="4905826"/>
                <a:ext cx="2160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r>
                  <a:rPr lang="en-AU" altLang="en-US"/>
                  <a:t>Wide and shallow</a:t>
                </a:r>
              </a:p>
              <a:p>
                <a:pPr eaLnBrk="1" hangingPunct="1"/>
                <a:r>
                  <a:rPr lang="en-AU" altLang="en-US"/>
                  <a:t>Lower velocity</a:t>
                </a:r>
              </a:p>
            </p:txBody>
          </p:sp>
        </p:grpSp>
        <p:cxnSp>
          <p:nvCxnSpPr>
            <p:cNvPr id="79" name="Straight Connector 78"/>
            <p:cNvCxnSpPr>
              <a:stCxn id="14" idx="1"/>
            </p:cNvCxnSpPr>
            <p:nvPr/>
          </p:nvCxnSpPr>
          <p:spPr>
            <a:xfrm flipV="1">
              <a:off x="363041" y="3711288"/>
              <a:ext cx="1454099" cy="134295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14" idx="4"/>
            </p:cNvCxnSpPr>
            <p:nvPr/>
          </p:nvCxnSpPr>
          <p:spPr>
            <a:xfrm flipH="1" flipV="1">
              <a:off x="2729919" y="2996952"/>
              <a:ext cx="53973" cy="209538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31" name="Group 130"/>
          <p:cNvGrpSpPr>
            <a:grpSpLocks/>
          </p:cNvGrpSpPr>
          <p:nvPr/>
        </p:nvGrpSpPr>
        <p:grpSpPr bwMode="auto">
          <a:xfrm>
            <a:off x="4054475" y="3254375"/>
            <a:ext cx="2005013" cy="3559175"/>
            <a:chOff x="4053709" y="3254317"/>
            <a:chExt cx="2005533" cy="3559059"/>
          </a:xfrm>
        </p:grpSpPr>
        <p:grpSp>
          <p:nvGrpSpPr>
            <p:cNvPr id="18450" name="Group 75"/>
            <p:cNvGrpSpPr>
              <a:grpSpLocks/>
            </p:cNvGrpSpPr>
            <p:nvPr/>
          </p:nvGrpSpPr>
          <p:grpSpPr bwMode="auto">
            <a:xfrm>
              <a:off x="4053709" y="4782051"/>
              <a:ext cx="2005533" cy="2031325"/>
              <a:chOff x="5220072" y="4630716"/>
              <a:chExt cx="2005533" cy="2031325"/>
            </a:xfrm>
          </p:grpSpPr>
          <p:sp>
            <p:nvSpPr>
              <p:cNvPr id="15" name="Freeform 14"/>
              <p:cNvSpPr/>
              <p:nvPr/>
            </p:nvSpPr>
            <p:spPr>
              <a:xfrm>
                <a:off x="5220072" y="4726942"/>
                <a:ext cx="2005533" cy="1235035"/>
              </a:xfrm>
              <a:custGeom>
                <a:avLst/>
                <a:gdLst>
                  <a:gd name="connsiteX0" fmla="*/ 0 w 2005533"/>
                  <a:gd name="connsiteY0" fmla="*/ 166724 h 1234831"/>
                  <a:gd name="connsiteX1" fmla="*/ 245889 w 2005533"/>
                  <a:gd name="connsiteY1" fmla="*/ 120620 h 1234831"/>
                  <a:gd name="connsiteX2" fmla="*/ 368833 w 2005533"/>
                  <a:gd name="connsiteY2" fmla="*/ 351141 h 1234831"/>
                  <a:gd name="connsiteX3" fmla="*/ 568618 w 2005533"/>
                  <a:gd name="connsiteY3" fmla="*/ 696923 h 1234831"/>
                  <a:gd name="connsiteX4" fmla="*/ 829875 w 2005533"/>
                  <a:gd name="connsiteY4" fmla="*/ 1234805 h 1234831"/>
                  <a:gd name="connsiteX5" fmla="*/ 1160289 w 2005533"/>
                  <a:gd name="connsiteY5" fmla="*/ 719975 h 1234831"/>
                  <a:gd name="connsiteX6" fmla="*/ 1321654 w 2005533"/>
                  <a:gd name="connsiteY6" fmla="*/ 573978 h 1234831"/>
                  <a:gd name="connsiteX7" fmla="*/ 1582911 w 2005533"/>
                  <a:gd name="connsiteY7" fmla="*/ 412613 h 1234831"/>
                  <a:gd name="connsiteX8" fmla="*/ 1652067 w 2005533"/>
                  <a:gd name="connsiteY8" fmla="*/ 66832 h 1234831"/>
                  <a:gd name="connsiteX9" fmla="*/ 2005533 w 2005533"/>
                  <a:gd name="connsiteY9" fmla="*/ 36096 h 123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5533" h="1234831">
                    <a:moveTo>
                      <a:pt x="0" y="166724"/>
                    </a:moveTo>
                    <a:cubicBezTo>
                      <a:pt x="92208" y="128304"/>
                      <a:pt x="184417" y="89884"/>
                      <a:pt x="245889" y="120620"/>
                    </a:cubicBezTo>
                    <a:cubicBezTo>
                      <a:pt x="307361" y="151356"/>
                      <a:pt x="315045" y="255091"/>
                      <a:pt x="368833" y="351141"/>
                    </a:cubicBezTo>
                    <a:cubicBezTo>
                      <a:pt x="422621" y="447191"/>
                      <a:pt x="491778" y="549646"/>
                      <a:pt x="568618" y="696923"/>
                    </a:cubicBezTo>
                    <a:cubicBezTo>
                      <a:pt x="645458" y="844200"/>
                      <a:pt x="731263" y="1230963"/>
                      <a:pt x="829875" y="1234805"/>
                    </a:cubicBezTo>
                    <a:cubicBezTo>
                      <a:pt x="928487" y="1238647"/>
                      <a:pt x="1078326" y="830113"/>
                      <a:pt x="1160289" y="719975"/>
                    </a:cubicBezTo>
                    <a:cubicBezTo>
                      <a:pt x="1242252" y="609837"/>
                      <a:pt x="1251217" y="625205"/>
                      <a:pt x="1321654" y="573978"/>
                    </a:cubicBezTo>
                    <a:cubicBezTo>
                      <a:pt x="1392091" y="522751"/>
                      <a:pt x="1527842" y="497137"/>
                      <a:pt x="1582911" y="412613"/>
                    </a:cubicBezTo>
                    <a:cubicBezTo>
                      <a:pt x="1637980" y="328089"/>
                      <a:pt x="1581630" y="129585"/>
                      <a:pt x="1652067" y="66832"/>
                    </a:cubicBezTo>
                    <a:cubicBezTo>
                      <a:pt x="1722504" y="4079"/>
                      <a:pt x="1968394" y="-30499"/>
                      <a:pt x="2005533" y="360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18454" name="TextBox 20"/>
              <p:cNvSpPr txBox="1">
                <a:spLocks noChangeArrowheads="1"/>
              </p:cNvSpPr>
              <p:nvPr/>
            </p:nvSpPr>
            <p:spPr bwMode="auto">
              <a:xfrm>
                <a:off x="5742646" y="4630716"/>
                <a:ext cx="108012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r>
                  <a:rPr lang="en-AU" altLang="en-US"/>
                  <a:t>Narrow and deep</a:t>
                </a:r>
              </a:p>
              <a:p>
                <a:pPr eaLnBrk="1" hangingPunct="1"/>
                <a:endParaRPr lang="en-AU" altLang="en-US"/>
              </a:p>
              <a:p>
                <a:pPr eaLnBrk="1" hangingPunct="1"/>
                <a:endParaRPr lang="en-AU" altLang="en-US"/>
              </a:p>
              <a:p>
                <a:pPr eaLnBrk="1" hangingPunct="1"/>
                <a:r>
                  <a:rPr lang="en-AU" altLang="en-US"/>
                  <a:t>Higher velocity</a:t>
                </a:r>
              </a:p>
            </p:txBody>
          </p:sp>
        </p:grpSp>
        <p:cxnSp>
          <p:nvCxnSpPr>
            <p:cNvPr id="85" name="Straight Connector 84"/>
            <p:cNvCxnSpPr>
              <a:stCxn id="15" idx="1"/>
            </p:cNvCxnSpPr>
            <p:nvPr/>
          </p:nvCxnSpPr>
          <p:spPr>
            <a:xfrm flipV="1">
              <a:off x="4299836" y="3254317"/>
              <a:ext cx="409681" cy="17461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5" idx="8"/>
            </p:cNvCxnSpPr>
            <p:nvPr/>
          </p:nvCxnSpPr>
          <p:spPr>
            <a:xfrm flipH="1" flipV="1">
              <a:off x="4846077" y="3416237"/>
              <a:ext cx="859060" cy="15303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36" name="Group 135"/>
          <p:cNvGrpSpPr>
            <a:grpSpLocks/>
          </p:cNvGrpSpPr>
          <p:nvPr/>
        </p:nvGrpSpPr>
        <p:grpSpPr bwMode="auto">
          <a:xfrm>
            <a:off x="1335088" y="5659438"/>
            <a:ext cx="3217862" cy="646112"/>
            <a:chOff x="1334862" y="5659603"/>
            <a:chExt cx="3217370" cy="646331"/>
          </a:xfrm>
        </p:grpSpPr>
        <p:sp>
          <p:nvSpPr>
            <p:cNvPr id="72" name="TextBox 71"/>
            <p:cNvSpPr txBox="1"/>
            <p:nvPr/>
          </p:nvSpPr>
          <p:spPr>
            <a:xfrm>
              <a:off x="1828499" y="5659603"/>
              <a:ext cx="2160258" cy="646331"/>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eaLnBrk="1" fontAlgn="auto" hangingPunct="1">
                <a:spcBef>
                  <a:spcPts val="0"/>
                </a:spcBef>
                <a:spcAft>
                  <a:spcPts val="0"/>
                </a:spcAft>
                <a:defRPr/>
              </a:pPr>
              <a:r>
                <a:rPr lang="en-AU" i="1" dirty="0"/>
                <a:t>Manning’s equation</a:t>
              </a:r>
            </a:p>
            <a:p>
              <a:pPr algn="ctr" eaLnBrk="1" fontAlgn="auto" hangingPunct="1">
                <a:spcBef>
                  <a:spcPts val="0"/>
                </a:spcBef>
                <a:spcAft>
                  <a:spcPts val="0"/>
                </a:spcAft>
                <a:defRPr/>
              </a:pPr>
              <a:r>
                <a:rPr lang="en-AU" i="1" dirty="0"/>
                <a:t>“Cross 2” </a:t>
              </a:r>
            </a:p>
          </p:txBody>
        </p:sp>
        <p:sp>
          <p:nvSpPr>
            <p:cNvPr id="89" name="Bent Arrow 88"/>
            <p:cNvSpPr/>
            <p:nvPr/>
          </p:nvSpPr>
          <p:spPr>
            <a:xfrm rot="16200000" flipV="1">
              <a:off x="4044980" y="5798682"/>
              <a:ext cx="503408" cy="51109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solidFill>
                  <a:schemeClr val="tx1"/>
                </a:solidFill>
              </a:endParaRPr>
            </a:p>
          </p:txBody>
        </p:sp>
        <p:sp>
          <p:nvSpPr>
            <p:cNvPr id="90" name="Bent Arrow 89"/>
            <p:cNvSpPr/>
            <p:nvPr/>
          </p:nvSpPr>
          <p:spPr>
            <a:xfrm rot="10800000" flipH="1">
              <a:off x="1334862" y="5796174"/>
              <a:ext cx="439670" cy="5097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solidFill>
                  <a:schemeClr val="tx1"/>
                </a:solidFill>
              </a:endParaRPr>
            </a:p>
          </p:txBody>
        </p:sp>
      </p:grpSp>
      <p:grpSp>
        <p:nvGrpSpPr>
          <p:cNvPr id="115" name="Group 114"/>
          <p:cNvGrpSpPr>
            <a:grpSpLocks/>
          </p:cNvGrpSpPr>
          <p:nvPr/>
        </p:nvGrpSpPr>
        <p:grpSpPr bwMode="auto">
          <a:xfrm>
            <a:off x="6156325" y="3416300"/>
            <a:ext cx="2717800" cy="2236788"/>
            <a:chOff x="6344054" y="4367805"/>
            <a:chExt cx="2717787" cy="2236537"/>
          </a:xfrm>
        </p:grpSpPr>
        <p:sp>
          <p:nvSpPr>
            <p:cNvPr id="18442" name="TextBox 102"/>
            <p:cNvSpPr txBox="1">
              <a:spLocks noChangeArrowheads="1"/>
            </p:cNvSpPr>
            <p:nvPr/>
          </p:nvSpPr>
          <p:spPr bwMode="auto">
            <a:xfrm>
              <a:off x="6766843" y="4367805"/>
              <a:ext cx="18722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r>
                <a:rPr lang="en-AU" altLang="en-US"/>
                <a:t>Gauge Discharge</a:t>
              </a:r>
            </a:p>
          </p:txBody>
        </p:sp>
        <p:sp>
          <p:nvSpPr>
            <p:cNvPr id="18443" name="TextBox 103"/>
            <p:cNvSpPr txBox="1">
              <a:spLocks noChangeArrowheads="1"/>
            </p:cNvSpPr>
            <p:nvPr/>
          </p:nvSpPr>
          <p:spPr bwMode="auto">
            <a:xfrm>
              <a:off x="6344054" y="6235010"/>
              <a:ext cx="2717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r>
                <a:rPr lang="en-AU" altLang="en-US"/>
                <a:t>Spawning Opportunities</a:t>
              </a:r>
            </a:p>
          </p:txBody>
        </p:sp>
        <p:sp>
          <p:nvSpPr>
            <p:cNvPr id="106" name="Rectangle 105"/>
            <p:cNvSpPr/>
            <p:nvPr/>
          </p:nvSpPr>
          <p:spPr>
            <a:xfrm>
              <a:off x="6694890" y="5124958"/>
              <a:ext cx="2016115" cy="722231"/>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dirty="0">
                  <a:solidFill>
                    <a:schemeClr val="tx1"/>
                  </a:solidFill>
                </a:rPr>
                <a:t>“</a:t>
              </a:r>
              <a:r>
                <a:rPr lang="en-AU" i="1" dirty="0">
                  <a:solidFill>
                    <a:schemeClr val="tx1"/>
                  </a:solidFill>
                </a:rPr>
                <a:t>Spell 6</a:t>
              </a:r>
              <a:r>
                <a:rPr lang="en-AU" dirty="0">
                  <a:solidFill>
                    <a:schemeClr val="tx1"/>
                  </a:solidFill>
                </a:rPr>
                <a:t>”</a:t>
              </a:r>
            </a:p>
          </p:txBody>
        </p:sp>
        <p:sp>
          <p:nvSpPr>
            <p:cNvPr id="107" name="Down Arrow 106"/>
            <p:cNvSpPr/>
            <p:nvPr/>
          </p:nvSpPr>
          <p:spPr>
            <a:xfrm>
              <a:off x="7320362" y="4778922"/>
              <a:ext cx="765171" cy="303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108" name="Down Arrow 107"/>
            <p:cNvSpPr/>
            <p:nvPr/>
          </p:nvSpPr>
          <p:spPr>
            <a:xfrm>
              <a:off x="7320362" y="5890047"/>
              <a:ext cx="765171" cy="303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grpSp>
      <p:pic>
        <p:nvPicPr>
          <p:cNvPr id="4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576914" y="944517"/>
            <a:ext cx="4356297" cy="510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759" y="971240"/>
            <a:ext cx="4343342" cy="51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31800" y="333375"/>
            <a:ext cx="8229600" cy="1143000"/>
          </a:xfrm>
        </p:spPr>
        <p:txBody>
          <a:bodyPr/>
          <a:lstStyle/>
          <a:p>
            <a:r>
              <a:rPr lang="en-AU" altLang="en-US" smtClean="0"/>
              <a:t>Results</a:t>
            </a:r>
          </a:p>
        </p:txBody>
      </p:sp>
      <p:sp>
        <p:nvSpPr>
          <p:cNvPr id="5" name="Content Placeholder 4"/>
          <p:cNvSpPr>
            <a:spLocks noGrp="1"/>
          </p:cNvSpPr>
          <p:nvPr>
            <p:ph idx="1"/>
          </p:nvPr>
        </p:nvSpPr>
        <p:spPr>
          <a:xfrm>
            <a:off x="250825" y="1450975"/>
            <a:ext cx="3600450" cy="4387850"/>
          </a:xfrm>
        </p:spPr>
        <p:txBody>
          <a:bodyPr/>
          <a:lstStyle/>
          <a:p>
            <a:r>
              <a:rPr lang="en-AU" altLang="en-US" smtClean="0"/>
              <a:t>Different sites have different types of habitat and water quality and may need different flow rules.</a:t>
            </a:r>
          </a:p>
          <a:p>
            <a:r>
              <a:rPr lang="en-AU" altLang="en-US" smtClean="0"/>
              <a:t>Sites with submerged macrophytes may have more spawning opportunities than we thought.</a:t>
            </a:r>
          </a:p>
          <a:p>
            <a:endParaRPr lang="en-AU" altLang="en-US" smtClean="0"/>
          </a:p>
        </p:txBody>
      </p:sp>
      <p:grpSp>
        <p:nvGrpSpPr>
          <p:cNvPr id="10" name="Group 9"/>
          <p:cNvGrpSpPr>
            <a:grpSpLocks/>
          </p:cNvGrpSpPr>
          <p:nvPr/>
        </p:nvGrpSpPr>
        <p:grpSpPr bwMode="auto">
          <a:xfrm>
            <a:off x="3924300" y="836613"/>
            <a:ext cx="2303463" cy="5761037"/>
            <a:chOff x="4644008" y="852080"/>
            <a:chExt cx="1761807" cy="6209264"/>
          </a:xfrm>
        </p:grpSpPr>
        <p:pic>
          <p:nvPicPr>
            <p:cNvPr id="3" name="Picture 2"/>
            <p:cNvPicPr>
              <a:picLocks/>
            </p:cNvPicPr>
            <p:nvPr/>
          </p:nvPicPr>
          <p:blipFill>
            <a:blip r:embed="rId3" cstate="email">
              <a:extLst>
                <a:ext uri="{28A0092B-C50C-407E-A947-70E740481C1C}">
                  <a14:useLocalDpi xmlns:a14="http://schemas.microsoft.com/office/drawing/2010/main"/>
                </a:ext>
              </a:extLst>
            </a:blip>
            <a:stretch>
              <a:fillRect/>
            </a:stretch>
          </p:blipFill>
          <p:spPr>
            <a:xfrm>
              <a:off x="4714895" y="852080"/>
              <a:ext cx="1588202" cy="2238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90" name="TextBox 3"/>
            <p:cNvSpPr txBox="1">
              <a:spLocks noChangeArrowheads="1"/>
            </p:cNvSpPr>
            <p:nvPr/>
          </p:nvSpPr>
          <p:spPr bwMode="auto">
            <a:xfrm>
              <a:off x="4805392" y="3091272"/>
              <a:ext cx="1368152" cy="39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eaLnBrk="1" hangingPunct="1"/>
              <a:r>
                <a:rPr lang="en-AU" altLang="en-US"/>
                <a:t>Chinchilla</a:t>
              </a:r>
            </a:p>
          </p:txBody>
        </p:sp>
        <p:sp>
          <p:nvSpPr>
            <p:cNvPr id="8" name="TextBox 7"/>
            <p:cNvSpPr txBox="1"/>
            <p:nvPr/>
          </p:nvSpPr>
          <p:spPr>
            <a:xfrm>
              <a:off x="4644008" y="3644452"/>
              <a:ext cx="1761807" cy="341689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eaLnBrk="1" fontAlgn="auto" hangingPunct="1">
                <a:spcBef>
                  <a:spcPts val="0"/>
                </a:spcBef>
                <a:spcAft>
                  <a:spcPts val="0"/>
                </a:spcAft>
                <a:defRPr/>
              </a:pPr>
              <a:r>
                <a:rPr lang="en-AU" dirty="0"/>
                <a:t>Turbid</a:t>
              </a:r>
            </a:p>
            <a:p>
              <a:pPr eaLnBrk="1" fontAlgn="auto" hangingPunct="1">
                <a:spcBef>
                  <a:spcPts val="0"/>
                </a:spcBef>
                <a:spcAft>
                  <a:spcPts val="0"/>
                </a:spcAft>
                <a:defRPr/>
              </a:pPr>
              <a:r>
                <a:rPr lang="en-AU" dirty="0"/>
                <a:t>Riparian veg</a:t>
              </a:r>
            </a:p>
            <a:p>
              <a:pPr eaLnBrk="1" fontAlgn="auto" hangingPunct="1">
                <a:spcBef>
                  <a:spcPts val="0"/>
                </a:spcBef>
                <a:spcAft>
                  <a:spcPts val="0"/>
                </a:spcAft>
                <a:defRPr/>
              </a:pPr>
              <a:r>
                <a:rPr lang="en-AU" dirty="0"/>
                <a:t>Rigid</a:t>
              </a:r>
            </a:p>
            <a:p>
              <a:pPr eaLnBrk="1" fontAlgn="auto" hangingPunct="1">
                <a:spcBef>
                  <a:spcPts val="0"/>
                </a:spcBef>
                <a:spcAft>
                  <a:spcPts val="0"/>
                </a:spcAft>
                <a:defRPr/>
              </a:pPr>
              <a:r>
                <a:rPr lang="en-AU" dirty="0"/>
                <a:t>Water level </a:t>
              </a:r>
              <a:r>
                <a:rPr lang="en-AU" dirty="0">
                  <a:latin typeface="Calibri"/>
                  <a:cs typeface="Calibri"/>
                </a:rPr>
                <a:t>↑</a:t>
              </a:r>
            </a:p>
            <a:p>
              <a:pPr eaLnBrk="1" fontAlgn="auto" hangingPunct="1">
                <a:spcBef>
                  <a:spcPts val="0"/>
                </a:spcBef>
                <a:spcAft>
                  <a:spcPts val="0"/>
                </a:spcAft>
                <a:defRPr/>
              </a:pPr>
              <a:r>
                <a:rPr lang="en-AU" dirty="0">
                  <a:latin typeface="Calibri"/>
                  <a:cs typeface="Calibri"/>
                </a:rPr>
                <a:t>	eggs drown</a:t>
              </a:r>
            </a:p>
            <a:p>
              <a:pPr eaLnBrk="1" fontAlgn="auto" hangingPunct="1">
                <a:spcBef>
                  <a:spcPts val="0"/>
                </a:spcBef>
                <a:spcAft>
                  <a:spcPts val="0"/>
                </a:spcAft>
                <a:defRPr/>
              </a:pPr>
              <a:r>
                <a:rPr lang="en-AU" dirty="0">
                  <a:latin typeface="Calibri"/>
                  <a:cs typeface="Calibri"/>
                </a:rPr>
                <a:t>Water level ↓</a:t>
              </a:r>
            </a:p>
            <a:p>
              <a:pPr eaLnBrk="1" fontAlgn="auto" hangingPunct="1">
                <a:spcBef>
                  <a:spcPts val="0"/>
                </a:spcBef>
                <a:spcAft>
                  <a:spcPts val="0"/>
                </a:spcAft>
                <a:defRPr/>
              </a:pPr>
              <a:r>
                <a:rPr lang="en-AU" dirty="0">
                  <a:latin typeface="Calibri"/>
                  <a:cs typeface="Calibri"/>
                </a:rPr>
                <a:t>	eggs dry out</a:t>
              </a:r>
            </a:p>
            <a:p>
              <a:pPr eaLnBrk="1" fontAlgn="auto" hangingPunct="1">
                <a:spcBef>
                  <a:spcPts val="0"/>
                </a:spcBef>
                <a:spcAft>
                  <a:spcPts val="0"/>
                </a:spcAft>
                <a:defRPr/>
              </a:pPr>
              <a:r>
                <a:rPr lang="en-AU" dirty="0">
                  <a:latin typeface="Calibri"/>
                  <a:cs typeface="Calibri"/>
                </a:rPr>
                <a:t>Needs water level rise to make habitat available. Old stability rules OK.</a:t>
              </a:r>
              <a:endParaRPr lang="en-AU" dirty="0"/>
            </a:p>
            <a:p>
              <a:pPr eaLnBrk="1" fontAlgn="auto" hangingPunct="1">
                <a:spcBef>
                  <a:spcPts val="0"/>
                </a:spcBef>
                <a:spcAft>
                  <a:spcPts val="0"/>
                </a:spcAft>
                <a:defRPr/>
              </a:pPr>
              <a:endParaRPr lang="en-AU" dirty="0"/>
            </a:p>
          </p:txBody>
        </p:sp>
      </p:grpSp>
      <p:grpSp>
        <p:nvGrpSpPr>
          <p:cNvPr id="11" name="Group 10"/>
          <p:cNvGrpSpPr>
            <a:grpSpLocks/>
          </p:cNvGrpSpPr>
          <p:nvPr/>
        </p:nvGrpSpPr>
        <p:grpSpPr bwMode="auto">
          <a:xfrm>
            <a:off x="6399213" y="836613"/>
            <a:ext cx="2303462" cy="5726112"/>
            <a:chOff x="6727218" y="836712"/>
            <a:chExt cx="2157457" cy="6161724"/>
          </a:xfrm>
        </p:grpSpPr>
        <p:pic>
          <p:nvPicPr>
            <p:cNvPr id="7" name="Picture 6"/>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6824980" y="836712"/>
              <a:ext cx="1961937" cy="2254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7" name="TextBox 5"/>
            <p:cNvSpPr txBox="1">
              <a:spLocks noChangeArrowheads="1"/>
            </p:cNvSpPr>
            <p:nvPr/>
          </p:nvSpPr>
          <p:spPr bwMode="auto">
            <a:xfrm>
              <a:off x="7121871" y="3107846"/>
              <a:ext cx="1368152" cy="39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eaLnBrk="1" hangingPunct="1"/>
              <a:r>
                <a:rPr lang="en-AU" altLang="en-US"/>
                <a:t>Roseneath</a:t>
              </a:r>
            </a:p>
          </p:txBody>
        </p:sp>
        <p:sp>
          <p:nvSpPr>
            <p:cNvPr id="9" name="TextBox 8"/>
            <p:cNvSpPr txBox="1"/>
            <p:nvPr/>
          </p:nvSpPr>
          <p:spPr>
            <a:xfrm>
              <a:off x="6727218" y="3619481"/>
              <a:ext cx="2157457" cy="337895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eaLnBrk="1" fontAlgn="auto" hangingPunct="1">
                <a:spcBef>
                  <a:spcPts val="0"/>
                </a:spcBef>
                <a:spcAft>
                  <a:spcPts val="0"/>
                </a:spcAft>
                <a:defRPr/>
              </a:pPr>
              <a:r>
                <a:rPr lang="en-AU" dirty="0"/>
                <a:t>Clear</a:t>
              </a:r>
            </a:p>
            <a:p>
              <a:pPr eaLnBrk="1" fontAlgn="auto" hangingPunct="1">
                <a:spcBef>
                  <a:spcPts val="0"/>
                </a:spcBef>
                <a:spcAft>
                  <a:spcPts val="0"/>
                </a:spcAft>
                <a:defRPr/>
              </a:pPr>
              <a:r>
                <a:rPr lang="en-AU" dirty="0"/>
                <a:t>Submerged veg</a:t>
              </a:r>
            </a:p>
            <a:p>
              <a:pPr eaLnBrk="1" fontAlgn="auto" hangingPunct="1">
                <a:spcBef>
                  <a:spcPts val="0"/>
                </a:spcBef>
                <a:spcAft>
                  <a:spcPts val="0"/>
                </a:spcAft>
                <a:defRPr/>
              </a:pPr>
              <a:r>
                <a:rPr lang="en-AU" dirty="0"/>
                <a:t>Flexible</a:t>
              </a:r>
            </a:p>
            <a:p>
              <a:pPr eaLnBrk="1" fontAlgn="auto" hangingPunct="1">
                <a:spcBef>
                  <a:spcPts val="0"/>
                </a:spcBef>
                <a:spcAft>
                  <a:spcPts val="0"/>
                </a:spcAft>
                <a:defRPr/>
              </a:pPr>
              <a:r>
                <a:rPr lang="en-AU" dirty="0"/>
                <a:t>Water level </a:t>
              </a:r>
              <a:r>
                <a:rPr lang="en-AU" dirty="0">
                  <a:latin typeface="Calibri"/>
                  <a:cs typeface="Calibri"/>
                </a:rPr>
                <a:t>↑</a:t>
              </a:r>
            </a:p>
            <a:p>
              <a:pPr eaLnBrk="1" fontAlgn="auto" hangingPunct="1">
                <a:spcBef>
                  <a:spcPts val="0"/>
                </a:spcBef>
                <a:spcAft>
                  <a:spcPts val="0"/>
                </a:spcAft>
                <a:defRPr/>
              </a:pPr>
              <a:r>
                <a:rPr lang="en-AU" dirty="0">
                  <a:latin typeface="Calibri"/>
                  <a:cs typeface="Calibri"/>
                </a:rPr>
                <a:t>	eggs drown</a:t>
              </a:r>
            </a:p>
            <a:p>
              <a:pPr eaLnBrk="1" fontAlgn="auto" hangingPunct="1">
                <a:spcBef>
                  <a:spcPts val="0"/>
                </a:spcBef>
                <a:spcAft>
                  <a:spcPts val="0"/>
                </a:spcAft>
                <a:defRPr/>
              </a:pPr>
              <a:r>
                <a:rPr lang="en-AU" dirty="0">
                  <a:latin typeface="Calibri"/>
                  <a:cs typeface="Calibri"/>
                </a:rPr>
                <a:t>Water level ↓</a:t>
              </a:r>
            </a:p>
            <a:p>
              <a:pPr eaLnBrk="1" fontAlgn="auto" hangingPunct="1">
                <a:spcBef>
                  <a:spcPts val="0"/>
                </a:spcBef>
                <a:spcAft>
                  <a:spcPts val="0"/>
                </a:spcAft>
                <a:defRPr/>
              </a:pPr>
              <a:r>
                <a:rPr lang="en-AU" dirty="0">
                  <a:latin typeface="Calibri"/>
                  <a:cs typeface="Calibri"/>
                </a:rPr>
                <a:t>	eggs OK</a:t>
              </a:r>
            </a:p>
            <a:p>
              <a:pPr eaLnBrk="1" fontAlgn="auto" hangingPunct="1">
                <a:spcBef>
                  <a:spcPts val="0"/>
                </a:spcBef>
                <a:spcAft>
                  <a:spcPts val="0"/>
                </a:spcAft>
                <a:defRPr/>
              </a:pPr>
              <a:r>
                <a:rPr lang="en-AU" dirty="0">
                  <a:latin typeface="Calibri"/>
                  <a:cs typeface="Calibri"/>
                </a:rPr>
                <a:t>Greater downward fluctuation in water level is permissible.</a:t>
              </a:r>
              <a:endParaRPr lang="en-AU" dirty="0"/>
            </a:p>
            <a:p>
              <a:pPr eaLnBrk="1" fontAlgn="auto" hangingPunct="1">
                <a:spcBef>
                  <a:spcPts val="0"/>
                </a:spcBef>
                <a:spcAft>
                  <a:spcPts val="0"/>
                </a:spcAft>
                <a:defRPr/>
              </a:pPr>
              <a:endParaRPr lang="en-AU"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altLang="en-US" smtClean="0"/>
              <a:t>Conceptual model</a:t>
            </a:r>
          </a:p>
        </p:txBody>
      </p:sp>
      <p:sp>
        <p:nvSpPr>
          <p:cNvPr id="3" name="Content Placeholder 2"/>
          <p:cNvSpPr>
            <a:spLocks noGrp="1"/>
          </p:cNvSpPr>
          <p:nvPr>
            <p:ph idx="1"/>
          </p:nvPr>
        </p:nvSpPr>
        <p:spPr/>
        <p:txBody>
          <a:bodyPr/>
          <a:lstStyle/>
          <a:p>
            <a:r>
              <a:rPr lang="en-AU" altLang="en-US" sz="3600" smtClean="0"/>
              <a:t>Where we have different habitat conditions, we should use different flow thresholds and different stability rules</a:t>
            </a:r>
          </a:p>
          <a:p>
            <a:r>
              <a:rPr lang="en-AU" altLang="en-US" sz="3600" smtClean="0"/>
              <a:t>So we updated the conceptual model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9000">
              <a:srgbClr val="85C2FF"/>
            </a:gs>
            <a:gs pos="77000">
              <a:schemeClr val="bg1"/>
            </a:gs>
          </a:gsLst>
          <a:lin ang="16200000" scaled="0"/>
          <a:tileRect/>
        </a:gradFill>
        <a:effectLst/>
      </p:bgPr>
    </p:bg>
    <p:spTree>
      <p:nvGrpSpPr>
        <p:cNvPr id="1" name=""/>
        <p:cNvGrpSpPr/>
        <p:nvPr/>
      </p:nvGrpSpPr>
      <p:grpSpPr>
        <a:xfrm>
          <a:off x="0" y="0"/>
          <a:ext cx="0" cy="0"/>
          <a:chOff x="0" y="0"/>
          <a:chExt cx="0" cy="0"/>
        </a:xfrm>
      </p:grpSpPr>
      <p:grpSp>
        <p:nvGrpSpPr>
          <p:cNvPr id="17" name="Group 16"/>
          <p:cNvGrpSpPr/>
          <p:nvPr/>
        </p:nvGrpSpPr>
        <p:grpSpPr>
          <a:xfrm>
            <a:off x="102476" y="216631"/>
            <a:ext cx="8436962" cy="4851820"/>
            <a:chOff x="102476" y="216631"/>
            <a:chExt cx="8436962" cy="4851820"/>
          </a:xfrm>
        </p:grpSpPr>
        <p:sp>
          <p:nvSpPr>
            <p:cNvPr id="3" name="Freeform 2"/>
            <p:cNvSpPr/>
            <p:nvPr/>
          </p:nvSpPr>
          <p:spPr>
            <a:xfrm>
              <a:off x="634790" y="1526519"/>
              <a:ext cx="7904648" cy="3541932"/>
            </a:xfrm>
            <a:custGeom>
              <a:avLst/>
              <a:gdLst>
                <a:gd name="connsiteX0" fmla="*/ 0 w 7904648"/>
                <a:gd name="connsiteY0" fmla="*/ 1156225 h 3541932"/>
                <a:gd name="connsiteX1" fmla="*/ 1035312 w 7904648"/>
                <a:gd name="connsiteY1" fmla="*/ 3294863 h 3541932"/>
                <a:gd name="connsiteX2" fmla="*/ 3060595 w 7904648"/>
                <a:gd name="connsiteY2" fmla="*/ 3408218 h 3541932"/>
                <a:gd name="connsiteX3" fmla="*/ 4133693 w 7904648"/>
                <a:gd name="connsiteY3" fmla="*/ 2501375 h 3541932"/>
                <a:gd name="connsiteX4" fmla="*/ 5297474 w 7904648"/>
                <a:gd name="connsiteY4" fmla="*/ 2138638 h 3541932"/>
                <a:gd name="connsiteX5" fmla="*/ 6022949 w 7904648"/>
                <a:gd name="connsiteY5" fmla="*/ 1526519 h 3541932"/>
                <a:gd name="connsiteX6" fmla="*/ 6967577 w 7904648"/>
                <a:gd name="connsiteY6" fmla="*/ 1163782 h 3541932"/>
                <a:gd name="connsiteX7" fmla="*/ 7904648 w 7904648"/>
                <a:gd name="connsiteY7" fmla="*/ 0 h 354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4648" h="3541932">
                  <a:moveTo>
                    <a:pt x="0" y="1156225"/>
                  </a:moveTo>
                  <a:cubicBezTo>
                    <a:pt x="262606" y="2037878"/>
                    <a:pt x="525213" y="2919531"/>
                    <a:pt x="1035312" y="3294863"/>
                  </a:cubicBezTo>
                  <a:cubicBezTo>
                    <a:pt x="1545411" y="3670195"/>
                    <a:pt x="2544198" y="3540466"/>
                    <a:pt x="3060595" y="3408218"/>
                  </a:cubicBezTo>
                  <a:cubicBezTo>
                    <a:pt x="3576992" y="3275970"/>
                    <a:pt x="3760880" y="2712972"/>
                    <a:pt x="4133693" y="2501375"/>
                  </a:cubicBezTo>
                  <a:cubicBezTo>
                    <a:pt x="4506506" y="2289778"/>
                    <a:pt x="4982598" y="2301114"/>
                    <a:pt x="5297474" y="2138638"/>
                  </a:cubicBezTo>
                  <a:cubicBezTo>
                    <a:pt x="5612350" y="1976162"/>
                    <a:pt x="5744599" y="1688995"/>
                    <a:pt x="6022949" y="1526519"/>
                  </a:cubicBezTo>
                  <a:cubicBezTo>
                    <a:pt x="6301300" y="1364043"/>
                    <a:pt x="6653960" y="1418202"/>
                    <a:pt x="6967577" y="1163782"/>
                  </a:cubicBezTo>
                  <a:cubicBezTo>
                    <a:pt x="7281194" y="909362"/>
                    <a:pt x="7754767" y="192704"/>
                    <a:pt x="7904648" y="0"/>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Freeform 10"/>
            <p:cNvSpPr/>
            <p:nvPr/>
          </p:nvSpPr>
          <p:spPr>
            <a:xfrm>
              <a:off x="102476" y="216631"/>
              <a:ext cx="575760" cy="2467304"/>
            </a:xfrm>
            <a:custGeom>
              <a:avLst/>
              <a:gdLst>
                <a:gd name="connsiteX0" fmla="*/ 536027 w 575760"/>
                <a:gd name="connsiteY0" fmla="*/ 2467304 h 2467304"/>
                <a:gd name="connsiteX1" fmla="*/ 520262 w 575760"/>
                <a:gd name="connsiteY1" fmla="*/ 480849 h 2467304"/>
                <a:gd name="connsiteX2" fmla="*/ 0 w 575760"/>
                <a:gd name="connsiteY2" fmla="*/ 0 h 2467304"/>
              </a:gdLst>
              <a:ahLst/>
              <a:cxnLst>
                <a:cxn ang="0">
                  <a:pos x="connsiteX0" y="connsiteY0"/>
                </a:cxn>
                <a:cxn ang="0">
                  <a:pos x="connsiteX1" y="connsiteY1"/>
                </a:cxn>
                <a:cxn ang="0">
                  <a:pos x="connsiteX2" y="connsiteY2"/>
                </a:cxn>
              </a:cxnLst>
              <a:rect l="l" t="t" r="r" b="b"/>
              <a:pathLst>
                <a:path w="575760" h="2467304">
                  <a:moveTo>
                    <a:pt x="536027" y="2467304"/>
                  </a:moveTo>
                  <a:cubicBezTo>
                    <a:pt x="572813" y="1679685"/>
                    <a:pt x="609600" y="892066"/>
                    <a:pt x="520262" y="480849"/>
                  </a:cubicBezTo>
                  <a:cubicBezTo>
                    <a:pt x="430924" y="69632"/>
                    <a:pt x="81455" y="73572"/>
                    <a:pt x="0" y="0"/>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94" name="Group 93"/>
          <p:cNvGrpSpPr/>
          <p:nvPr/>
        </p:nvGrpSpPr>
        <p:grpSpPr>
          <a:xfrm>
            <a:off x="-375028" y="-104543"/>
            <a:ext cx="8754317" cy="5309204"/>
            <a:chOff x="-370505" y="-124227"/>
            <a:chExt cx="8754317" cy="5309204"/>
          </a:xfrm>
        </p:grpSpPr>
        <p:pic>
          <p:nvPicPr>
            <p:cNvPr id="99" name="Picture 6" descr="C:\Users\KerrJL\AppData\Local\Microsoft\Windows\Temporary Internet Files\Content.IE5\3R1ESGP2\dead-tree-cartoon-11435-large[1].png"/>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3841104">
              <a:off x="1266253" y="1120221"/>
              <a:ext cx="1929528" cy="4107813"/>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100"/>
            <p:cNvGrpSpPr/>
            <p:nvPr/>
          </p:nvGrpSpPr>
          <p:grpSpPr>
            <a:xfrm>
              <a:off x="-370505" y="-124227"/>
              <a:ext cx="8754317" cy="5309204"/>
              <a:chOff x="-396552" y="-99392"/>
              <a:chExt cx="8754317" cy="5309204"/>
            </a:xfrm>
          </p:grpSpPr>
          <p:pic>
            <p:nvPicPr>
              <p:cNvPr id="102" name="Picture 24" descr="C:\Users\KerrJL\AppData\Local\Microsoft\Windows\Temporary Internet Files\Content.IE5\8HBNOZEB\+Twins72_gras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2" y="-36342"/>
                <a:ext cx="1224136" cy="577180"/>
              </a:xfrm>
              <a:prstGeom prst="rect">
                <a:avLst/>
              </a:prstGeom>
              <a:noFill/>
              <a:extLst>
                <a:ext uri="{909E8E84-426E-40DD-AFC4-6F175D3DCCD1}">
                  <a14:hiddenFill xmlns:a14="http://schemas.microsoft.com/office/drawing/2010/main">
                    <a:solidFill>
                      <a:srgbClr val="FFFFFF"/>
                    </a:solidFill>
                  </a14:hiddenFill>
                </a:ext>
              </a:extLst>
            </p:spPr>
          </p:pic>
          <p:grpSp>
            <p:nvGrpSpPr>
              <p:cNvPr id="104" name="Group 103"/>
              <p:cNvGrpSpPr/>
              <p:nvPr/>
            </p:nvGrpSpPr>
            <p:grpSpPr>
              <a:xfrm>
                <a:off x="1592097" y="-99392"/>
                <a:ext cx="6765668" cy="5309204"/>
                <a:chOff x="1592097" y="-99392"/>
                <a:chExt cx="6765668" cy="5309204"/>
              </a:xfrm>
            </p:grpSpPr>
            <p:pic>
              <p:nvPicPr>
                <p:cNvPr id="105" name="Picture 16" descr="C:\Users\KerrJL\AppData\Local\Microsoft\Windows\Temporary Internet Files\Content.IE5\JCW204IB\reeds[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258506" y="582230"/>
                  <a:ext cx="516241" cy="2174194"/>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Group 105"/>
                <p:cNvGrpSpPr/>
                <p:nvPr/>
              </p:nvGrpSpPr>
              <p:grpSpPr>
                <a:xfrm>
                  <a:off x="1592097" y="-99392"/>
                  <a:ext cx="6765668" cy="5309204"/>
                  <a:chOff x="1619672" y="-139819"/>
                  <a:chExt cx="6765668" cy="5309204"/>
                </a:xfrm>
              </p:grpSpPr>
              <p:grpSp>
                <p:nvGrpSpPr>
                  <p:cNvPr id="107" name="Group 106"/>
                  <p:cNvGrpSpPr/>
                  <p:nvPr/>
                </p:nvGrpSpPr>
                <p:grpSpPr>
                  <a:xfrm>
                    <a:off x="1619672" y="3634967"/>
                    <a:ext cx="2578299" cy="1534418"/>
                    <a:chOff x="1619672" y="3634967"/>
                    <a:chExt cx="2578299" cy="1534418"/>
                  </a:xfrm>
                </p:grpSpPr>
                <p:sp>
                  <p:nvSpPr>
                    <p:cNvPr id="119" name="Oval 118"/>
                    <p:cNvSpPr/>
                    <p:nvPr/>
                  </p:nvSpPr>
                  <p:spPr>
                    <a:xfrm>
                      <a:off x="1619672" y="4581128"/>
                      <a:ext cx="792088"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20" name="Oval 119"/>
                    <p:cNvSpPr/>
                    <p:nvPr/>
                  </p:nvSpPr>
                  <p:spPr>
                    <a:xfrm>
                      <a:off x="1930564" y="4733528"/>
                      <a:ext cx="792088" cy="360040"/>
                    </a:xfrm>
                    <a:prstGeom prst="ellips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1" name="Oval 120"/>
                    <p:cNvSpPr/>
                    <p:nvPr/>
                  </p:nvSpPr>
                  <p:spPr>
                    <a:xfrm>
                      <a:off x="2541211" y="4567204"/>
                      <a:ext cx="304800" cy="39160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2" name="Oval 121"/>
                    <p:cNvSpPr/>
                    <p:nvPr/>
                  </p:nvSpPr>
                  <p:spPr>
                    <a:xfrm>
                      <a:off x="2987824" y="4592174"/>
                      <a:ext cx="792088" cy="36004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3" name="Oval 122"/>
                    <p:cNvSpPr/>
                    <p:nvPr/>
                  </p:nvSpPr>
                  <p:spPr>
                    <a:xfrm>
                      <a:off x="2716560" y="4854359"/>
                      <a:ext cx="396044" cy="1800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4" name="Picture 6" descr="C:\Users\KerrJL\AppData\Local\Microsoft\Windows\Temporary Internet Files\Content.IE5\3R1ESGP2\dead-tree-cartoon-11435-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965563">
                      <a:off x="2999207" y="3634967"/>
                      <a:ext cx="1198764" cy="15344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8" name="Group 107"/>
                  <p:cNvGrpSpPr/>
                  <p:nvPr/>
                </p:nvGrpSpPr>
                <p:grpSpPr>
                  <a:xfrm>
                    <a:off x="3323356" y="2070140"/>
                    <a:ext cx="2805633" cy="2063844"/>
                    <a:chOff x="3323356" y="2070140"/>
                    <a:chExt cx="2805633" cy="2063844"/>
                  </a:xfrm>
                </p:grpSpPr>
                <p:pic>
                  <p:nvPicPr>
                    <p:cNvPr id="115" name="Picture 5" descr="C:\Users\KerrJL\AppData\Local\Microsoft\Windows\Temporary Internet Files\Content.IE5\SMTDDPR0\16631-illustration-of-a-green-plant-pv[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7274" y="2090177"/>
                      <a:ext cx="841143" cy="185362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5" descr="C:\Users\KerrJL\AppData\Local\Microsoft\Windows\Temporary Internet Files\Content.IE5\SMTDDPR0\16631-illustration-of-a-green-plant-pv[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277669">
                      <a:off x="3718728" y="2897469"/>
                      <a:ext cx="841143" cy="1631887"/>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5" descr="C:\Users\KerrJL\AppData\Local\Microsoft\Windows\Temporary Internet Files\Content.IE5\SMTDDPR0\16631-illustration-of-a-green-plant-pv[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7846" y="2070140"/>
                      <a:ext cx="841143" cy="172054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5" descr="C:\Users\KerrJL\AppData\Local\Microsoft\Windows\Temporary Internet Files\Content.IE5\SMTDDPR0\16631-illustration-of-a-green-plant-pv[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4538" y="2490516"/>
                      <a:ext cx="841143" cy="15056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9" name="Group 108"/>
                  <p:cNvGrpSpPr/>
                  <p:nvPr/>
                </p:nvGrpSpPr>
                <p:grpSpPr>
                  <a:xfrm>
                    <a:off x="6053628" y="-139819"/>
                    <a:ext cx="2331712" cy="3255326"/>
                    <a:chOff x="6053628" y="-139819"/>
                    <a:chExt cx="2331712" cy="3255326"/>
                  </a:xfrm>
                </p:grpSpPr>
                <p:pic>
                  <p:nvPicPr>
                    <p:cNvPr id="110" name="Picture 16" descr="C:\Users\KerrJL\AppData\Local\Microsoft\Windows\Temporary Internet Files\Content.IE5\JCW204IB\reeds[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043120" y="692696"/>
                      <a:ext cx="516241" cy="217419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3" descr="C:\Users\KerrJL\AppData\Local\Microsoft\Windows\Temporary Internet Files\Content.IE5\JCW204IB\reeds[1].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023718" y="563126"/>
                      <a:ext cx="428964" cy="2552381"/>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4" descr="C:\Users\KerrJL\AppData\Local\Microsoft\Windows\Temporary Internet Files\Content.IE5\8HBNOZEB\+Twins72_gras6[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585373">
                      <a:off x="6053628" y="2441222"/>
                      <a:ext cx="1668881" cy="57718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3" descr="C:\Users\KerrJL\AppData\Local\Microsoft\Windows\Temporary Internet Files\Content.IE5\JCW204IB\reeds[1].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956376" y="-139819"/>
                      <a:ext cx="428964" cy="2552381"/>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6" descr="C:\Users\KerrJL\AppData\Local\Microsoft\Windows\Temporary Internet Files\Content.IE5\JCW204IB\reeds[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643309" y="238368"/>
                      <a:ext cx="516241" cy="2174194"/>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pic>
        <p:nvPicPr>
          <p:cNvPr id="5148" name="Picture 28" descr="C:\Users\KerrJL\AppData\Local\Microsoft\Windows\Temporary Internet Files\Content.IE5\JCW204IB\1024px-Fish_icon_(The_Noun_Project_27052).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67274" y="3248642"/>
            <a:ext cx="540838" cy="540838"/>
          </a:xfrm>
          <a:prstGeom prst="rect">
            <a:avLst/>
          </a:prstGeom>
          <a:solidFill>
            <a:schemeClr val="tx2">
              <a:lumMod val="20000"/>
              <a:lumOff val="80000"/>
              <a:alpha val="0"/>
            </a:schemeClr>
          </a:solidFill>
        </p:spPr>
      </p:pic>
      <p:pic>
        <p:nvPicPr>
          <p:cNvPr id="5122" name="Picture 2" descr="C:\Users\KerrJL\AppData\Local\Microsoft\Windows\Temporary Internet Files\Content.IE5\3R1ESGP2\blockpage[1].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120385" y="3923764"/>
            <a:ext cx="3442090" cy="369332"/>
            <a:chOff x="1120385" y="3923764"/>
            <a:chExt cx="3442090" cy="369332"/>
          </a:xfrm>
        </p:grpSpPr>
        <p:cxnSp>
          <p:nvCxnSpPr>
            <p:cNvPr id="67" name="Straight Connector 66"/>
            <p:cNvCxnSpPr/>
            <p:nvPr/>
          </p:nvCxnSpPr>
          <p:spPr>
            <a:xfrm flipV="1">
              <a:off x="1187624" y="4182702"/>
              <a:ext cx="3374851" cy="3362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120385" y="3923764"/>
              <a:ext cx="1723423" cy="369332"/>
            </a:xfrm>
            <a:prstGeom prst="rect">
              <a:avLst/>
            </a:prstGeom>
            <a:noFill/>
          </p:spPr>
          <p:txBody>
            <a:bodyPr wrap="square" rtlCol="0">
              <a:spAutoFit/>
            </a:bodyPr>
            <a:lstStyle/>
            <a:p>
              <a:r>
                <a:rPr lang="en-AU" dirty="0" smtClean="0"/>
                <a:t>No flow</a:t>
              </a:r>
              <a:endParaRPr lang="en-AU" dirty="0"/>
            </a:p>
          </p:txBody>
        </p:sp>
      </p:grpSp>
      <p:grpSp>
        <p:nvGrpSpPr>
          <p:cNvPr id="21" name="Group 20"/>
          <p:cNvGrpSpPr/>
          <p:nvPr/>
        </p:nvGrpSpPr>
        <p:grpSpPr>
          <a:xfrm>
            <a:off x="786922" y="3054905"/>
            <a:ext cx="5570448" cy="369332"/>
            <a:chOff x="786922" y="3054905"/>
            <a:chExt cx="5570448" cy="369332"/>
          </a:xfrm>
        </p:grpSpPr>
        <p:cxnSp>
          <p:nvCxnSpPr>
            <p:cNvPr id="32" name="Straight Connector 31"/>
            <p:cNvCxnSpPr/>
            <p:nvPr/>
          </p:nvCxnSpPr>
          <p:spPr>
            <a:xfrm flipV="1">
              <a:off x="899592" y="3356992"/>
              <a:ext cx="5457778" cy="6724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86922" y="3054905"/>
              <a:ext cx="2272910" cy="369332"/>
            </a:xfrm>
            <a:prstGeom prst="rect">
              <a:avLst/>
            </a:prstGeom>
            <a:noFill/>
          </p:spPr>
          <p:txBody>
            <a:bodyPr wrap="square" rtlCol="0">
              <a:spAutoFit/>
            </a:bodyPr>
            <a:lstStyle/>
            <a:p>
              <a:r>
                <a:rPr lang="en-AU" dirty="0" smtClean="0"/>
                <a:t>Lower threshold</a:t>
              </a:r>
              <a:endParaRPr lang="en-AU" dirty="0"/>
            </a:p>
          </p:txBody>
        </p:sp>
      </p:grpSp>
      <p:sp>
        <p:nvSpPr>
          <p:cNvPr id="2" name="TextBox 1"/>
          <p:cNvSpPr txBox="1"/>
          <p:nvPr/>
        </p:nvSpPr>
        <p:spPr>
          <a:xfrm>
            <a:off x="4644008" y="89192"/>
            <a:ext cx="3507628" cy="1077218"/>
          </a:xfrm>
          <a:prstGeom prst="rect">
            <a:avLst/>
          </a:prstGeom>
          <a:solidFill>
            <a:srgbClr val="D4D3A9"/>
          </a:solidFill>
          <a:ln w="28575">
            <a:solidFill>
              <a:schemeClr val="tx1"/>
            </a:solidFill>
          </a:ln>
        </p:spPr>
        <p:txBody>
          <a:bodyPr wrap="square" rtlCol="0">
            <a:spAutoFit/>
          </a:bodyPr>
          <a:lstStyle/>
          <a:p>
            <a:r>
              <a:rPr lang="en-AU" sz="1600" b="1" dirty="0" smtClean="0"/>
              <a:t>Turbid Conditions → Rigid Plants</a:t>
            </a:r>
          </a:p>
          <a:p>
            <a:pPr marL="285750" indent="-285750">
              <a:buFont typeface="Arial" panose="020B0604020202020204" pitchFamily="34" charset="0"/>
              <a:buChar char="•"/>
            </a:pPr>
            <a:r>
              <a:rPr lang="en-AU" sz="1600" dirty="0" smtClean="0"/>
              <a:t>Threshold = riparian vegetation inundated</a:t>
            </a:r>
          </a:p>
          <a:p>
            <a:pPr marL="285750" indent="-285750">
              <a:buFont typeface="Arial" panose="020B0604020202020204" pitchFamily="34" charset="0"/>
              <a:buChar char="•"/>
            </a:pPr>
            <a:r>
              <a:rPr lang="en-AU" sz="1600" dirty="0"/>
              <a:t>Water Level fluctuation ±5 cm</a:t>
            </a:r>
          </a:p>
        </p:txBody>
      </p:sp>
      <p:cxnSp>
        <p:nvCxnSpPr>
          <p:cNvPr id="52" name="Straight Arrow Connector 51"/>
          <p:cNvCxnSpPr/>
          <p:nvPr/>
        </p:nvCxnSpPr>
        <p:spPr>
          <a:xfrm>
            <a:off x="7008686" y="2002106"/>
            <a:ext cx="0" cy="719997"/>
          </a:xfrm>
          <a:prstGeom prst="straightConnector1">
            <a:avLst/>
          </a:prstGeom>
          <a:ln w="28575">
            <a:solidFill>
              <a:schemeClr val="bg2">
                <a:lumMod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705546" y="2002106"/>
            <a:ext cx="0" cy="719997"/>
          </a:xfrm>
          <a:prstGeom prst="straightConnector1">
            <a:avLst/>
          </a:prstGeom>
          <a:ln w="28575">
            <a:solidFill>
              <a:schemeClr val="bg2">
                <a:lumMod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436096" y="2002106"/>
            <a:ext cx="0" cy="1329725"/>
          </a:xfrm>
          <a:prstGeom prst="straightConnector1">
            <a:avLst/>
          </a:prstGeom>
          <a:ln w="2857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11560" y="1700808"/>
            <a:ext cx="7559298" cy="369332"/>
            <a:chOff x="611560" y="1700808"/>
            <a:chExt cx="7559298" cy="369332"/>
          </a:xfrm>
        </p:grpSpPr>
        <p:sp>
          <p:nvSpPr>
            <p:cNvPr id="71" name="TextBox 70"/>
            <p:cNvSpPr txBox="1"/>
            <p:nvPr/>
          </p:nvSpPr>
          <p:spPr>
            <a:xfrm>
              <a:off x="611560" y="1700808"/>
              <a:ext cx="2161853" cy="369332"/>
            </a:xfrm>
            <a:prstGeom prst="rect">
              <a:avLst/>
            </a:prstGeom>
            <a:noFill/>
          </p:spPr>
          <p:txBody>
            <a:bodyPr wrap="square" rtlCol="0">
              <a:spAutoFit/>
            </a:bodyPr>
            <a:lstStyle/>
            <a:p>
              <a:r>
                <a:rPr lang="en-AU" dirty="0" smtClean="0"/>
                <a:t>Upper threshold</a:t>
              </a:r>
              <a:endParaRPr lang="en-AU" dirty="0"/>
            </a:p>
          </p:txBody>
        </p:sp>
        <p:cxnSp>
          <p:nvCxnSpPr>
            <p:cNvPr id="65" name="Straight Connector 64"/>
            <p:cNvCxnSpPr/>
            <p:nvPr/>
          </p:nvCxnSpPr>
          <p:spPr>
            <a:xfrm flipV="1">
              <a:off x="678236" y="2002107"/>
              <a:ext cx="7492622" cy="3481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4499992" y="4309302"/>
            <a:ext cx="4400139" cy="1077218"/>
          </a:xfrm>
          <a:prstGeom prst="rect">
            <a:avLst/>
          </a:prstGeom>
          <a:solidFill>
            <a:schemeClr val="accent2">
              <a:lumMod val="40000"/>
              <a:lumOff val="60000"/>
            </a:schemeClr>
          </a:solidFill>
          <a:ln w="28575">
            <a:solidFill>
              <a:schemeClr val="tx1"/>
            </a:solidFill>
          </a:ln>
        </p:spPr>
        <p:txBody>
          <a:bodyPr wrap="square" rtlCol="0">
            <a:spAutoFit/>
          </a:bodyPr>
          <a:lstStyle/>
          <a:p>
            <a:r>
              <a:rPr lang="en-AU" sz="1600" b="1" dirty="0" smtClean="0"/>
              <a:t>Clear Conditions → Flexible Plants</a:t>
            </a:r>
          </a:p>
          <a:p>
            <a:pPr marL="285750" indent="-285750">
              <a:buFont typeface="Arial" panose="020B0604020202020204" pitchFamily="34" charset="0"/>
              <a:buChar char="•"/>
            </a:pPr>
            <a:r>
              <a:rPr lang="en-AU" sz="1600" dirty="0" smtClean="0"/>
              <a:t>Threshold = vegetation root depth + &gt;20 cm</a:t>
            </a:r>
          </a:p>
          <a:p>
            <a:pPr marL="285750" indent="-285750">
              <a:buFont typeface="Arial" panose="020B0604020202020204" pitchFamily="34" charset="0"/>
              <a:buChar char="•"/>
            </a:pPr>
            <a:r>
              <a:rPr lang="en-AU" sz="1600" dirty="0" smtClean="0"/>
              <a:t>Water Level Increase of 5 cm</a:t>
            </a:r>
          </a:p>
          <a:p>
            <a:pPr marL="285750" indent="-285750">
              <a:buFont typeface="Arial" panose="020B0604020202020204" pitchFamily="34" charset="0"/>
              <a:buChar char="•"/>
            </a:pPr>
            <a:r>
              <a:rPr lang="en-AU" sz="1600" dirty="0"/>
              <a:t>Water Level </a:t>
            </a:r>
            <a:r>
              <a:rPr lang="en-AU" sz="1600" dirty="0" smtClean="0"/>
              <a:t>Decrease </a:t>
            </a:r>
            <a:r>
              <a:rPr lang="en-AU" sz="1600" dirty="0"/>
              <a:t>of </a:t>
            </a:r>
            <a:r>
              <a:rPr lang="en-AU" sz="1600" dirty="0" smtClean="0"/>
              <a:t>&gt; 5 cm</a:t>
            </a:r>
            <a:endParaRPr lang="en-AU" sz="1600" dirty="0"/>
          </a:p>
        </p:txBody>
      </p:sp>
      <p:grpSp>
        <p:nvGrpSpPr>
          <p:cNvPr id="76" name="Group 75"/>
          <p:cNvGrpSpPr/>
          <p:nvPr/>
        </p:nvGrpSpPr>
        <p:grpSpPr>
          <a:xfrm rot="3403270">
            <a:off x="4707866" y="2766952"/>
            <a:ext cx="575319" cy="504106"/>
            <a:chOff x="1221630" y="1374048"/>
            <a:chExt cx="575319" cy="504106"/>
          </a:xfrm>
        </p:grpSpPr>
        <p:pic>
          <p:nvPicPr>
            <p:cNvPr id="77"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21630" y="1374048"/>
              <a:ext cx="243954" cy="152471"/>
            </a:xfrm>
            <a:prstGeom prst="rect">
              <a:avLst/>
            </a:prstGeom>
            <a:noFill/>
            <a:extLst>
              <a:ext uri="{909E8E84-426E-40DD-AFC4-6F175D3DCCD1}">
                <a14:hiddenFill xmlns:a14="http://schemas.microsoft.com/office/drawing/2010/main">
                  <a:solidFill>
                    <a:srgbClr val="FFFFFF"/>
                  </a:solidFill>
                </a14:hiddenFill>
              </a:ext>
            </a:extLst>
          </p:spPr>
        </p:pic>
        <p:grpSp>
          <p:nvGrpSpPr>
            <p:cNvPr id="78" name="Group 77"/>
            <p:cNvGrpSpPr/>
            <p:nvPr/>
          </p:nvGrpSpPr>
          <p:grpSpPr>
            <a:xfrm>
              <a:off x="1331640" y="1485900"/>
              <a:ext cx="465309" cy="392254"/>
              <a:chOff x="678237" y="1020522"/>
              <a:chExt cx="465309" cy="392254"/>
            </a:xfrm>
          </p:grpSpPr>
          <p:pic>
            <p:nvPicPr>
              <p:cNvPr id="79"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8237" y="1020522"/>
                <a:ext cx="243954" cy="15247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0214" y="1136371"/>
                <a:ext cx="243954" cy="15247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9592" y="1260305"/>
                <a:ext cx="243954" cy="15247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6" name="Group 25"/>
          <p:cNvGrpSpPr/>
          <p:nvPr/>
        </p:nvGrpSpPr>
        <p:grpSpPr>
          <a:xfrm>
            <a:off x="6357370" y="2336121"/>
            <a:ext cx="1310974" cy="540838"/>
            <a:chOff x="6357370" y="2336121"/>
            <a:chExt cx="1310974" cy="540838"/>
          </a:xfrm>
        </p:grpSpPr>
        <p:grpSp>
          <p:nvGrpSpPr>
            <p:cNvPr id="73" name="Group 72"/>
            <p:cNvGrpSpPr/>
            <p:nvPr/>
          </p:nvGrpSpPr>
          <p:grpSpPr>
            <a:xfrm>
              <a:off x="7110018" y="2454140"/>
              <a:ext cx="296976" cy="304871"/>
              <a:chOff x="777615" y="1020522"/>
              <a:chExt cx="296976" cy="304871"/>
            </a:xfrm>
          </p:grpSpPr>
          <p:pic>
            <p:nvPicPr>
              <p:cNvPr id="74"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0637" y="1172922"/>
                <a:ext cx="243954" cy="15247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7615" y="1020522"/>
                <a:ext cx="243954" cy="1524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6357370" y="2336121"/>
              <a:ext cx="1310974" cy="540838"/>
              <a:chOff x="6357370" y="2336121"/>
              <a:chExt cx="1310974" cy="540838"/>
            </a:xfrm>
          </p:grpSpPr>
          <p:grpSp>
            <p:nvGrpSpPr>
              <p:cNvPr id="41" name="Group 40"/>
              <p:cNvGrpSpPr/>
              <p:nvPr/>
            </p:nvGrpSpPr>
            <p:grpSpPr>
              <a:xfrm>
                <a:off x="7302413" y="2420888"/>
                <a:ext cx="365931" cy="381106"/>
                <a:chOff x="1431018" y="983935"/>
                <a:chExt cx="365931" cy="381106"/>
              </a:xfrm>
            </p:grpSpPr>
            <p:grpSp>
              <p:nvGrpSpPr>
                <p:cNvPr id="33" name="Group 32"/>
                <p:cNvGrpSpPr/>
                <p:nvPr/>
              </p:nvGrpSpPr>
              <p:grpSpPr>
                <a:xfrm>
                  <a:off x="1499973" y="983935"/>
                  <a:ext cx="296976" cy="304871"/>
                  <a:chOff x="777615" y="1020522"/>
                  <a:chExt cx="296976" cy="304871"/>
                </a:xfrm>
              </p:grpSpPr>
              <p:pic>
                <p:nvPicPr>
                  <p:cNvPr id="63"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0637" y="1172922"/>
                    <a:ext cx="243954" cy="15247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7615" y="1020522"/>
                    <a:ext cx="243954" cy="152471"/>
                  </a:xfrm>
                  <a:prstGeom prst="rect">
                    <a:avLst/>
                  </a:prstGeom>
                  <a:noFill/>
                  <a:extLst>
                    <a:ext uri="{909E8E84-426E-40DD-AFC4-6F175D3DCCD1}">
                      <a14:hiddenFill xmlns:a14="http://schemas.microsoft.com/office/drawing/2010/main">
                        <a:solidFill>
                          <a:srgbClr val="FFFFFF"/>
                        </a:solidFill>
                      </a14:hiddenFill>
                    </a:ext>
                  </a:extLst>
                </p:spPr>
              </p:pic>
            </p:grpSp>
            <p:pic>
              <p:nvPicPr>
                <p:cNvPr id="72"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31018" y="1212570"/>
                  <a:ext cx="243954" cy="152471"/>
                </a:xfrm>
                <a:prstGeom prst="rect">
                  <a:avLst/>
                </a:prstGeom>
                <a:noFill/>
                <a:extLst>
                  <a:ext uri="{909E8E84-426E-40DD-AFC4-6F175D3DCCD1}">
                    <a14:hiddenFill xmlns:a14="http://schemas.microsoft.com/office/drawing/2010/main">
                      <a:solidFill>
                        <a:srgbClr val="FFFFFF"/>
                      </a:solidFill>
                    </a14:hiddenFill>
                  </a:ext>
                </a:extLst>
              </p:spPr>
            </p:pic>
          </p:grpSp>
          <p:pic>
            <p:nvPicPr>
              <p:cNvPr id="83" name="Picture 28" descr="C:\Users\KerrJL\AppData\Local\Microsoft\Windows\Temporary Internet Files\Content.IE5\JCW204IB\1024px-Fish_icon_(The_Noun_Project_27052).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57370" y="2336121"/>
                <a:ext cx="540838" cy="540838"/>
              </a:xfrm>
              <a:prstGeom prst="rect">
                <a:avLst/>
              </a:prstGeom>
              <a:solidFill>
                <a:schemeClr val="tx2">
                  <a:lumMod val="20000"/>
                  <a:lumOff val="80000"/>
                  <a:alpha val="0"/>
                </a:schemeClr>
              </a:solidFill>
            </p:spPr>
          </p:pic>
        </p:grpSp>
      </p:grpSp>
      <p:grpSp>
        <p:nvGrpSpPr>
          <p:cNvPr id="85" name="Group 84"/>
          <p:cNvGrpSpPr/>
          <p:nvPr/>
        </p:nvGrpSpPr>
        <p:grpSpPr>
          <a:xfrm rot="20373882">
            <a:off x="3638748" y="3344376"/>
            <a:ext cx="575319" cy="504106"/>
            <a:chOff x="1221630" y="1374048"/>
            <a:chExt cx="575319" cy="504106"/>
          </a:xfrm>
        </p:grpSpPr>
        <p:pic>
          <p:nvPicPr>
            <p:cNvPr id="86"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21630" y="1374048"/>
              <a:ext cx="243954" cy="152471"/>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p:cNvGrpSpPr/>
            <p:nvPr/>
          </p:nvGrpSpPr>
          <p:grpSpPr>
            <a:xfrm>
              <a:off x="1331640" y="1485900"/>
              <a:ext cx="465309" cy="392254"/>
              <a:chOff x="678237" y="1020522"/>
              <a:chExt cx="465309" cy="392254"/>
            </a:xfrm>
          </p:grpSpPr>
          <p:pic>
            <p:nvPicPr>
              <p:cNvPr id="88"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8237" y="1020522"/>
                <a:ext cx="243954" cy="15247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0214" y="1136371"/>
                <a:ext cx="243954" cy="152471"/>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9592" y="1260305"/>
                <a:ext cx="243954" cy="15247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8" name="Bent Arrow 57"/>
          <p:cNvSpPr/>
          <p:nvPr/>
        </p:nvSpPr>
        <p:spPr>
          <a:xfrm rot="16200000" flipH="1">
            <a:off x="4081594" y="2631669"/>
            <a:ext cx="628169" cy="1087546"/>
          </a:xfrm>
          <a:prstGeom prst="bentArrow">
            <a:avLst>
              <a:gd name="adj1" fmla="val 10321"/>
              <a:gd name="adj2" fmla="val 9105"/>
              <a:gd name="adj3" fmla="val 25000"/>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solidFill>
                <a:schemeClr val="tx1"/>
              </a:solidFill>
            </a:endParaRPr>
          </a:p>
        </p:txBody>
      </p:sp>
      <p:grpSp>
        <p:nvGrpSpPr>
          <p:cNvPr id="9" name="Group 8"/>
          <p:cNvGrpSpPr/>
          <p:nvPr/>
        </p:nvGrpSpPr>
        <p:grpSpPr>
          <a:xfrm>
            <a:off x="1515861" y="4062012"/>
            <a:ext cx="1480249" cy="859826"/>
            <a:chOff x="1515861" y="4062012"/>
            <a:chExt cx="1480249" cy="859826"/>
          </a:xfrm>
        </p:grpSpPr>
        <p:pic>
          <p:nvPicPr>
            <p:cNvPr id="82" name="Picture 28" descr="C:\Users\KerrJL\AppData\Local\Microsoft\Windows\Temporary Internet Files\Content.IE5\JCW204IB\1024px-Fish_icon_(The_Noun_Project_27052).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795269" y="4062012"/>
              <a:ext cx="517018" cy="540838"/>
            </a:xfrm>
            <a:prstGeom prst="rect">
              <a:avLst/>
            </a:prstGeom>
            <a:solidFill>
              <a:schemeClr val="tx2">
                <a:lumMod val="20000"/>
                <a:lumOff val="80000"/>
                <a:alpha val="0"/>
              </a:schemeClr>
            </a:solidFill>
          </p:spPr>
        </p:pic>
        <p:pic>
          <p:nvPicPr>
            <p:cNvPr id="93"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8878921">
              <a:off x="1470120" y="4581977"/>
              <a:ext cx="243954" cy="15247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8878921">
              <a:off x="2248996" y="4555606"/>
              <a:ext cx="243954" cy="15247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8878921">
              <a:off x="2342020" y="4631322"/>
              <a:ext cx="243954" cy="152471"/>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8878921">
              <a:off x="2797898" y="4723625"/>
              <a:ext cx="243954" cy="1524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1432450" y="2504371"/>
            <a:ext cx="798567" cy="725147"/>
            <a:chOff x="1432450" y="2504371"/>
            <a:chExt cx="798567" cy="725147"/>
          </a:xfrm>
        </p:grpSpPr>
        <p:grpSp>
          <p:nvGrpSpPr>
            <p:cNvPr id="42" name="Group 41"/>
            <p:cNvGrpSpPr/>
            <p:nvPr/>
          </p:nvGrpSpPr>
          <p:grpSpPr>
            <a:xfrm>
              <a:off x="1655698" y="2504371"/>
              <a:ext cx="575319" cy="504106"/>
              <a:chOff x="1221630" y="1374048"/>
              <a:chExt cx="575319" cy="504106"/>
            </a:xfrm>
          </p:grpSpPr>
          <p:pic>
            <p:nvPicPr>
              <p:cNvPr id="64"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21630" y="1374048"/>
                <a:ext cx="243954" cy="152471"/>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1331640" y="1485900"/>
                <a:ext cx="465309" cy="392254"/>
                <a:chOff x="678237" y="1020522"/>
                <a:chExt cx="465309" cy="392254"/>
              </a:xfrm>
            </p:grpSpPr>
            <p:pic>
              <p:nvPicPr>
                <p:cNvPr id="1026"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8237" y="1020522"/>
                  <a:ext cx="243954" cy="15247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0214" y="1136371"/>
                  <a:ext cx="243954" cy="15247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C:\Users\KerrJL\AppData\Local\Microsoft\Windows\Temporary Internet Files\Content.IE5\59686TGP\Bubbl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9592" y="1260305"/>
                  <a:ext cx="243954" cy="15247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98" name="Picture 28" descr="C:\Users\KerrJL\AppData\Local\Microsoft\Windows\Temporary Internet Files\Content.IE5\JCW204IB\1024px-Fish_icon_(The_Noun_Project_27052).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669124" flipH="1">
              <a:off x="1432450" y="2688680"/>
              <a:ext cx="517018" cy="540838"/>
            </a:xfrm>
            <a:prstGeom prst="rect">
              <a:avLst/>
            </a:prstGeom>
            <a:solidFill>
              <a:schemeClr val="tx2">
                <a:lumMod val="20000"/>
                <a:lumOff val="80000"/>
                <a:alpha val="0"/>
              </a:schemeClr>
            </a:solidFill>
          </p:spPr>
        </p:pic>
      </p:grpSp>
      <p:sp>
        <p:nvSpPr>
          <p:cNvPr id="100" name="TextBox 99"/>
          <p:cNvSpPr txBox="1"/>
          <p:nvPr/>
        </p:nvSpPr>
        <p:spPr>
          <a:xfrm>
            <a:off x="589197" y="89192"/>
            <a:ext cx="3997917" cy="1323439"/>
          </a:xfrm>
          <a:prstGeom prst="rect">
            <a:avLst/>
          </a:prstGeom>
          <a:solidFill>
            <a:srgbClr val="D4D3A9"/>
          </a:solidFill>
          <a:ln w="28575">
            <a:solidFill>
              <a:schemeClr val="tx1"/>
            </a:solidFill>
          </a:ln>
        </p:spPr>
        <p:txBody>
          <a:bodyPr wrap="square" rtlCol="0">
            <a:spAutoFit/>
          </a:bodyPr>
          <a:lstStyle/>
          <a:p>
            <a:r>
              <a:rPr lang="en-AU" sz="1600" b="1" dirty="0" smtClean="0"/>
              <a:t>Turbid Conditions → Non-living Substrates</a:t>
            </a:r>
          </a:p>
          <a:p>
            <a:pPr marL="285750" indent="-285750">
              <a:buFont typeface="Arial" panose="020B0604020202020204" pitchFamily="34" charset="0"/>
              <a:buChar char="•"/>
            </a:pPr>
            <a:r>
              <a:rPr lang="en-AU" sz="1600" dirty="0" smtClean="0"/>
              <a:t>Threshold = low flow band (riffle + 30 cm)</a:t>
            </a:r>
          </a:p>
          <a:p>
            <a:pPr marL="285750" indent="-285750">
              <a:buFont typeface="Arial" panose="020B0604020202020204" pitchFamily="34" charset="0"/>
              <a:buChar char="•"/>
            </a:pPr>
            <a:r>
              <a:rPr lang="en-AU" sz="1600" dirty="0" smtClean="0"/>
              <a:t>Water Level fluctuation ±5 cm</a:t>
            </a:r>
          </a:p>
        </p:txBody>
      </p:sp>
      <p:sp>
        <p:nvSpPr>
          <p:cNvPr id="103" name="TextBox 102"/>
          <p:cNvSpPr txBox="1"/>
          <p:nvPr/>
        </p:nvSpPr>
        <p:spPr>
          <a:xfrm>
            <a:off x="1261466" y="5204661"/>
            <a:ext cx="2623150" cy="1477328"/>
          </a:xfrm>
          <a:prstGeom prst="rect">
            <a:avLst/>
          </a:prstGeom>
          <a:solidFill>
            <a:schemeClr val="accent6"/>
          </a:solidFill>
          <a:ln w="25400">
            <a:solidFill>
              <a:schemeClr val="tx1"/>
            </a:solidFill>
          </a:ln>
        </p:spPr>
        <p:txBody>
          <a:bodyPr wrap="square" rtlCol="0">
            <a:spAutoFit/>
          </a:bodyPr>
          <a:lstStyle/>
          <a:p>
            <a:r>
              <a:rPr lang="en-AU" b="1" dirty="0" smtClean="0"/>
              <a:t>All conditions</a:t>
            </a:r>
          </a:p>
          <a:p>
            <a:pPr marL="285750" indent="-285750">
              <a:buFont typeface="Arial" panose="020B0604020202020204" pitchFamily="34" charset="0"/>
              <a:buChar char="•"/>
            </a:pPr>
            <a:r>
              <a:rPr lang="en-AU" dirty="0"/>
              <a:t>Low water velocity</a:t>
            </a:r>
          </a:p>
          <a:p>
            <a:pPr marL="285750" indent="-285750">
              <a:buFont typeface="Arial" panose="020B0604020202020204" pitchFamily="34" charset="0"/>
              <a:buChar char="•"/>
            </a:pPr>
            <a:r>
              <a:rPr lang="en-AU" dirty="0"/>
              <a:t>Temperature above spawning threshold </a:t>
            </a:r>
          </a:p>
          <a:p>
            <a:endParaRPr lang="en-AU" dirty="0"/>
          </a:p>
        </p:txBody>
      </p:sp>
      <p:grpSp>
        <p:nvGrpSpPr>
          <p:cNvPr id="91" name="Group 90"/>
          <p:cNvGrpSpPr/>
          <p:nvPr/>
        </p:nvGrpSpPr>
        <p:grpSpPr>
          <a:xfrm>
            <a:off x="552490" y="2365205"/>
            <a:ext cx="7084768" cy="369332"/>
            <a:chOff x="786922" y="3054905"/>
            <a:chExt cx="5570448" cy="369332"/>
          </a:xfrm>
        </p:grpSpPr>
        <p:cxnSp>
          <p:nvCxnSpPr>
            <p:cNvPr id="92" name="Straight Connector 91"/>
            <p:cNvCxnSpPr/>
            <p:nvPr/>
          </p:nvCxnSpPr>
          <p:spPr>
            <a:xfrm flipV="1">
              <a:off x="899592" y="3356992"/>
              <a:ext cx="5457778" cy="6724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786922" y="3054905"/>
              <a:ext cx="2272910" cy="369332"/>
            </a:xfrm>
            <a:prstGeom prst="rect">
              <a:avLst/>
            </a:prstGeom>
            <a:noFill/>
          </p:spPr>
          <p:txBody>
            <a:bodyPr wrap="square" rtlCol="0">
              <a:spAutoFit/>
            </a:bodyPr>
            <a:lstStyle/>
            <a:p>
              <a:r>
                <a:rPr lang="en-AU" dirty="0" smtClean="0"/>
                <a:t>Lower threshold</a:t>
              </a:r>
              <a:endParaRPr lang="en-AU" dirty="0"/>
            </a:p>
          </p:txBody>
        </p:sp>
      </p:grpSp>
    </p:spTree>
    <p:extLst>
      <p:ext uri="{BB962C8B-B14F-4D97-AF65-F5344CB8AC3E}">
        <p14:creationId xmlns:p14="http://schemas.microsoft.com/office/powerpoint/2010/main" val="274702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1"/>
                                        </p:tgtEl>
                                        <p:attrNameLst>
                                          <p:attrName>style.visibility</p:attrName>
                                        </p:attrNameLst>
                                      </p:cBhvr>
                                      <p:to>
                                        <p:strVal val="visible"/>
                                      </p:to>
                                    </p:set>
                                  </p:childTnLst>
                                  <p:subTnLst>
                                    <p:set>
                                      <p:cBhvr override="childStyle">
                                        <p:cTn dur="1" fill="hold" display="0" masterRel="nextClick" afterEffect="1"/>
                                        <p:tgtEl>
                                          <p:spTgt spid="91"/>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9" grpId="0" animBg="1"/>
      <p:bldP spid="58" grpId="0" animBg="1"/>
      <p:bldP spid="100" grpId="0" animBg="1"/>
      <p:bldP spid="10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260350"/>
            <a:ext cx="8229600" cy="1143000"/>
          </a:xfrm>
        </p:spPr>
        <p:txBody>
          <a:bodyPr/>
          <a:lstStyle/>
          <a:p>
            <a:r>
              <a:rPr lang="en-AU" altLang="en-US" smtClean="0"/>
              <a:t>SLFSF Eco-modeller Plug-in</a:t>
            </a:r>
          </a:p>
        </p:txBody>
      </p:sp>
      <p:sp>
        <p:nvSpPr>
          <p:cNvPr id="3" name="Content Placeholder 2"/>
          <p:cNvSpPr>
            <a:spLocks noGrp="1"/>
          </p:cNvSpPr>
          <p:nvPr>
            <p:ph idx="1"/>
          </p:nvPr>
        </p:nvSpPr>
        <p:spPr>
          <a:xfrm>
            <a:off x="457200" y="1412875"/>
            <a:ext cx="8229600" cy="4911725"/>
          </a:xfrm>
        </p:spPr>
        <p:txBody>
          <a:bodyPr>
            <a:normAutofit lnSpcReduction="10000"/>
          </a:bodyPr>
          <a:lstStyle/>
          <a:p>
            <a:pPr marL="274320" indent="-274320" fontAlgn="auto">
              <a:spcAft>
                <a:spcPts val="0"/>
              </a:spcAft>
              <a:buClr>
                <a:schemeClr val="accent3"/>
              </a:buClr>
              <a:buFont typeface="Wingdings 2"/>
              <a:buChar char=""/>
              <a:defRPr/>
            </a:pPr>
            <a:r>
              <a:rPr lang="en-AU" dirty="0" smtClean="0"/>
              <a:t>Risk assessments for SLFSF in the Condamine-Balonne and Border Rivers WP areas are underway.</a:t>
            </a:r>
          </a:p>
          <a:p>
            <a:pPr marL="640080" lvl="1" indent="-246888" fontAlgn="auto">
              <a:spcAft>
                <a:spcPts val="0"/>
              </a:spcAft>
              <a:buFont typeface="Wingdings 2"/>
              <a:buChar char=""/>
              <a:defRPr/>
            </a:pPr>
            <a:r>
              <a:rPr lang="en-AU" dirty="0" smtClean="0"/>
              <a:t>Outcomes of SLFSF I inform:</a:t>
            </a:r>
          </a:p>
          <a:p>
            <a:pPr lvl="2" indent="-246888" fontAlgn="auto">
              <a:spcAft>
                <a:spcPts val="0"/>
              </a:spcAft>
              <a:buFont typeface="Wingdings 2"/>
              <a:buChar char=""/>
              <a:defRPr/>
            </a:pPr>
            <a:r>
              <a:rPr lang="en-AU" dirty="0" smtClean="0"/>
              <a:t>Distribution</a:t>
            </a:r>
          </a:p>
          <a:p>
            <a:pPr lvl="2" indent="-246888" fontAlgn="auto">
              <a:spcAft>
                <a:spcPts val="0"/>
              </a:spcAft>
              <a:buFont typeface="Wingdings 2"/>
              <a:buChar char=""/>
              <a:defRPr/>
            </a:pPr>
            <a:r>
              <a:rPr lang="en-AU" dirty="0" smtClean="0"/>
              <a:t>Temp thresholds</a:t>
            </a:r>
          </a:p>
          <a:p>
            <a:pPr lvl="2" indent="-246888" fontAlgn="auto">
              <a:spcAft>
                <a:spcPts val="0"/>
              </a:spcAft>
              <a:buFont typeface="Wingdings 2"/>
              <a:buChar char=""/>
              <a:defRPr/>
            </a:pPr>
            <a:r>
              <a:rPr lang="en-AU" dirty="0" smtClean="0"/>
              <a:t>Duration of stable </a:t>
            </a:r>
            <a:r>
              <a:rPr lang="en-AU" dirty="0" smtClean="0"/>
              <a:t>flow</a:t>
            </a:r>
          </a:p>
          <a:p>
            <a:pPr lvl="1" indent="-246888" fontAlgn="auto">
              <a:spcAft>
                <a:spcPts val="0"/>
              </a:spcAft>
              <a:buFont typeface="Wingdings 2"/>
              <a:buChar char=""/>
              <a:defRPr/>
            </a:pPr>
            <a:r>
              <a:rPr lang="en-AU" dirty="0" smtClean="0"/>
              <a:t>Outcomes </a:t>
            </a:r>
            <a:r>
              <a:rPr lang="en-AU" dirty="0"/>
              <a:t>of SFLSF II provide an understanding of when </a:t>
            </a:r>
            <a:r>
              <a:rPr lang="en-AU" dirty="0" smtClean="0"/>
              <a:t>relaxed </a:t>
            </a:r>
            <a:r>
              <a:rPr lang="en-AU" dirty="0"/>
              <a:t>stability thresholds </a:t>
            </a:r>
            <a:r>
              <a:rPr lang="en-AU" dirty="0" smtClean="0"/>
              <a:t>can be applied.</a:t>
            </a:r>
            <a:endParaRPr lang="en-AU" dirty="0"/>
          </a:p>
          <a:p>
            <a:pPr marL="274320" indent="-274320" fontAlgn="auto">
              <a:spcAft>
                <a:spcPts val="0"/>
              </a:spcAft>
              <a:buClr>
                <a:schemeClr val="accent3"/>
              </a:buClr>
              <a:buFont typeface="Wingdings 2"/>
              <a:buChar char=""/>
              <a:defRPr/>
            </a:pPr>
            <a:r>
              <a:rPr lang="en-AU" dirty="0" smtClean="0"/>
              <a:t>Our </a:t>
            </a:r>
            <a:r>
              <a:rPr lang="en-AU" dirty="0"/>
              <a:t>colleagues at DSITI brought in Nick Marsh </a:t>
            </a:r>
            <a:r>
              <a:rPr lang="en-AU" dirty="0" smtClean="0"/>
              <a:t>(eWater) to </a:t>
            </a:r>
            <a:r>
              <a:rPr lang="en-AU" dirty="0"/>
              <a:t>modify the </a:t>
            </a:r>
            <a:r>
              <a:rPr lang="en-AU" dirty="0" smtClean="0"/>
              <a:t>SLFSF </a:t>
            </a:r>
            <a:r>
              <a:rPr lang="en-AU" dirty="0"/>
              <a:t>Ecomodeller plug-in.</a:t>
            </a:r>
          </a:p>
          <a:p>
            <a:pPr marL="640080" lvl="1" indent="-246888" fontAlgn="auto">
              <a:spcAft>
                <a:spcPts val="0"/>
              </a:spcAft>
              <a:buFont typeface="Wingdings 2"/>
              <a:buChar char=""/>
              <a:defRPr/>
            </a:pPr>
            <a:r>
              <a:rPr lang="en-AU" dirty="0" smtClean="0"/>
              <a:t>Where habitat information is available, the updated model </a:t>
            </a:r>
            <a:r>
              <a:rPr lang="en-AU" dirty="0" smtClean="0"/>
              <a:t>can </a:t>
            </a:r>
            <a:r>
              <a:rPr lang="en-AU" dirty="0" smtClean="0"/>
              <a:t>be used.</a:t>
            </a:r>
          </a:p>
          <a:p>
            <a:pPr marL="274320" indent="-274320" fontAlgn="auto">
              <a:spcAft>
                <a:spcPts val="0"/>
              </a:spcAft>
              <a:buClr>
                <a:schemeClr val="accent3"/>
              </a:buClr>
              <a:buFont typeface="Wingdings 2"/>
              <a:buChar char=""/>
              <a:defRPr/>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04850"/>
            <a:ext cx="8229600" cy="1143000"/>
          </a:xfrm>
        </p:spPr>
        <p:txBody>
          <a:bodyPr/>
          <a:lstStyle/>
          <a:p>
            <a:r>
              <a:rPr lang="en-AU" altLang="en-US" smtClean="0"/>
              <a:t>Water Planning Implications</a:t>
            </a:r>
          </a:p>
        </p:txBody>
      </p:sp>
      <p:sp>
        <p:nvSpPr>
          <p:cNvPr id="3" name="Content Placeholder 2"/>
          <p:cNvSpPr>
            <a:spLocks noGrp="1"/>
          </p:cNvSpPr>
          <p:nvPr>
            <p:ph sz="half" idx="1"/>
          </p:nvPr>
        </p:nvSpPr>
        <p:spPr>
          <a:xfrm>
            <a:off x="457200" y="1920875"/>
            <a:ext cx="8002588" cy="4433888"/>
          </a:xfrm>
        </p:spPr>
        <p:txBody>
          <a:bodyPr/>
          <a:lstStyle/>
          <a:p>
            <a:r>
              <a:rPr lang="en-AU" altLang="en-US" smtClean="0"/>
              <a:t>EcoHydraulic rules will be adapted to incorporate the new understanding of the needs of SLFSF in FARs where we have habitat data.</a:t>
            </a:r>
          </a:p>
          <a:p>
            <a:r>
              <a:rPr lang="en-AU" altLang="en-US" smtClean="0"/>
              <a:t>The needs of SLFSF can now be considered in developing revised Environmental Flow Objectives (EFO) </a:t>
            </a:r>
          </a:p>
          <a:p>
            <a:r>
              <a:rPr lang="en-AU" altLang="en-US" smtClean="0"/>
              <a:t>The outcomes of the SLFSF I &amp; II projects provide sufficient information to add a new ecological outcome to the Water Plans of the Condamine-Balonne and Border Rivers following their review.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1143000"/>
          </a:xfrm>
        </p:spPr>
        <p:txBody>
          <a:bodyPr>
            <a:normAutofit fontScale="90000"/>
          </a:bodyPr>
          <a:lstStyle/>
          <a:p>
            <a:pPr fontAlgn="auto">
              <a:spcAft>
                <a:spcPts val="0"/>
              </a:spcAft>
              <a:defRPr/>
            </a:pPr>
            <a:r>
              <a:rPr lang="en-AU" dirty="0" smtClean="0"/>
              <a:t>Knowledge Gaps – Future Projects</a:t>
            </a:r>
            <a:endParaRPr lang="en-AU" dirty="0"/>
          </a:p>
        </p:txBody>
      </p:sp>
      <p:sp>
        <p:nvSpPr>
          <p:cNvPr id="3" name="Content Placeholder 2"/>
          <p:cNvSpPr>
            <a:spLocks noGrp="1"/>
          </p:cNvSpPr>
          <p:nvPr>
            <p:ph sz="half" idx="1"/>
          </p:nvPr>
        </p:nvSpPr>
        <p:spPr>
          <a:xfrm>
            <a:off x="457200" y="1557338"/>
            <a:ext cx="4835525" cy="4797425"/>
          </a:xfrm>
        </p:spPr>
        <p:txBody>
          <a:bodyPr>
            <a:normAutofit fontScale="92500" lnSpcReduction="10000"/>
          </a:bodyPr>
          <a:lstStyle/>
          <a:p>
            <a:pPr marL="274320" indent="-274320" fontAlgn="auto">
              <a:spcAft>
                <a:spcPts val="0"/>
              </a:spcAft>
              <a:buClr>
                <a:schemeClr val="accent3"/>
              </a:buClr>
              <a:buFont typeface="Wingdings 2"/>
              <a:buChar char=""/>
              <a:defRPr/>
            </a:pPr>
            <a:r>
              <a:rPr lang="en-AU" dirty="0" smtClean="0"/>
              <a:t>Expand spatial scope</a:t>
            </a:r>
          </a:p>
          <a:p>
            <a:pPr marL="640080" lvl="1" indent="-246888" fontAlgn="auto">
              <a:spcAft>
                <a:spcPts val="0"/>
              </a:spcAft>
              <a:buFont typeface="Wingdings 2"/>
              <a:buChar char=""/>
              <a:defRPr/>
            </a:pPr>
            <a:r>
              <a:rPr lang="en-AU" dirty="0" smtClean="0"/>
              <a:t>Collect habitat data for FARs not covered under these two projects</a:t>
            </a:r>
          </a:p>
          <a:p>
            <a:pPr marL="274320" indent="-274320" fontAlgn="auto">
              <a:spcAft>
                <a:spcPts val="0"/>
              </a:spcAft>
              <a:buClr>
                <a:schemeClr val="accent3"/>
              </a:buClr>
              <a:buFont typeface="Wingdings 2"/>
              <a:buChar char=""/>
              <a:defRPr/>
            </a:pPr>
            <a:r>
              <a:rPr lang="en-AU" dirty="0" smtClean="0"/>
              <a:t>Validation</a:t>
            </a:r>
          </a:p>
          <a:p>
            <a:pPr marL="640080" lvl="1" indent="-246888" fontAlgn="auto">
              <a:spcAft>
                <a:spcPts val="0"/>
              </a:spcAft>
              <a:buFont typeface="Wingdings 2"/>
              <a:buChar char=""/>
              <a:defRPr/>
            </a:pPr>
            <a:r>
              <a:rPr lang="en-AU" dirty="0" smtClean="0"/>
              <a:t>Sample fish larvae downstream of spawning habitat patches</a:t>
            </a:r>
          </a:p>
          <a:p>
            <a:pPr marL="274320" indent="-274320" fontAlgn="auto">
              <a:spcAft>
                <a:spcPts val="0"/>
              </a:spcAft>
              <a:buClr>
                <a:schemeClr val="accent3"/>
              </a:buClr>
              <a:buFont typeface="Wingdings 2"/>
              <a:buChar char=""/>
              <a:defRPr/>
            </a:pPr>
            <a:r>
              <a:rPr lang="en-AU" dirty="0" smtClean="0"/>
              <a:t>Habitat mapping</a:t>
            </a:r>
          </a:p>
          <a:p>
            <a:pPr marL="274320" indent="-274320" fontAlgn="auto">
              <a:spcAft>
                <a:spcPts val="0"/>
              </a:spcAft>
              <a:buClr>
                <a:schemeClr val="accent3"/>
              </a:buClr>
              <a:buFont typeface="Wingdings 2"/>
              <a:buChar char=""/>
              <a:defRPr/>
            </a:pPr>
            <a:r>
              <a:rPr lang="en-AU" dirty="0" smtClean="0"/>
              <a:t>Improve knowledge of life history</a:t>
            </a:r>
          </a:p>
          <a:p>
            <a:pPr marL="640080" lvl="1" indent="-246888" fontAlgn="auto">
              <a:spcAft>
                <a:spcPts val="0"/>
              </a:spcAft>
              <a:buFont typeface="Wingdings 2"/>
              <a:buChar char=""/>
              <a:defRPr/>
            </a:pPr>
            <a:r>
              <a:rPr lang="en-AU" dirty="0" smtClean="0"/>
              <a:t>Population genetics</a:t>
            </a:r>
          </a:p>
          <a:p>
            <a:pPr marL="640080" lvl="1" indent="-246888" fontAlgn="auto">
              <a:spcAft>
                <a:spcPts val="0"/>
              </a:spcAft>
              <a:buFont typeface="Wingdings 2"/>
              <a:buChar char=""/>
              <a:defRPr/>
            </a:pPr>
            <a:r>
              <a:rPr lang="en-AU" dirty="0" smtClean="0"/>
              <a:t>Sex ratio</a:t>
            </a:r>
          </a:p>
          <a:p>
            <a:pPr marL="640080" lvl="1" indent="-246888" fontAlgn="auto">
              <a:spcAft>
                <a:spcPts val="0"/>
              </a:spcAft>
              <a:buFont typeface="Wingdings 2"/>
              <a:buChar char=""/>
              <a:defRPr/>
            </a:pPr>
            <a:r>
              <a:rPr lang="en-AU" dirty="0" smtClean="0"/>
              <a:t>Fecundity</a:t>
            </a:r>
          </a:p>
          <a:p>
            <a:pPr marL="640080" lvl="1" indent="-246888" fontAlgn="auto">
              <a:spcAft>
                <a:spcPts val="0"/>
              </a:spcAft>
              <a:buFont typeface="Wingdings 2"/>
              <a:buChar char=""/>
              <a:defRPr/>
            </a:pPr>
            <a:r>
              <a:rPr lang="en-AU" dirty="0" smtClean="0"/>
              <a:t>Movement</a:t>
            </a:r>
            <a:endParaRPr lang="en-AU"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436096" y="1772816"/>
            <a:ext cx="3264363" cy="2448272"/>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5114"/>
          </a:xfrm>
        </p:spPr>
        <p:txBody>
          <a:bodyPr/>
          <a:lstStyle/>
          <a:p>
            <a:r>
              <a:rPr lang="en-AU" dirty="0" smtClean="0"/>
              <a:t>Questions?</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9419" y="1037456"/>
            <a:ext cx="7125162" cy="5343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911698" y="5373216"/>
            <a:ext cx="1285875" cy="619125"/>
          </a:xfrm>
          <a:prstGeom prst="rect">
            <a:avLst/>
          </a:prstGeom>
          <a:noFill/>
        </p:spPr>
      </p:pic>
      <p:pic>
        <p:nvPicPr>
          <p:cNvPr id="7" name="Picture 6"/>
          <p:cNvPicPr>
            <a:picLocks noChangeAspect="1"/>
          </p:cNvPicPr>
          <p:nvPr/>
        </p:nvPicPr>
        <p:blipFill>
          <a:blip r:embed="rId3">
            <a:duotone>
              <a:prstClr val="black"/>
              <a:schemeClr val="accent6">
                <a:lumMod val="75000"/>
                <a:tint val="45000"/>
                <a:satMod val="400000"/>
              </a:schemeClr>
            </a:duotone>
            <a:extLst>
              <a:ext uri="{28A0092B-C50C-407E-A947-70E740481C1C}">
                <a14:useLocalDpi xmlns:a14="http://schemas.microsoft.com/office/drawing/2010/main" val="0"/>
              </a:ext>
            </a:extLst>
          </a:blip>
          <a:stretch>
            <a:fillRect/>
          </a:stretch>
        </p:blipFill>
        <p:spPr>
          <a:xfrm>
            <a:off x="-1625823" y="5373216"/>
            <a:ext cx="1285875" cy="619125"/>
          </a:xfrm>
          <a:prstGeom prst="rect">
            <a:avLst/>
          </a:prstGeom>
        </p:spPr>
      </p:pic>
    </p:spTree>
    <p:extLst>
      <p:ext uri="{BB962C8B-B14F-4D97-AF65-F5344CB8AC3E}">
        <p14:creationId xmlns:p14="http://schemas.microsoft.com/office/powerpoint/2010/main" val="424883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repeatCount="10000" fill="remove" nodeType="click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0" fill="hold"/>
                                        <p:tgtEl>
                                          <p:spTgt spid="6"/>
                                        </p:tgtEl>
                                        <p:attrNameLst>
                                          <p:attrName>ppt_x</p:attrName>
                                        </p:attrNameLst>
                                      </p:cBhvr>
                                      <p:tavLst>
                                        <p:tav tm="0">
                                          <p:val>
                                            <p:strVal val="1+#ppt_w/2"/>
                                          </p:val>
                                        </p:tav>
                                        <p:tav tm="100000">
                                          <p:val>
                                            <p:strVal val="#ppt_x"/>
                                          </p:val>
                                        </p:tav>
                                      </p:tavLst>
                                    </p:anim>
                                    <p:anim calcmode="lin" valueType="num">
                                      <p:cBhvr additive="base">
                                        <p:cTn id="8" dur="4000" fill="hold"/>
                                        <p:tgtEl>
                                          <p:spTgt spid="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par>
                                <p:cTn id="9" presetID="2" presetClass="entr" presetSubtype="2" repeatCount="10000" fill="remove" nodeType="withEffect">
                                  <p:stCondLst>
                                    <p:cond delay="2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3000" fill="hold"/>
                                        <p:tgtEl>
                                          <p:spTgt spid="7"/>
                                        </p:tgtEl>
                                        <p:attrNameLst>
                                          <p:attrName>ppt_x</p:attrName>
                                        </p:attrNameLst>
                                      </p:cBhvr>
                                      <p:tavLst>
                                        <p:tav tm="0">
                                          <p:val>
                                            <p:strVal val="1+#ppt_w/2"/>
                                          </p:val>
                                        </p:tav>
                                        <p:tav tm="100000">
                                          <p:val>
                                            <p:strVal val="#ppt_x"/>
                                          </p:val>
                                        </p:tav>
                                      </p:tavLst>
                                    </p:anim>
                                    <p:anim calcmode="lin" valueType="num">
                                      <p:cBhvr additive="base">
                                        <p:cTn id="12"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3" y="333375"/>
            <a:ext cx="8229600" cy="1143000"/>
          </a:xfrm>
        </p:spPr>
        <p:txBody>
          <a:bodyPr/>
          <a:lstStyle/>
          <a:p>
            <a:r>
              <a:rPr lang="en-AU" altLang="en-US" smtClean="0"/>
              <a:t>Overview</a:t>
            </a:r>
          </a:p>
        </p:txBody>
      </p:sp>
      <p:sp>
        <p:nvSpPr>
          <p:cNvPr id="3" name="Content Placeholder 2"/>
          <p:cNvSpPr>
            <a:spLocks noGrp="1"/>
          </p:cNvSpPr>
          <p:nvPr>
            <p:ph sz="half" idx="1"/>
          </p:nvPr>
        </p:nvSpPr>
        <p:spPr>
          <a:xfrm>
            <a:off x="457200" y="1920875"/>
            <a:ext cx="4038600" cy="4433888"/>
          </a:xfrm>
        </p:spPr>
        <p:txBody>
          <a:bodyPr>
            <a:normAutofit fontScale="77500" lnSpcReduction="20000"/>
          </a:bodyPr>
          <a:lstStyle/>
          <a:p>
            <a:pPr marL="274320" indent="-274320" fontAlgn="auto">
              <a:spcAft>
                <a:spcPts val="0"/>
              </a:spcAft>
              <a:buClr>
                <a:schemeClr val="accent3"/>
              </a:buClr>
              <a:buFont typeface="Wingdings 2"/>
              <a:buChar char=""/>
              <a:defRPr/>
            </a:pPr>
            <a:r>
              <a:rPr lang="en-AU" dirty="0" smtClean="0"/>
              <a:t>Environmental Flows Assessment Program (EFAP)</a:t>
            </a:r>
          </a:p>
          <a:p>
            <a:pPr marL="274320" indent="-274320" fontAlgn="auto">
              <a:spcAft>
                <a:spcPts val="0"/>
              </a:spcAft>
              <a:buClr>
                <a:schemeClr val="accent3"/>
              </a:buClr>
              <a:buFont typeface="Wingdings 2"/>
              <a:buChar char=""/>
              <a:defRPr/>
            </a:pPr>
            <a:r>
              <a:rPr lang="en-AU" dirty="0" smtClean="0"/>
              <a:t>Science to inform Environmental Risk Assessments associated with the review of Water Plans</a:t>
            </a:r>
          </a:p>
          <a:p>
            <a:pPr marL="274320" indent="-274320" fontAlgn="auto">
              <a:spcAft>
                <a:spcPts val="0"/>
              </a:spcAft>
              <a:buClr>
                <a:schemeClr val="accent3"/>
              </a:buClr>
              <a:buFont typeface="Wingdings 2"/>
              <a:buChar char=""/>
              <a:defRPr/>
            </a:pPr>
            <a:r>
              <a:rPr lang="en-AU" dirty="0" smtClean="0"/>
              <a:t>Improving confidence in risk assessments by providing site specific data to replace estimated values</a:t>
            </a:r>
          </a:p>
          <a:p>
            <a:pPr marL="274320" indent="-274320" fontAlgn="auto">
              <a:spcAft>
                <a:spcPts val="0"/>
              </a:spcAft>
              <a:buClr>
                <a:schemeClr val="accent3"/>
              </a:buClr>
              <a:buFont typeface="Wingdings 2"/>
              <a:buChar char=""/>
              <a:defRPr/>
            </a:pPr>
            <a:r>
              <a:rPr lang="en-AU" dirty="0" smtClean="0"/>
              <a:t>Evaluating changes in the frequency of opportunities to spawn due to water management</a:t>
            </a:r>
          </a:p>
          <a:p>
            <a:pPr marL="641033" lvl="1" indent="-274320" fontAlgn="auto">
              <a:spcAft>
                <a:spcPts val="0"/>
              </a:spcAft>
              <a:buFont typeface="Wingdings 2"/>
              <a:buChar char=""/>
              <a:defRPr/>
            </a:pPr>
            <a:r>
              <a:rPr lang="en-AU" dirty="0" smtClean="0"/>
              <a:t>EcoModeller</a:t>
            </a:r>
          </a:p>
          <a:p>
            <a:pPr marL="274320" indent="-274320" fontAlgn="auto">
              <a:spcAft>
                <a:spcPts val="0"/>
              </a:spcAft>
              <a:buClr>
                <a:schemeClr val="accent3"/>
              </a:buClr>
              <a:buFont typeface="Wingdings 2"/>
              <a:buChar char=""/>
              <a:defRPr/>
            </a:pPr>
            <a:r>
              <a:rPr lang="en-AU" dirty="0" smtClean="0"/>
              <a:t>A new conceptual model</a:t>
            </a:r>
            <a:endParaRPr lang="en-AU"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52361" y="1667638"/>
            <a:ext cx="2079879" cy="2088232"/>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32240" y="3789040"/>
            <a:ext cx="2088000" cy="2100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94352"/>
          </a:xfrm>
        </p:spPr>
        <p:txBody>
          <a:bodyPr/>
          <a:lstStyle/>
          <a:p>
            <a:r>
              <a:rPr lang="en-AU" dirty="0" smtClean="0"/>
              <a:t>Where are we?</a:t>
            </a:r>
            <a:endParaRPr lang="en-AU" dirty="0"/>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785" t="1772" r="1609" b="2137"/>
          <a:stretch/>
        </p:blipFill>
        <p:spPr>
          <a:xfrm>
            <a:off x="853943" y="1439755"/>
            <a:ext cx="7436114" cy="52296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0420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16632"/>
            <a:ext cx="8229600" cy="1143000"/>
          </a:xfrm>
          <a:ln w="19050"/>
        </p:spPr>
        <p:txBody>
          <a:bodyPr>
            <a:normAutofit/>
          </a:bodyPr>
          <a:lstStyle/>
          <a:p>
            <a:pPr algn="ctr" fontAlgn="auto">
              <a:spcAft>
                <a:spcPts val="0"/>
              </a:spcAft>
              <a:defRPr/>
            </a:pPr>
            <a:r>
              <a:rPr lang="en-AU" b="1" dirty="0" smtClean="0">
                <a:ln w="17780" cmpd="sng">
                  <a:solidFill>
                    <a:srgbClr val="FFFFFF"/>
                  </a:solidFill>
                  <a:prstDash val="solid"/>
                  <a:miter lim="800000"/>
                </a:ln>
              </a:rPr>
              <a:t>Who</a:t>
            </a:r>
            <a:r>
              <a:rPr lang="en-AU" sz="4800" b="1" dirty="0" smtClean="0">
                <a:ln w="17780" cmpd="sng">
                  <a:solidFill>
                    <a:srgbClr val="FFFFFF"/>
                  </a:solidFill>
                  <a:prstDash val="solid"/>
                  <a:miter lim="800000"/>
                </a:ln>
              </a:rPr>
              <a:t> are the SLFSF?</a:t>
            </a:r>
            <a:endParaRPr lang="en-AU" sz="4800" b="1" dirty="0">
              <a:ln w="17780" cmpd="sng">
                <a:solidFill>
                  <a:srgbClr val="FFFFFF"/>
                </a:solidFill>
                <a:prstDash val="solid"/>
                <a:miter lim="800000"/>
              </a:ln>
            </a:endParaRPr>
          </a:p>
        </p:txBody>
      </p:sp>
      <p:sp>
        <p:nvSpPr>
          <p:cNvPr id="3" name="Content Placeholder 2"/>
          <p:cNvSpPr>
            <a:spLocks noGrp="1"/>
          </p:cNvSpPr>
          <p:nvPr>
            <p:ph sz="half" idx="1"/>
          </p:nvPr>
        </p:nvSpPr>
        <p:spPr>
          <a:xfrm>
            <a:off x="457200" y="1481138"/>
            <a:ext cx="5770563" cy="5264150"/>
          </a:xfrm>
        </p:spPr>
        <p:txBody>
          <a:bodyPr>
            <a:normAutofit/>
          </a:bodyPr>
          <a:lstStyle/>
          <a:p>
            <a:pPr marL="274320" indent="-274320" fontAlgn="auto">
              <a:spcAft>
                <a:spcPts val="900"/>
              </a:spcAft>
              <a:buClr>
                <a:schemeClr val="accent3"/>
              </a:buClr>
              <a:buFont typeface="Wingdings 2"/>
              <a:buChar char=""/>
              <a:defRPr/>
            </a:pPr>
            <a:r>
              <a:rPr lang="en-AU" dirty="0"/>
              <a:t>Olive perchlet </a:t>
            </a:r>
            <a:endParaRPr lang="en-AU" dirty="0" smtClean="0"/>
          </a:p>
          <a:p>
            <a:pPr marL="109728" indent="0" fontAlgn="auto">
              <a:spcAft>
                <a:spcPts val="900"/>
              </a:spcAft>
              <a:buClr>
                <a:schemeClr val="accent3"/>
              </a:buClr>
              <a:buFont typeface="Wingdings 2"/>
              <a:buNone/>
              <a:defRPr/>
            </a:pPr>
            <a:r>
              <a:rPr lang="en-AU" dirty="0" smtClean="0"/>
              <a:t>(</a:t>
            </a:r>
            <a:r>
              <a:rPr lang="en-AU" i="1" dirty="0"/>
              <a:t>Ambassis agassizii</a:t>
            </a:r>
            <a:r>
              <a:rPr lang="en-AU" dirty="0" smtClean="0"/>
              <a:t>)</a:t>
            </a:r>
            <a:endParaRPr lang="en-AU" dirty="0"/>
          </a:p>
          <a:p>
            <a:pPr marL="274320" indent="-274320" fontAlgn="auto">
              <a:spcAft>
                <a:spcPts val="900"/>
              </a:spcAft>
              <a:buClr>
                <a:schemeClr val="accent3"/>
              </a:buClr>
              <a:buFont typeface="Wingdings 2"/>
              <a:buChar char=""/>
              <a:defRPr/>
            </a:pPr>
            <a:r>
              <a:rPr lang="en-AU" dirty="0" smtClean="0"/>
              <a:t>Murray-Darling rainbowfish</a:t>
            </a:r>
          </a:p>
          <a:p>
            <a:pPr marL="109728" indent="0" fontAlgn="auto">
              <a:spcAft>
                <a:spcPts val="900"/>
              </a:spcAft>
              <a:buClr>
                <a:schemeClr val="accent3"/>
              </a:buClr>
              <a:buFont typeface="Wingdings 2"/>
              <a:buNone/>
              <a:defRPr/>
            </a:pPr>
            <a:r>
              <a:rPr lang="en-AU" dirty="0" smtClean="0"/>
              <a:t>(</a:t>
            </a:r>
            <a:r>
              <a:rPr lang="en-AU" i="1" dirty="0" smtClean="0"/>
              <a:t>Melanotaenia fluviatilis</a:t>
            </a:r>
            <a:r>
              <a:rPr lang="en-AU" dirty="0" smtClean="0"/>
              <a:t>)</a:t>
            </a:r>
            <a:endParaRPr lang="en-AU" dirty="0"/>
          </a:p>
          <a:p>
            <a:pPr marL="274320" indent="-274320" fontAlgn="auto">
              <a:spcAft>
                <a:spcPts val="900"/>
              </a:spcAft>
              <a:buClr>
                <a:schemeClr val="accent3"/>
              </a:buClr>
              <a:buFont typeface="Wingdings 2"/>
              <a:buChar char=""/>
              <a:defRPr/>
            </a:pPr>
            <a:r>
              <a:rPr lang="en-AU" dirty="0"/>
              <a:t>Purple-spotted </a:t>
            </a:r>
            <a:r>
              <a:rPr lang="en-AU" dirty="0" smtClean="0"/>
              <a:t>gudgeon</a:t>
            </a:r>
          </a:p>
          <a:p>
            <a:pPr marL="109728" indent="0" fontAlgn="auto">
              <a:spcAft>
                <a:spcPts val="900"/>
              </a:spcAft>
              <a:buClr>
                <a:schemeClr val="accent3"/>
              </a:buClr>
              <a:buFont typeface="Wingdings 2"/>
              <a:buNone/>
              <a:defRPr/>
            </a:pPr>
            <a:r>
              <a:rPr lang="en-AU" dirty="0" smtClean="0"/>
              <a:t>(</a:t>
            </a:r>
            <a:r>
              <a:rPr lang="en-AU" i="1" dirty="0" smtClean="0"/>
              <a:t>Mogurnda adspersa</a:t>
            </a:r>
            <a:r>
              <a:rPr lang="en-AU" dirty="0" smtClean="0"/>
              <a:t>)</a:t>
            </a:r>
            <a:endParaRPr lang="en-AU" dirty="0"/>
          </a:p>
          <a:p>
            <a:pPr marL="274320" indent="-274320" fontAlgn="auto">
              <a:spcAft>
                <a:spcPts val="900"/>
              </a:spcAft>
              <a:buClr>
                <a:schemeClr val="accent3"/>
              </a:buClr>
              <a:buFont typeface="Wingdings 2"/>
              <a:buChar char=""/>
              <a:defRPr/>
            </a:pPr>
            <a:r>
              <a:rPr lang="en-AU" dirty="0"/>
              <a:t>Western carp </a:t>
            </a:r>
            <a:r>
              <a:rPr lang="en-AU" dirty="0" smtClean="0"/>
              <a:t>gudgeon</a:t>
            </a:r>
          </a:p>
          <a:p>
            <a:pPr marL="109728" indent="0" fontAlgn="auto">
              <a:spcAft>
                <a:spcPts val="900"/>
              </a:spcAft>
              <a:buClr>
                <a:schemeClr val="accent3"/>
              </a:buClr>
              <a:buFont typeface="Wingdings 2"/>
              <a:buNone/>
              <a:defRPr/>
            </a:pPr>
            <a:r>
              <a:rPr lang="en-AU" dirty="0" smtClean="0"/>
              <a:t>(</a:t>
            </a:r>
            <a:r>
              <a:rPr lang="en-AU" i="1" dirty="0" smtClean="0"/>
              <a:t>Hypseleotris </a:t>
            </a:r>
            <a:r>
              <a:rPr lang="en-AU" i="1" dirty="0"/>
              <a:t>klunzingeri</a:t>
            </a:r>
            <a:r>
              <a:rPr lang="en-AU" dirty="0" smtClean="0"/>
              <a:t>) </a:t>
            </a:r>
            <a:endParaRPr lang="en-AU" dirty="0"/>
          </a:p>
          <a:p>
            <a:pPr marL="274320" indent="-274320" fontAlgn="auto">
              <a:spcAft>
                <a:spcPts val="0"/>
              </a:spcAft>
              <a:buClr>
                <a:schemeClr val="accent3"/>
              </a:buClr>
              <a:buFont typeface="Wingdings 2"/>
              <a:buChar char=""/>
              <a:defRPr/>
            </a:pPr>
            <a:endParaRPr lang="en-AU" dirty="0"/>
          </a:p>
        </p:txBody>
      </p:sp>
      <p:pic>
        <p:nvPicPr>
          <p:cNvPr id="11" name="Content Placeholder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78911" y="1268760"/>
            <a:ext cx="2685577" cy="1362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6283935" y="5301208"/>
            <a:ext cx="2675529" cy="101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83936" y="2692712"/>
            <a:ext cx="2675526" cy="1350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6283936" y="4104335"/>
            <a:ext cx="2675526" cy="1135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894" y="116632"/>
            <a:ext cx="6567386" cy="1440160"/>
          </a:xfrm>
          <a:ln w="19050">
            <a:noFill/>
          </a:ln>
        </p:spPr>
        <p:txBody>
          <a:bodyPr>
            <a:noAutofit/>
          </a:bodyPr>
          <a:lstStyle/>
          <a:p>
            <a:pPr algn="ctr" fontAlgn="auto">
              <a:spcAft>
                <a:spcPts val="0"/>
              </a:spcAft>
              <a:defRPr/>
            </a:pPr>
            <a:r>
              <a:rPr lang="en-AU" b="1" dirty="0" smtClean="0">
                <a:ln w="17780" cmpd="sng">
                  <a:solidFill>
                    <a:srgbClr val="FFFFFF"/>
                  </a:solidFill>
                  <a:prstDash val="solid"/>
                  <a:miter lim="800000"/>
                </a:ln>
              </a:rPr>
              <a:t>Spawning habitat requirements</a:t>
            </a:r>
            <a:endParaRPr lang="en-AU" b="1" dirty="0">
              <a:ln w="17780" cmpd="sng">
                <a:solidFill>
                  <a:srgbClr val="FFFFFF"/>
                </a:solidFill>
                <a:prstDash val="solid"/>
                <a:miter lim="800000"/>
              </a:ln>
            </a:endParaRPr>
          </a:p>
        </p:txBody>
      </p:sp>
      <p:sp>
        <p:nvSpPr>
          <p:cNvPr id="4" name="Content Placeholder 3"/>
          <p:cNvSpPr>
            <a:spLocks noGrp="1"/>
          </p:cNvSpPr>
          <p:nvPr>
            <p:ph sz="half" idx="1"/>
          </p:nvPr>
        </p:nvSpPr>
        <p:spPr>
          <a:xfrm>
            <a:off x="611188" y="1600200"/>
            <a:ext cx="5329237" cy="4525963"/>
          </a:xfrm>
        </p:spPr>
        <p:txBody>
          <a:bodyPr>
            <a:normAutofit fontScale="70000" lnSpcReduction="20000"/>
          </a:bodyPr>
          <a:lstStyle/>
          <a:p>
            <a:pPr marL="274320" indent="-274320" fontAlgn="auto">
              <a:spcAft>
                <a:spcPts val="0"/>
              </a:spcAft>
              <a:buClr>
                <a:schemeClr val="accent3"/>
              </a:buClr>
              <a:buFont typeface="Wingdings 2"/>
              <a:buChar char=""/>
              <a:defRPr/>
            </a:pPr>
            <a:r>
              <a:rPr lang="en-AU" sz="3600" dirty="0" smtClean="0"/>
              <a:t>Spawning</a:t>
            </a:r>
          </a:p>
          <a:p>
            <a:pPr marL="640080" lvl="1" indent="-246888" fontAlgn="auto">
              <a:spcAft>
                <a:spcPts val="0"/>
              </a:spcAft>
              <a:buFont typeface="Wingdings 2"/>
              <a:buChar char=""/>
              <a:defRPr/>
            </a:pPr>
            <a:r>
              <a:rPr lang="en-AU" sz="3400" dirty="0" smtClean="0"/>
              <a:t>Warm water (&gt;18-22°C)</a:t>
            </a:r>
          </a:p>
          <a:p>
            <a:pPr marL="640080" lvl="1" indent="-246888" fontAlgn="auto">
              <a:spcAft>
                <a:spcPts val="0"/>
              </a:spcAft>
              <a:buFont typeface="Wingdings 2"/>
              <a:buChar char=""/>
              <a:defRPr/>
            </a:pPr>
            <a:r>
              <a:rPr lang="en-AU" sz="3400" dirty="0"/>
              <a:t>Somewhere to attach their eggs</a:t>
            </a:r>
          </a:p>
          <a:p>
            <a:pPr marL="640080" lvl="1" indent="-246888" fontAlgn="auto">
              <a:spcAft>
                <a:spcPts val="0"/>
              </a:spcAft>
              <a:buFont typeface="Wingdings 2"/>
              <a:buChar char=""/>
              <a:defRPr/>
            </a:pPr>
            <a:r>
              <a:rPr lang="en-AU" sz="3400" dirty="0" smtClean="0"/>
              <a:t>Stable, low velocity flows</a:t>
            </a:r>
          </a:p>
          <a:p>
            <a:pPr lvl="2" indent="-246888" fontAlgn="auto">
              <a:spcAft>
                <a:spcPts val="0"/>
              </a:spcAft>
              <a:buFont typeface="Wingdings 2"/>
              <a:buChar char=""/>
              <a:defRPr/>
            </a:pPr>
            <a:r>
              <a:rPr lang="en-AU" sz="2800" dirty="0" smtClean="0"/>
              <a:t>Keep </a:t>
            </a:r>
            <a:r>
              <a:rPr lang="en-AU" sz="2800" dirty="0"/>
              <a:t>eggs from </a:t>
            </a:r>
            <a:r>
              <a:rPr lang="en-AU" sz="2800" dirty="0" smtClean="0"/>
              <a:t>drowning or drying </a:t>
            </a:r>
            <a:r>
              <a:rPr lang="en-AU" sz="2800" dirty="0"/>
              <a:t>out</a:t>
            </a:r>
          </a:p>
          <a:p>
            <a:pPr marL="274320" indent="-274320" fontAlgn="auto">
              <a:spcAft>
                <a:spcPts val="0"/>
              </a:spcAft>
              <a:buClr>
                <a:schemeClr val="accent3"/>
              </a:buClr>
              <a:buFont typeface="Wingdings 2"/>
              <a:buChar char=""/>
              <a:defRPr/>
            </a:pPr>
            <a:r>
              <a:rPr lang="en-AU" sz="3600" dirty="0" smtClean="0"/>
              <a:t>Larvae and juveniles</a:t>
            </a:r>
          </a:p>
          <a:p>
            <a:pPr marL="640080" lvl="1" indent="-246888" fontAlgn="auto">
              <a:spcAft>
                <a:spcPts val="0"/>
              </a:spcAft>
              <a:buFont typeface="Wingdings 2"/>
              <a:buChar char=""/>
              <a:defRPr/>
            </a:pPr>
            <a:r>
              <a:rPr lang="en-AU" sz="3400" dirty="0" smtClean="0"/>
              <a:t>Habitat for foraging</a:t>
            </a:r>
          </a:p>
          <a:p>
            <a:pPr marL="640080" lvl="1" indent="-246888" fontAlgn="auto">
              <a:spcAft>
                <a:spcPts val="0"/>
              </a:spcAft>
              <a:buFont typeface="Wingdings 2"/>
              <a:buChar char=""/>
              <a:defRPr/>
            </a:pPr>
            <a:r>
              <a:rPr lang="en-AU" sz="3400" dirty="0" smtClean="0"/>
              <a:t>Protection from predators </a:t>
            </a:r>
          </a:p>
          <a:p>
            <a:pPr marL="640080" lvl="1" indent="-246888" fontAlgn="auto">
              <a:spcAft>
                <a:spcPts val="0"/>
              </a:spcAft>
              <a:buFont typeface="Wingdings 2"/>
              <a:buChar char=""/>
              <a:defRPr/>
            </a:pPr>
            <a:r>
              <a:rPr lang="en-AU" sz="3400" dirty="0" smtClean="0"/>
              <a:t>Relatively stable, low velocity flows</a:t>
            </a:r>
          </a:p>
          <a:p>
            <a:pPr lvl="2" indent="-246888" fontAlgn="auto">
              <a:spcAft>
                <a:spcPts val="0"/>
              </a:spcAft>
              <a:buFont typeface="Wingdings 2"/>
              <a:buChar char=""/>
              <a:defRPr/>
            </a:pPr>
            <a:r>
              <a:rPr lang="en-AU" sz="3200" dirty="0" smtClean="0"/>
              <a:t>Stop </a:t>
            </a:r>
            <a:r>
              <a:rPr lang="en-AU" sz="3200" dirty="0"/>
              <a:t>larvae getting washed </a:t>
            </a:r>
            <a:r>
              <a:rPr lang="en-AU" sz="3200" dirty="0" smtClean="0"/>
              <a:t>away</a:t>
            </a:r>
            <a:endParaRPr lang="en-AU" sz="3200" dirty="0"/>
          </a:p>
        </p:txBody>
      </p:sp>
      <p:sp>
        <p:nvSpPr>
          <p:cNvPr id="3" name="TextBox 2"/>
          <p:cNvSpPr txBox="1"/>
          <p:nvPr/>
        </p:nvSpPr>
        <p:spPr>
          <a:xfrm>
            <a:off x="5880100" y="6453188"/>
            <a:ext cx="3025775" cy="307975"/>
          </a:xfrm>
          <a:prstGeom prst="rect">
            <a:avLst/>
          </a:prstGeom>
          <a:noFill/>
        </p:spPr>
        <p:txBody>
          <a:bodyPr>
            <a:spAutoFit/>
          </a:bodyPr>
          <a:lstStyle/>
          <a:p>
            <a:pPr eaLnBrk="1" fontAlgn="auto" hangingPunct="1">
              <a:spcBef>
                <a:spcPts val="0"/>
              </a:spcBef>
              <a:spcAft>
                <a:spcPts val="0"/>
              </a:spcAft>
              <a:defRPr/>
            </a:pPr>
            <a:r>
              <a:rPr lang="en-AU" sz="1400" dirty="0">
                <a:solidFill>
                  <a:schemeClr val="tx1">
                    <a:lumMod val="50000"/>
                    <a:lumOff val="50000"/>
                  </a:schemeClr>
                </a:solidFill>
                <a:latin typeface="+mn-lt"/>
              </a:rPr>
              <a:t>Photos: http://www.rainbowfish.info</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82695" y="3717032"/>
            <a:ext cx="2716886" cy="1932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46" name="TextBox 6"/>
          <p:cNvSpPr txBox="1">
            <a:spLocks noChangeArrowheads="1"/>
          </p:cNvSpPr>
          <p:nvPr/>
        </p:nvSpPr>
        <p:spPr bwMode="auto">
          <a:xfrm>
            <a:off x="5983288" y="3275013"/>
            <a:ext cx="3024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r>
              <a:rPr lang="en-AU" altLang="en-US" i="1"/>
              <a:t>Melanotaenia fluviatilis </a:t>
            </a:r>
            <a:r>
              <a:rPr lang="en-AU" altLang="en-US"/>
              <a:t>egg</a:t>
            </a:r>
          </a:p>
        </p:txBody>
      </p:sp>
      <p:sp>
        <p:nvSpPr>
          <p:cNvPr id="10247" name="TextBox 9"/>
          <p:cNvSpPr txBox="1">
            <a:spLocks noChangeArrowheads="1"/>
          </p:cNvSpPr>
          <p:nvPr/>
        </p:nvSpPr>
        <p:spPr bwMode="auto">
          <a:xfrm>
            <a:off x="5983288" y="5791200"/>
            <a:ext cx="3024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r>
              <a:rPr lang="en-AU" altLang="en-US" i="1"/>
              <a:t>Mogurnda adspersa </a:t>
            </a:r>
            <a:r>
              <a:rPr lang="en-AU" altLang="en-US"/>
              <a:t>eggs</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82695" y="1265849"/>
            <a:ext cx="2761363" cy="19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313" y="404813"/>
            <a:ext cx="8229600" cy="1143000"/>
          </a:xfrm>
        </p:spPr>
        <p:txBody>
          <a:bodyPr>
            <a:normAutofit fontScale="90000"/>
          </a:bodyPr>
          <a:lstStyle/>
          <a:p>
            <a:pPr algn="ctr" fontAlgn="auto">
              <a:spcAft>
                <a:spcPts val="0"/>
              </a:spcAft>
              <a:defRPr/>
            </a:pPr>
            <a:r>
              <a:rPr lang="en-AU" b="1" dirty="0" smtClean="0"/>
              <a:t>Spawning habitat in our catchments</a:t>
            </a:r>
            <a:endParaRPr lang="en-AU" b="1" dirty="0"/>
          </a:p>
        </p:txBody>
      </p:sp>
      <p:sp>
        <p:nvSpPr>
          <p:cNvPr id="6" name="Content Placeholder 5"/>
          <p:cNvSpPr>
            <a:spLocks noGrp="1"/>
          </p:cNvSpPr>
          <p:nvPr>
            <p:ph idx="1"/>
          </p:nvPr>
        </p:nvSpPr>
        <p:spPr>
          <a:xfrm>
            <a:off x="457200" y="1935163"/>
            <a:ext cx="4114800" cy="4389437"/>
          </a:xfrm>
        </p:spPr>
        <p:txBody>
          <a:bodyPr/>
          <a:lstStyle/>
          <a:p>
            <a:r>
              <a:rPr lang="en-AU" altLang="en-US" smtClean="0"/>
              <a:t>Where is it?</a:t>
            </a:r>
          </a:p>
          <a:p>
            <a:r>
              <a:rPr lang="en-AU" altLang="en-US" smtClean="0"/>
              <a:t>What is it made of?</a:t>
            </a:r>
          </a:p>
          <a:p>
            <a:r>
              <a:rPr lang="en-AU" altLang="en-US" smtClean="0"/>
              <a:t>What depth and flow velocity provides access to habitat?</a:t>
            </a:r>
          </a:p>
          <a:p>
            <a:r>
              <a:rPr lang="en-AU" altLang="en-US" smtClean="0"/>
              <a:t>How does this relate to  discharge at the relevant gauge?</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76256" y="1492568"/>
            <a:ext cx="2160000" cy="2147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16256" y="3640019"/>
            <a:ext cx="2160000" cy="2165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31913" y="117475"/>
            <a:ext cx="1306512" cy="1143000"/>
          </a:xfrm>
        </p:spPr>
        <p:txBody>
          <a:bodyPr/>
          <a:lstStyle/>
          <a:p>
            <a:r>
              <a:rPr lang="en-AU" altLang="en-US" smtClean="0"/>
              <a:t>Sites</a:t>
            </a:r>
          </a:p>
        </p:txBody>
      </p:sp>
      <p:sp>
        <p:nvSpPr>
          <p:cNvPr id="31" name="Content Placeholder 2"/>
          <p:cNvSpPr>
            <a:spLocks noGrp="1"/>
          </p:cNvSpPr>
          <p:nvPr>
            <p:ph sz="half" idx="1"/>
          </p:nvPr>
        </p:nvSpPr>
        <p:spPr>
          <a:xfrm>
            <a:off x="34925" y="1168400"/>
            <a:ext cx="3457575" cy="3394075"/>
          </a:xfrm>
        </p:spPr>
        <p:txBody>
          <a:bodyPr>
            <a:normAutofit/>
          </a:bodyPr>
          <a:lstStyle/>
          <a:p>
            <a:pPr marL="0" indent="0" fontAlgn="auto">
              <a:spcAft>
                <a:spcPts val="0"/>
              </a:spcAft>
              <a:buClr>
                <a:schemeClr val="accent3"/>
              </a:buClr>
              <a:buFont typeface="Wingdings 2"/>
              <a:buNone/>
              <a:defRPr/>
            </a:pPr>
            <a:r>
              <a:rPr lang="en-AU" dirty="0"/>
              <a:t>Selection Criteria</a:t>
            </a:r>
          </a:p>
          <a:p>
            <a:pPr marL="285750" indent="-285750" fontAlgn="auto">
              <a:spcAft>
                <a:spcPts val="0"/>
              </a:spcAft>
              <a:buClr>
                <a:schemeClr val="accent3"/>
              </a:buClr>
              <a:buFont typeface="Arial" panose="020B0604020202020204" pitchFamily="34" charset="0"/>
              <a:buChar char="•"/>
              <a:defRPr/>
            </a:pPr>
            <a:r>
              <a:rPr lang="en-AU" dirty="0"/>
              <a:t>SLFSF present</a:t>
            </a:r>
          </a:p>
          <a:p>
            <a:pPr marL="285750" indent="-285750" fontAlgn="auto">
              <a:spcAft>
                <a:spcPts val="0"/>
              </a:spcAft>
              <a:buClr>
                <a:schemeClr val="accent3"/>
              </a:buClr>
              <a:buFont typeface="Arial" panose="020B0604020202020204" pitchFamily="34" charset="0"/>
              <a:buChar char="•"/>
              <a:defRPr/>
            </a:pPr>
            <a:r>
              <a:rPr lang="en-AU" dirty="0"/>
              <a:t>SLFSF at risk</a:t>
            </a:r>
          </a:p>
          <a:p>
            <a:pPr marL="285750" indent="-285750" fontAlgn="auto">
              <a:spcAft>
                <a:spcPts val="0"/>
              </a:spcAft>
              <a:buClr>
                <a:schemeClr val="accent3"/>
              </a:buClr>
              <a:buFont typeface="Arial" panose="020B0604020202020204" pitchFamily="34" charset="0"/>
              <a:buChar char="•"/>
              <a:defRPr/>
            </a:pPr>
            <a:r>
              <a:rPr lang="en-AU" dirty="0"/>
              <a:t>Floodplain Assessment Reach</a:t>
            </a:r>
          </a:p>
          <a:p>
            <a:pPr marL="285750" indent="-285750" fontAlgn="auto">
              <a:spcAft>
                <a:spcPts val="0"/>
              </a:spcAft>
              <a:buClr>
                <a:schemeClr val="accent3"/>
              </a:buClr>
              <a:buFont typeface="Arial" panose="020B0604020202020204" pitchFamily="34" charset="0"/>
              <a:buChar char="•"/>
              <a:defRPr/>
            </a:pPr>
            <a:r>
              <a:rPr lang="en-AU" dirty="0" smtClean="0"/>
              <a:t>IQQM flow data available</a:t>
            </a:r>
            <a:endParaRPr lang="en-AU" dirty="0"/>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779912" y="44624"/>
            <a:ext cx="4647080" cy="65726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218488" cy="4525963"/>
          </a:xfrm>
        </p:spPr>
        <p:txBody>
          <a:bodyPr>
            <a:normAutofit fontScale="92500" lnSpcReduction="20000"/>
          </a:bodyPr>
          <a:lstStyle/>
          <a:p>
            <a:pPr marL="274320" indent="-274320" fontAlgn="auto">
              <a:spcAft>
                <a:spcPts val="0"/>
              </a:spcAft>
              <a:buClr>
                <a:schemeClr val="accent3"/>
              </a:buClr>
              <a:buFont typeface="Wingdings 2"/>
              <a:buChar char=""/>
              <a:defRPr/>
            </a:pPr>
            <a:r>
              <a:rPr lang="en-AU" sz="4000" dirty="0" smtClean="0"/>
              <a:t>Temperature</a:t>
            </a:r>
          </a:p>
          <a:p>
            <a:pPr marL="274320" indent="-274320" fontAlgn="auto">
              <a:spcAft>
                <a:spcPts val="0"/>
              </a:spcAft>
              <a:buClr>
                <a:schemeClr val="accent3"/>
              </a:buClr>
              <a:buFont typeface="Wingdings 2"/>
              <a:buChar char=""/>
              <a:defRPr/>
            </a:pPr>
            <a:r>
              <a:rPr lang="en-AU" sz="4000" dirty="0" smtClean="0"/>
              <a:t>Change in water level for </a:t>
            </a:r>
          </a:p>
          <a:p>
            <a:pPr marL="640080" lvl="1" indent="-246888" fontAlgn="auto">
              <a:spcAft>
                <a:spcPts val="0"/>
              </a:spcAft>
              <a:buFont typeface="Wingdings 2"/>
              <a:buChar char=""/>
              <a:defRPr/>
            </a:pPr>
            <a:r>
              <a:rPr lang="en-AU" sz="3800" dirty="0" smtClean="0"/>
              <a:t>egg development</a:t>
            </a:r>
          </a:p>
          <a:p>
            <a:pPr marL="640080" lvl="1" indent="-246888" fontAlgn="auto">
              <a:spcAft>
                <a:spcPts val="0"/>
              </a:spcAft>
              <a:buFont typeface="Wingdings 2"/>
              <a:buChar char=""/>
              <a:defRPr/>
            </a:pPr>
            <a:r>
              <a:rPr lang="en-AU" sz="3600" dirty="0"/>
              <a:t>larvae development</a:t>
            </a:r>
          </a:p>
          <a:p>
            <a:pPr marL="274320" indent="-274320" fontAlgn="auto">
              <a:spcAft>
                <a:spcPts val="0"/>
              </a:spcAft>
              <a:buClr>
                <a:schemeClr val="accent3"/>
              </a:buClr>
              <a:buFont typeface="Wingdings 2"/>
              <a:buChar char=""/>
              <a:defRPr/>
            </a:pPr>
            <a:r>
              <a:rPr lang="en-AU" sz="4000" dirty="0" smtClean="0"/>
              <a:t> Site specific discharge range to give low velocity flows</a:t>
            </a:r>
          </a:p>
          <a:p>
            <a:pPr marL="640080" lvl="1" indent="-246888" fontAlgn="auto">
              <a:spcAft>
                <a:spcPts val="0"/>
              </a:spcAft>
              <a:buFont typeface="Wingdings 2"/>
              <a:buChar char=""/>
              <a:defRPr/>
            </a:pPr>
            <a:r>
              <a:rPr lang="en-AU" sz="3800" dirty="0" smtClean="0"/>
              <a:t>Upper threshold</a:t>
            </a:r>
          </a:p>
          <a:p>
            <a:pPr marL="640080" lvl="1" indent="-246888" fontAlgn="auto">
              <a:spcAft>
                <a:spcPts val="0"/>
              </a:spcAft>
              <a:buFont typeface="Wingdings 2"/>
              <a:buChar char=""/>
              <a:defRPr/>
            </a:pPr>
            <a:r>
              <a:rPr lang="en-AU" sz="3800" dirty="0" smtClean="0"/>
              <a:t>Lower threshold  </a:t>
            </a:r>
            <a:endParaRPr lang="en-AU" sz="3800" dirty="0"/>
          </a:p>
        </p:txBody>
      </p:sp>
      <p:pic>
        <p:nvPicPr>
          <p:cNvPr id="3074" name="Picture 2" descr="C:\Users\KerrJL\AppData\Local\Microsoft\Windows\Temporary Internet Files\Content.IE5\8HBNOZEB\Green_ti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663" y="966788"/>
            <a:ext cx="103505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KerrJL\AppData\Local\Microsoft\Windows\Temporary Internet Files\Content.IE5\8HBNOZEB\X-marks-the-spo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638" y="4641850"/>
            <a:ext cx="4191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KerrJL\AppData\Local\Microsoft\Windows\Temporary Internet Files\Content.IE5\8HBNOZEB\X-marks-the-spot[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875" y="5207000"/>
            <a:ext cx="4286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249612" y="332656"/>
            <a:ext cx="8229600" cy="1143000"/>
          </a:xfrm>
          <a:prstGeom prst="rect">
            <a:avLst/>
          </a:prstGeom>
          <a:noFill/>
          <a:ln w="19050">
            <a:noFill/>
          </a:ln>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5000" b="1" dirty="0" smtClean="0">
                <a:ln w="17780" cmpd="sng">
                  <a:solidFill>
                    <a:srgbClr val="FFFFFF"/>
                  </a:solidFill>
                  <a:prstDash val="solid"/>
                  <a:miter lim="800000"/>
                </a:ln>
                <a:solidFill>
                  <a:schemeClr val="tx2"/>
                </a:solidFill>
              </a:rPr>
              <a:t>Model Parameters</a:t>
            </a:r>
            <a:endParaRPr lang="en-AU" sz="5000" b="1" dirty="0">
              <a:ln w="17780" cmpd="sng">
                <a:solidFill>
                  <a:srgbClr val="FFFFFF"/>
                </a:solidFill>
                <a:prstDash val="solid"/>
                <a:miter lim="800000"/>
              </a:ln>
              <a:solidFill>
                <a:schemeClr val="tx2"/>
              </a:solidFill>
            </a:endParaRPr>
          </a:p>
        </p:txBody>
      </p:sp>
      <p:pic>
        <p:nvPicPr>
          <p:cNvPr id="9" name="Picture 2" descr="C:\Users\KerrJL\AppData\Local\Microsoft\Windows\Temporary Internet Files\Content.IE5\8HBNOZEB\Green_ti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663" y="2590800"/>
            <a:ext cx="10350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KerrJL\AppData\Local\Microsoft\Windows\Temporary Internet Files\Content.IE5\8HBNOZEB\Green_ti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663" y="2066925"/>
            <a:ext cx="10350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wipe(down)">
                                      <p:cBhvr>
                                        <p:cTn id="9" dur="500"/>
                                        <p:tgtEl>
                                          <p:spTgt spid="30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par>
                                <p:cTn id="36" presetID="22" presetClass="entr" presetSubtype="4" fill="hold" nodeType="withEffect">
                                  <p:stCondLst>
                                    <p:cond delay="0"/>
                                  </p:stCondLst>
                                  <p:childTnLst>
                                    <p:set>
                                      <p:cBhvr>
                                        <p:cTn id="37" dur="1" fill="hold">
                                          <p:stCondLst>
                                            <p:cond delay="0"/>
                                          </p:stCondLst>
                                        </p:cTn>
                                        <p:tgtEl>
                                          <p:spTgt spid="3075"/>
                                        </p:tgtEl>
                                        <p:attrNameLst>
                                          <p:attrName>style.visibility</p:attrName>
                                        </p:attrNameLst>
                                      </p:cBhvr>
                                      <p:to>
                                        <p:strVal val="visible"/>
                                      </p:to>
                                    </p:set>
                                    <p:animEffect transition="in" filter="wipe(down)">
                                      <p:cBhvr>
                                        <p:cTn id="38" dur="500"/>
                                        <p:tgtEl>
                                          <p:spTgt spid="307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22" presetClass="entr" presetSubtype="4"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73050" y="333375"/>
            <a:ext cx="2459038" cy="1143000"/>
          </a:xfrm>
        </p:spPr>
        <p:txBody>
          <a:bodyPr/>
          <a:lstStyle/>
          <a:p>
            <a:r>
              <a:rPr lang="en-AU" altLang="en-US" smtClean="0"/>
              <a:t>Methods</a:t>
            </a:r>
          </a:p>
        </p:txBody>
      </p:sp>
      <p:sp>
        <p:nvSpPr>
          <p:cNvPr id="3" name="Content Placeholder 2"/>
          <p:cNvSpPr>
            <a:spLocks noGrp="1"/>
          </p:cNvSpPr>
          <p:nvPr>
            <p:ph sz="half" idx="1"/>
          </p:nvPr>
        </p:nvSpPr>
        <p:spPr>
          <a:xfrm>
            <a:off x="273050" y="1350963"/>
            <a:ext cx="4038600" cy="3394075"/>
          </a:xfrm>
        </p:spPr>
        <p:txBody>
          <a:bodyPr>
            <a:normAutofit lnSpcReduction="10000"/>
          </a:bodyPr>
          <a:lstStyle/>
          <a:p>
            <a:pPr marL="274320" indent="-274320" fontAlgn="auto">
              <a:spcAft>
                <a:spcPts val="0"/>
              </a:spcAft>
              <a:buClr>
                <a:schemeClr val="accent3"/>
              </a:buClr>
              <a:buFont typeface="Wingdings 2"/>
              <a:buChar char=""/>
              <a:defRPr/>
            </a:pPr>
            <a:r>
              <a:rPr lang="en-AU" dirty="0" smtClean="0"/>
              <a:t>Cross-sections</a:t>
            </a:r>
          </a:p>
          <a:p>
            <a:pPr marL="274320" indent="-274320" fontAlgn="auto">
              <a:spcAft>
                <a:spcPts val="0"/>
              </a:spcAft>
              <a:buClr>
                <a:schemeClr val="accent3"/>
              </a:buClr>
              <a:buFont typeface="Wingdings 2"/>
              <a:buChar char=""/>
              <a:defRPr/>
            </a:pPr>
            <a:r>
              <a:rPr lang="en-AU" dirty="0" smtClean="0"/>
              <a:t>Flow velocity</a:t>
            </a:r>
          </a:p>
          <a:p>
            <a:pPr marL="274320" indent="-274320" fontAlgn="auto">
              <a:spcAft>
                <a:spcPts val="0"/>
              </a:spcAft>
              <a:buClr>
                <a:schemeClr val="accent3"/>
              </a:buClr>
              <a:buFont typeface="Wingdings 2"/>
              <a:buChar char=""/>
              <a:defRPr/>
            </a:pPr>
            <a:r>
              <a:rPr lang="en-AU" dirty="0" smtClean="0"/>
              <a:t>Plant species presence / absence and depth</a:t>
            </a:r>
          </a:p>
          <a:p>
            <a:pPr marL="274320" indent="-274320" fontAlgn="auto">
              <a:spcAft>
                <a:spcPts val="0"/>
              </a:spcAft>
              <a:buClr>
                <a:schemeClr val="accent3"/>
              </a:buClr>
              <a:buFont typeface="Wingdings 2"/>
              <a:buChar char=""/>
              <a:defRPr/>
            </a:pPr>
            <a:r>
              <a:rPr lang="en-AU" dirty="0" smtClean="0"/>
              <a:t>Spawning </a:t>
            </a:r>
            <a:r>
              <a:rPr lang="en-AU" dirty="0"/>
              <a:t>habitat </a:t>
            </a:r>
            <a:r>
              <a:rPr lang="en-AU" dirty="0" smtClean="0"/>
              <a:t>structure % cover and depth</a:t>
            </a:r>
          </a:p>
          <a:p>
            <a:pPr marL="274320" indent="-274320" fontAlgn="auto">
              <a:spcAft>
                <a:spcPts val="0"/>
              </a:spcAft>
              <a:buClr>
                <a:schemeClr val="accent3"/>
              </a:buClr>
              <a:buFont typeface="Wingdings 2"/>
              <a:buChar char=""/>
              <a:defRPr/>
            </a:pPr>
            <a:r>
              <a:rPr lang="en-AU" dirty="0" smtClean="0"/>
              <a:t>Water Quality</a:t>
            </a:r>
          </a:p>
        </p:txBody>
      </p:sp>
      <p:graphicFrame>
        <p:nvGraphicFramePr>
          <p:cNvPr id="15" name="Chart 14"/>
          <p:cNvGraphicFramePr>
            <a:graphicFrameLocks/>
          </p:cNvGraphicFramePr>
          <p:nvPr/>
        </p:nvGraphicFramePr>
        <p:xfrm>
          <a:off x="251520" y="4829094"/>
          <a:ext cx="5987578" cy="1582960"/>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3040" y="2022039"/>
            <a:ext cx="1199728" cy="1599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5847" y="2001254"/>
            <a:ext cx="2137914" cy="1603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05847" y="188640"/>
            <a:ext cx="2137915" cy="1603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36096" y="188640"/>
            <a:ext cx="1213617" cy="1618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443040" y="3836919"/>
            <a:ext cx="1199728" cy="1584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802917" y="3813867"/>
            <a:ext cx="2143774" cy="1587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1429</Words>
  <Application>Microsoft Office PowerPoint</Application>
  <PresentationFormat>On-screen Show (4:3)</PresentationFormat>
  <Paragraphs>234</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PowerPoint Presentation</vt:lpstr>
      <vt:lpstr>Overview</vt:lpstr>
      <vt:lpstr>Where are we?</vt:lpstr>
      <vt:lpstr>Who are the SLFSF?</vt:lpstr>
      <vt:lpstr>Spawning habitat requirements</vt:lpstr>
      <vt:lpstr>Spawning habitat in our catchments</vt:lpstr>
      <vt:lpstr>Sites</vt:lpstr>
      <vt:lpstr>PowerPoint Presentation</vt:lpstr>
      <vt:lpstr>Methods</vt:lpstr>
      <vt:lpstr>Same discharge – Different velocity</vt:lpstr>
      <vt:lpstr>Results</vt:lpstr>
      <vt:lpstr>Conceptual model</vt:lpstr>
      <vt:lpstr>PowerPoint Presentation</vt:lpstr>
      <vt:lpstr>SLFSF Eco-modeller Plug-in</vt:lpstr>
      <vt:lpstr>Water Planning Implications</vt:lpstr>
      <vt:lpstr>Knowledge Gaps – Future Projects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2017-03-23T07:07:15Z</dcterms:created>
  <dcterms:modified xsi:type="dcterms:W3CDTF">2017-08-01T07:42:51Z</dcterms:modified>
</cp:coreProperties>
</file>