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8" r:id="rId14"/>
    <p:sldId id="267" r:id="rId15"/>
    <p:sldId id="270" r:id="rId16"/>
    <p:sldId id="279" r:id="rId17"/>
    <p:sldId id="280" r:id="rId18"/>
    <p:sldId id="256" r:id="rId19"/>
    <p:sldId id="278" r:id="rId20"/>
    <p:sldId id="273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37" autoAdjust="0"/>
    <p:restoredTop sz="99275" autoAdjust="0"/>
  </p:normalViewPr>
  <p:slideViewPr>
    <p:cSldViewPr snapToGrid="0" showGuides="1">
      <p:cViewPr varScale="1">
        <p:scale>
          <a:sx n="64" d="100"/>
          <a:sy n="64" d="100"/>
        </p:scale>
        <p:origin x="784" y="4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593F6-0B05-4236-948A-DF9D6CB61AB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36D53-BAC7-4B3C-A0FC-FC4D46F4A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2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5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pic>
        <p:nvPicPr>
          <p:cNvPr id="9" name="Picture Placeholder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98702"/>
            <a:ext cx="9144000" cy="48675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0643" y="3484314"/>
            <a:ext cx="63427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Hydropower by Design: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system-scale solutions for sustainable energy,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river conservation, and environmental flows</a:t>
            </a:r>
          </a:p>
        </p:txBody>
      </p:sp>
      <p:pic>
        <p:nvPicPr>
          <p:cNvPr id="12" name="Picture 2" descr="C:\Users\capse\Documents\Admin\TNC Log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36" y="5303010"/>
            <a:ext cx="1326444" cy="66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0110" y="5303010"/>
            <a:ext cx="782546" cy="72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5352161"/>
            <a:ext cx="384356" cy="566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3222" y="4890496"/>
            <a:ext cx="3688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Jeff Opperman, WWF</a:t>
            </a:r>
          </a:p>
          <a:p>
            <a:r>
              <a:rPr lang="en-US" dirty="0">
                <a:solidFill>
                  <a:schemeClr val="bg1"/>
                </a:solidFill>
              </a:rPr>
              <a:t>Justus </a:t>
            </a:r>
            <a:r>
              <a:rPr lang="en-US" dirty="0" err="1">
                <a:solidFill>
                  <a:schemeClr val="bg1"/>
                </a:solidFill>
              </a:rPr>
              <a:t>Raepple</a:t>
            </a:r>
            <a:r>
              <a:rPr lang="en-US" dirty="0">
                <a:solidFill>
                  <a:schemeClr val="bg1"/>
                </a:solidFill>
              </a:rPr>
              <a:t> and Eloise Kendy, TNC</a:t>
            </a:r>
          </a:p>
          <a:p>
            <a:r>
              <a:rPr lang="en-US" dirty="0">
                <a:solidFill>
                  <a:schemeClr val="bg1"/>
                </a:solidFill>
              </a:rPr>
              <a:t>Joerg Hartmann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17779" y="5716261"/>
            <a:ext cx="6463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</a:rPr>
              <a:t>B.Besaw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3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pic>
        <p:nvPicPr>
          <p:cNvPr id="13" name="Picture 2" descr="https://upload.wikimedia.org/wikipedia/commons/thumb/d/de/Piva.river.JPG/800px-Piva.rive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289" y="2630705"/>
            <a:ext cx="2648790" cy="35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jopperman\Pictures\For presentation\IMG_5753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6743" y="2744836"/>
            <a:ext cx="3755116" cy="327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98244" y="1522709"/>
            <a:ext cx="84001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At the global scale, application of Hydropower by Design could reduce the amount of river length lost to fragmentation by approximately </a:t>
            </a:r>
            <a:r>
              <a:rPr lang="en-US" sz="2200" b="1" dirty="0"/>
              <a:t>100,000 kilometers </a:t>
            </a:r>
            <a:r>
              <a:rPr lang="en-US" sz="2200" dirty="0"/>
              <a:t>compared to business-as-usual approaches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8387" y="4382810"/>
            <a:ext cx="1106779" cy="152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9898" y="1018099"/>
            <a:ext cx="516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Environmental Benefits:</a:t>
            </a:r>
          </a:p>
        </p:txBody>
      </p:sp>
    </p:spTree>
    <p:extLst>
      <p:ext uri="{BB962C8B-B14F-4D97-AF65-F5344CB8AC3E}">
        <p14:creationId xmlns:p14="http://schemas.microsoft.com/office/powerpoint/2010/main" val="34962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81353" y="1321568"/>
            <a:ext cx="6686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But….will that be persuasive? </a:t>
            </a:r>
          </a:p>
        </p:txBody>
      </p:sp>
      <p:pic>
        <p:nvPicPr>
          <p:cNvPr id="20" name="Picture 19" descr="C:\Users\jopperman\Pictures\For presentation\IMG_575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6743" y="2744836"/>
            <a:ext cx="3755116" cy="327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8387" y="4382810"/>
            <a:ext cx="1106779" cy="152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s://upload.wikimedia.org/wikipedia/commons/thumb/d/de/Piva.river.JPG/800px-Piva.river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289" y="2630705"/>
            <a:ext cx="2648790" cy="35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33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81353" y="1321568"/>
            <a:ext cx="6686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But….will that be persuasive?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5133" y="2126136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Economic value to countries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Financial value to developers and investors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Feasible to implement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333" y="3575569"/>
            <a:ext cx="1894864" cy="2462040"/>
          </a:xfrm>
          <a:prstGeom prst="rect">
            <a:avLst/>
          </a:prstGeom>
        </p:spPr>
      </p:pic>
      <p:pic>
        <p:nvPicPr>
          <p:cNvPr id="17" name="Picture 2" descr="https://upload.wikimedia.org/wikipedia/commons/thumb/d/de/Piva.river.JPG/800px-Piva.river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289" y="2630705"/>
            <a:ext cx="2648790" cy="35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5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938" y="1672663"/>
            <a:ext cx="3870804" cy="197901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71008"/>
              </p:ext>
            </p:extLst>
          </p:nvPr>
        </p:nvGraphicFramePr>
        <p:xfrm>
          <a:off x="1455107" y="413378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339883404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999320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Economic value ($B)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2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Irrigation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100 - 410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458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Flood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20 - 40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70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160 - 320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7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280 - 770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73114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17779" y="1149443"/>
            <a:ext cx="5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Economic value to countries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7576" y="3471512"/>
            <a:ext cx="5649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Irrigation within hydropower-influenced basins</a:t>
            </a:r>
          </a:p>
        </p:txBody>
      </p:sp>
    </p:spTree>
    <p:extLst>
      <p:ext uri="{BB962C8B-B14F-4D97-AF65-F5344CB8AC3E}">
        <p14:creationId xmlns:p14="http://schemas.microsoft.com/office/powerpoint/2010/main" val="1675063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148" y="1285189"/>
            <a:ext cx="7905918" cy="46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5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33588" y="1307939"/>
            <a:ext cx="4009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Economic Benefits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7119" y="2644815"/>
            <a:ext cx="7517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Six case studies included another water-management service (irrigation, flood management, water supply)</a:t>
            </a:r>
          </a:p>
        </p:txBody>
      </p:sp>
    </p:spTree>
    <p:extLst>
      <p:ext uri="{BB962C8B-B14F-4D97-AF65-F5344CB8AC3E}">
        <p14:creationId xmlns:p14="http://schemas.microsoft.com/office/powerpoint/2010/main" val="563259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33588" y="1307939"/>
            <a:ext cx="4009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Economic Benefits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7119" y="2644815"/>
            <a:ext cx="7517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Six case studies included another water-management service (irrigation, flood management, water supply)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showed potential improvement in other service, ranging from 10 – 50%</a:t>
            </a:r>
          </a:p>
        </p:txBody>
      </p:sp>
    </p:spTree>
    <p:extLst>
      <p:ext uri="{BB962C8B-B14F-4D97-AF65-F5344CB8AC3E}">
        <p14:creationId xmlns:p14="http://schemas.microsoft.com/office/powerpoint/2010/main" val="4006192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33588" y="1307939"/>
            <a:ext cx="4009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Economic Benefits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7119" y="2644815"/>
            <a:ext cx="75177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Six case studies included another water-management service (irrigation, flood management, water supply)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showed potential improvement in other service, ranging from 10 – 50%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Average improvement: 23%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Median improvement: 18%</a:t>
            </a:r>
          </a:p>
        </p:txBody>
      </p:sp>
    </p:spTree>
    <p:extLst>
      <p:ext uri="{BB962C8B-B14F-4D97-AF65-F5344CB8AC3E}">
        <p14:creationId xmlns:p14="http://schemas.microsoft.com/office/powerpoint/2010/main" val="229126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pic>
        <p:nvPicPr>
          <p:cNvPr id="12" name="Content Placeholder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14379"/>
            <a:ext cx="9144000" cy="3469429"/>
          </a:xfrm>
          <a:prstGeom prst="rect">
            <a:avLst/>
          </a:prstGeom>
        </p:spPr>
      </p:pic>
      <p:sp>
        <p:nvSpPr>
          <p:cNvPr id="13" name="Title 5"/>
          <p:cNvSpPr txBox="1">
            <a:spLocks/>
          </p:cNvSpPr>
          <p:nvPr/>
        </p:nvSpPr>
        <p:spPr>
          <a:xfrm>
            <a:off x="220762" y="1892287"/>
            <a:ext cx="8698513" cy="722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Even a 5% improvement in performance for other water-management sectors would equal up to $40 billion per year in economic value globally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57874" y="5806809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H. </a:t>
            </a:r>
            <a:r>
              <a:rPr lang="en-US" sz="1200" dirty="0" err="1">
                <a:solidFill>
                  <a:schemeClr val="bg1"/>
                </a:solidFill>
              </a:rPr>
              <a:t>Malde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808451" y="2077011"/>
            <a:ext cx="42672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>
                    <a:lumMod val="25000"/>
                  </a:schemeClr>
                </a:solidFill>
              </a:rPr>
              <a:t>Hydropower projects have greater cost overruns than other large infrastructure projects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762" y="2172773"/>
            <a:ext cx="4450852" cy="3578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563" y="3001095"/>
            <a:ext cx="3790976" cy="2843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3588" y="1307939"/>
            <a:ext cx="3831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Financial Benefits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5772661"/>
            <a:ext cx="2256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Friends of the Earth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47254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050040"/>
            <a:ext cx="9144000" cy="4789200"/>
          </a:xfrm>
          <a:prstGeom prst="rect">
            <a:avLst/>
          </a:prstGeom>
          <a:ln>
            <a:noFill/>
            <a:prstDash val="dash"/>
          </a:ln>
        </p:spPr>
      </p:pic>
      <p:pic>
        <p:nvPicPr>
          <p:cNvPr id="12" name="Picture 4" descr="https://i.ytimg.com/vi/cQ3cWf3sJB0/hqdefaul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5943" y="3828386"/>
            <a:ext cx="3628057" cy="204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627275"/>
            <a:ext cx="4724400" cy="32386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2805051" y="5839240"/>
            <a:ext cx="2468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Rockstrom</a:t>
            </a:r>
            <a:r>
              <a:rPr lang="en-US" sz="1400" dirty="0"/>
              <a:t> et al. 2017</a:t>
            </a:r>
          </a:p>
        </p:txBody>
      </p:sp>
    </p:spTree>
    <p:extLst>
      <p:ext uri="{BB962C8B-B14F-4D97-AF65-F5344CB8AC3E}">
        <p14:creationId xmlns:p14="http://schemas.microsoft.com/office/powerpoint/2010/main" val="103358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714" y="2265854"/>
            <a:ext cx="4911257" cy="39347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04" y="2406470"/>
            <a:ext cx="2777923" cy="37072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4428" y="1079352"/>
            <a:ext cx="7506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Financial Benefits: </a:t>
            </a:r>
          </a:p>
          <a:p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Magdalena River Basin, Colombia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9469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332" y="2183987"/>
            <a:ext cx="4065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Projects selected through Hydropower by Design had </a:t>
            </a:r>
            <a:r>
              <a:rPr lang="en-US" sz="2200" b="1" dirty="0"/>
              <a:t>higher Internal Rate of Return (IRR)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356"/>
          <a:stretch/>
        </p:blipFill>
        <p:spPr>
          <a:xfrm>
            <a:off x="185057" y="3570365"/>
            <a:ext cx="4035948" cy="510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955" y="1661882"/>
            <a:ext cx="4275084" cy="39966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332" y="3976845"/>
            <a:ext cx="3776330" cy="4920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3588" y="1307939"/>
            <a:ext cx="3831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Financial Benefits</a:t>
            </a:r>
          </a:p>
        </p:txBody>
      </p:sp>
    </p:spTree>
    <p:extLst>
      <p:ext uri="{BB962C8B-B14F-4D97-AF65-F5344CB8AC3E}">
        <p14:creationId xmlns:p14="http://schemas.microsoft.com/office/powerpoint/2010/main" val="3150567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86" y="2850980"/>
            <a:ext cx="4907853" cy="2993833"/>
          </a:xfrm>
          <a:prstGeom prst="rect">
            <a:avLst/>
          </a:prstGeom>
        </p:spPr>
      </p:pic>
      <p:pic>
        <p:nvPicPr>
          <p:cNvPr id="10" name="Picture 6" descr="Image result for wind turb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783" y="2850981"/>
            <a:ext cx="4790132" cy="299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176514" y="1222199"/>
            <a:ext cx="8610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From “hydropower by design” to </a:t>
            </a:r>
          </a:p>
          <a:p>
            <a:pPr algn="ctr"/>
            <a:r>
              <a:rPr lang="en-US" sz="3200" dirty="0"/>
              <a:t>“energy systems by design”</a:t>
            </a:r>
          </a:p>
        </p:txBody>
      </p:sp>
    </p:spTree>
    <p:extLst>
      <p:ext uri="{BB962C8B-B14F-4D97-AF65-F5344CB8AC3E}">
        <p14:creationId xmlns:p14="http://schemas.microsoft.com/office/powerpoint/2010/main" val="78942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pic>
        <p:nvPicPr>
          <p:cNvPr id="9" name="Picture 4" descr="https://c2.staticflickr.com/4/3361/3412711352_c395f96e82_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9583" y="1321568"/>
            <a:ext cx="9176808" cy="440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332" y="1883128"/>
            <a:ext cx="3968977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7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jopperman\Pictures\For presentation\IMG_68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3064"/>
            <a:ext cx="9093200" cy="479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3230188"/>
            <a:ext cx="2457450" cy="16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72429" y="94651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Global climate-energy-nature challenge:</a:t>
            </a:r>
            <a:endParaRPr lang="en-US" sz="2800" dirty="0"/>
          </a:p>
        </p:txBody>
      </p:sp>
      <p:pic>
        <p:nvPicPr>
          <p:cNvPr id="10" name="Content Placeholder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8429" y="2169285"/>
            <a:ext cx="213857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29" y="2435985"/>
            <a:ext cx="2112013" cy="144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229" y="2702685"/>
            <a:ext cx="1600200" cy="10900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5461486" y="289784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2536469" y="315945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8" t="2291" b="3786"/>
          <a:stretch/>
        </p:blipFill>
        <p:spPr>
          <a:xfrm>
            <a:off x="2835797" y="4363606"/>
            <a:ext cx="3006689" cy="1378328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19" name="TextBox 18"/>
          <p:cNvSpPr txBox="1"/>
          <p:nvPr/>
        </p:nvSpPr>
        <p:spPr>
          <a:xfrm>
            <a:off x="7835229" y="2862986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172856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2672" y="1934360"/>
            <a:ext cx="83039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Whitney Office" pitchFamily="2" charset="0"/>
              </a:rPr>
              <a:t>A comprehensive and system-scale approach; </a:t>
            </a:r>
          </a:p>
          <a:p>
            <a:pPr marL="34290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Whitney Office" pitchFamily="2" charset="0"/>
              </a:rPr>
              <a:t>Applied at the earliest stages of development planning; </a:t>
            </a:r>
          </a:p>
          <a:p>
            <a:pPr marL="34290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Whitney Office" pitchFamily="2" charset="0"/>
              </a:rPr>
              <a:t>Integrates other sectors, as well as environmental and social values; </a:t>
            </a:r>
          </a:p>
          <a:p>
            <a:pPr marL="34290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Whitney Office" pitchFamily="2" charset="0"/>
              </a:rPr>
              <a:t>Promotes sustainability and optimizes the delivery of multiple benefits. 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0762" y="1238434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Hydropower by Design</a:t>
            </a:r>
          </a:p>
        </p:txBody>
      </p:sp>
    </p:spTree>
    <p:extLst>
      <p:ext uri="{BB962C8B-B14F-4D97-AF65-F5344CB8AC3E}">
        <p14:creationId xmlns:p14="http://schemas.microsoft.com/office/powerpoint/2010/main" val="183166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535" y="1707142"/>
            <a:ext cx="6864997" cy="42590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124" y="1143519"/>
            <a:ext cx="8767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Environmental Benefits – global potential</a:t>
            </a:r>
          </a:p>
        </p:txBody>
      </p:sp>
    </p:spTree>
    <p:extLst>
      <p:ext uri="{BB962C8B-B14F-4D97-AF65-F5344CB8AC3E}">
        <p14:creationId xmlns:p14="http://schemas.microsoft.com/office/powerpoint/2010/main" val="336556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39770" y="1890885"/>
            <a:ext cx="5372100" cy="3998525"/>
            <a:chOff x="4114800" y="1457632"/>
            <a:chExt cx="5053297" cy="362722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934" y="1457632"/>
              <a:ext cx="4729163" cy="362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114800" y="1457632"/>
              <a:ext cx="2438400" cy="1056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88" y="2869361"/>
            <a:ext cx="2856206" cy="315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3588" y="1307939"/>
            <a:ext cx="516654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Environmental Benefits:</a:t>
            </a:r>
          </a:p>
          <a:p>
            <a:pPr lvl="0"/>
            <a:r>
              <a:rPr lang="en-US" sz="2800" dirty="0">
                <a:solidFill>
                  <a:prstClr val="white">
                    <a:lumMod val="25000"/>
                  </a:prstClr>
                </a:solidFill>
              </a:rPr>
              <a:t>Coatzacoalcos River Basin, Mexico</a:t>
            </a:r>
          </a:p>
        </p:txBody>
      </p:sp>
    </p:spTree>
    <p:extLst>
      <p:ext uri="{BB962C8B-B14F-4D97-AF65-F5344CB8AC3E}">
        <p14:creationId xmlns:p14="http://schemas.microsoft.com/office/powerpoint/2010/main" val="350857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83" y="11815"/>
            <a:ext cx="704850" cy="103822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50" y="2402174"/>
            <a:ext cx="5351945" cy="369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762055" y="1481071"/>
            <a:ext cx="2145747" cy="2480906"/>
            <a:chOff x="457200" y="1484816"/>
            <a:chExt cx="3485628" cy="3991752"/>
          </a:xfrm>
        </p:grpSpPr>
        <p:pic>
          <p:nvPicPr>
            <p:cNvPr id="13" name="Picture 12"/>
            <p:cNvPicPr/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5360" y="1484816"/>
              <a:ext cx="3277468" cy="3696783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5" name="Rectangle 14"/>
            <p:cNvSpPr/>
            <p:nvPr/>
          </p:nvSpPr>
          <p:spPr>
            <a:xfrm>
              <a:off x="457200" y="5181600"/>
              <a:ext cx="762000" cy="294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7" name="Picture 16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8943" y="3609400"/>
            <a:ext cx="2079852" cy="2356833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4" name="Straight Arrow Connector 3"/>
          <p:cNvCxnSpPr/>
          <p:nvPr/>
        </p:nvCxnSpPr>
        <p:spPr>
          <a:xfrm flipV="1">
            <a:off x="3825349" y="2920167"/>
            <a:ext cx="3000778" cy="673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38554" y="4462669"/>
            <a:ext cx="2121333" cy="147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2520" y="1203900"/>
            <a:ext cx="516654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Environmental Benefits:</a:t>
            </a:r>
          </a:p>
          <a:p>
            <a:pPr lvl="0"/>
            <a:r>
              <a:rPr lang="en-US" sz="2800" dirty="0">
                <a:solidFill>
                  <a:prstClr val="white">
                    <a:lumMod val="25000"/>
                  </a:prstClr>
                </a:solidFill>
              </a:rPr>
              <a:t>Coatzacoalcos River Basin, Mexico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106869" y="2429349"/>
            <a:ext cx="6286500" cy="628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/>
              <a:t>Hydropower and fragmentation</a:t>
            </a:r>
          </a:p>
        </p:txBody>
      </p:sp>
    </p:spTree>
    <p:extLst>
      <p:ext uri="{BB962C8B-B14F-4D97-AF65-F5344CB8AC3E}">
        <p14:creationId xmlns:p14="http://schemas.microsoft.com/office/powerpoint/2010/main" val="427898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1621</TotalTime>
  <Words>616</Words>
  <Application>Microsoft Office PowerPoint</Application>
  <PresentationFormat>On-screen Show (4:3)</PresentationFormat>
  <Paragraphs>112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Whitney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Opperman, Jeff</cp:lastModifiedBy>
  <cp:revision>27</cp:revision>
  <dcterms:created xsi:type="dcterms:W3CDTF">2016-07-18T05:53:10Z</dcterms:created>
  <dcterms:modified xsi:type="dcterms:W3CDTF">2017-08-11T17:00:34Z</dcterms:modified>
</cp:coreProperties>
</file>