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0"/>
  </p:notesMasterIdLst>
  <p:sldIdLst>
    <p:sldId id="260" r:id="rId7"/>
    <p:sldId id="274" r:id="rId8"/>
    <p:sldId id="272" r:id="rId9"/>
    <p:sldId id="261" r:id="rId10"/>
    <p:sldId id="262" r:id="rId11"/>
    <p:sldId id="263" r:id="rId12"/>
    <p:sldId id="266" r:id="rId13"/>
    <p:sldId id="265" r:id="rId14"/>
    <p:sldId id="256" r:id="rId15"/>
    <p:sldId id="264" r:id="rId16"/>
    <p:sldId id="269" r:id="rId17"/>
    <p:sldId id="276" r:id="rId18"/>
    <p:sldId id="275"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2880"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nia Robinson"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1" autoAdjust="0"/>
    <p:restoredTop sz="78691" autoAdjust="0"/>
  </p:normalViewPr>
  <p:slideViewPr>
    <p:cSldViewPr snapToGrid="0" showGuides="1">
      <p:cViewPr>
        <p:scale>
          <a:sx n="80" d="100"/>
          <a:sy n="80" d="100"/>
        </p:scale>
        <p:origin x="-1872" y="1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52F161-505E-4351-97DA-0C528B7F6781}" type="datetimeFigureOut">
              <a:rPr lang="en-AU" smtClean="0"/>
              <a:t>11/08/2017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23F28-8C15-438B-AC46-673FE73E20B6}" type="slidenum">
              <a:rPr lang="en-AU" smtClean="0"/>
              <a:t>‹#›</a:t>
            </a:fld>
            <a:endParaRPr lang="en-AU"/>
          </a:p>
        </p:txBody>
      </p:sp>
    </p:spTree>
    <p:extLst>
      <p:ext uri="{BB962C8B-B14F-4D97-AF65-F5344CB8AC3E}">
        <p14:creationId xmlns:p14="http://schemas.microsoft.com/office/powerpoint/2010/main" val="458876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Introduce</a:t>
            </a:r>
            <a:r>
              <a:rPr lang="en-US" baseline="0" dirty="0" smtClean="0"/>
              <a:t> self</a:t>
            </a:r>
          </a:p>
          <a:p>
            <a:pPr marL="171450" indent="-171450">
              <a:buFont typeface="Arial" panose="020B0604020202020204" pitchFamily="34" charset="0"/>
              <a:buChar char="•"/>
            </a:pPr>
            <a:r>
              <a:rPr lang="en-US" baseline="0" dirty="0" smtClean="0"/>
              <a:t>NCCMA – 14% of Victoria</a:t>
            </a:r>
            <a:endParaRPr lang="en-AU" dirty="0"/>
          </a:p>
        </p:txBody>
      </p:sp>
      <p:sp>
        <p:nvSpPr>
          <p:cNvPr id="4" name="Slide Number Placeholder 3"/>
          <p:cNvSpPr>
            <a:spLocks noGrp="1"/>
          </p:cNvSpPr>
          <p:nvPr>
            <p:ph type="sldNum" sz="quarter" idx="10"/>
          </p:nvPr>
        </p:nvSpPr>
        <p:spPr/>
        <p:txBody>
          <a:bodyPr/>
          <a:lstStyle/>
          <a:p>
            <a:fld id="{A8723F28-8C15-438B-AC46-673FE73E20B6}" type="slidenum">
              <a:rPr lang="en-AU" smtClean="0"/>
              <a:t>1</a:t>
            </a:fld>
            <a:endParaRPr lang="en-AU"/>
          </a:p>
        </p:txBody>
      </p:sp>
    </p:spTree>
    <p:extLst>
      <p:ext uri="{BB962C8B-B14F-4D97-AF65-F5344CB8AC3E}">
        <p14:creationId xmlns:p14="http://schemas.microsoft.com/office/powerpoint/2010/main" val="2020622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After</a:t>
            </a:r>
            <a:r>
              <a:rPr lang="en-US" baseline="0" dirty="0" smtClean="0"/>
              <a:t> almost 18 months of delivering e-water the first MHH were translocated from a nearby source (drain) in spring 2015</a:t>
            </a:r>
          </a:p>
          <a:p>
            <a:pPr marL="171450" indent="-171450">
              <a:buFont typeface="Arial" panose="020B0604020202020204" pitchFamily="34" charset="0"/>
              <a:buChar char="•"/>
            </a:pPr>
            <a:r>
              <a:rPr lang="en-US" baseline="0" dirty="0" smtClean="0"/>
              <a:t>Translocations have occurred several times since this </a:t>
            </a:r>
          </a:p>
          <a:p>
            <a:pPr marL="171450" indent="-171450">
              <a:buFont typeface="Arial" panose="020B0604020202020204" pitchFamily="34" charset="0"/>
              <a:buChar char="•"/>
            </a:pPr>
            <a:r>
              <a:rPr lang="en-US" baseline="0" dirty="0" err="1" smtClean="0"/>
              <a:t>eDNA</a:t>
            </a:r>
            <a:r>
              <a:rPr lang="en-US" baseline="0" dirty="0" smtClean="0"/>
              <a:t> testing was completed a sites but results were inconclusive as there were not enough samples taken to provide any findings</a:t>
            </a:r>
          </a:p>
          <a:p>
            <a:pPr marL="171450" indent="-171450">
              <a:buFont typeface="Arial" panose="020B0604020202020204" pitchFamily="34" charset="0"/>
              <a:buChar char="•"/>
            </a:pPr>
            <a:r>
              <a:rPr lang="en-US" baseline="0" dirty="0" smtClean="0"/>
              <a:t>Funding restraints have limited monitoring for the MHH over the last 12 months  </a:t>
            </a:r>
          </a:p>
          <a:p>
            <a:pPr marL="171450" indent="-171450">
              <a:buFont typeface="Arial" panose="020B0604020202020204" pitchFamily="34" charset="0"/>
              <a:buChar char="•"/>
            </a:pPr>
            <a:r>
              <a:rPr lang="en-US" baseline="0" dirty="0" smtClean="0"/>
              <a:t>A positive sign has been the sighting of MHH by fish ecologists around the shores of Round Lake which has held a strong population of the fish for a number of years.</a:t>
            </a:r>
          </a:p>
          <a:p>
            <a:pPr marL="17145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A8723F28-8C15-438B-AC46-673FE73E20B6}" type="slidenum">
              <a:rPr lang="en-AU" smtClean="0"/>
              <a:t>10</a:t>
            </a:fld>
            <a:endParaRPr lang="en-AU"/>
          </a:p>
        </p:txBody>
      </p:sp>
    </p:spTree>
    <p:extLst>
      <p:ext uri="{BB962C8B-B14F-4D97-AF65-F5344CB8AC3E}">
        <p14:creationId xmlns:p14="http://schemas.microsoft.com/office/powerpoint/2010/main" val="4210174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Interpretive signs have been located at Lake Elizabeth and Round Lake</a:t>
            </a:r>
          </a:p>
          <a:p>
            <a:pPr marL="171450" indent="-171450">
              <a:buFont typeface="Arial" panose="020B0604020202020204" pitchFamily="34" charset="0"/>
              <a:buChar char="•"/>
            </a:pPr>
            <a:r>
              <a:rPr lang="en-US" baseline="0" dirty="0" smtClean="0"/>
              <a:t>Media releases – on why we are releasing environmental water, how  the community have reacted, results from the environmental water </a:t>
            </a:r>
          </a:p>
        </p:txBody>
      </p:sp>
      <p:sp>
        <p:nvSpPr>
          <p:cNvPr id="4" name="Slide Number Placeholder 3"/>
          <p:cNvSpPr>
            <a:spLocks noGrp="1"/>
          </p:cNvSpPr>
          <p:nvPr>
            <p:ph type="sldNum" sz="quarter" idx="10"/>
          </p:nvPr>
        </p:nvSpPr>
        <p:spPr/>
        <p:txBody>
          <a:bodyPr/>
          <a:lstStyle/>
          <a:p>
            <a:fld id="{A8723F28-8C15-438B-AC46-673FE73E20B6}" type="slidenum">
              <a:rPr lang="en-AU" smtClean="0"/>
              <a:t>11</a:t>
            </a:fld>
            <a:endParaRPr lang="en-AU"/>
          </a:p>
        </p:txBody>
      </p:sp>
    </p:spTree>
    <p:extLst>
      <p:ext uri="{BB962C8B-B14F-4D97-AF65-F5344CB8AC3E}">
        <p14:creationId xmlns:p14="http://schemas.microsoft.com/office/powerpoint/2010/main" val="1796663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8723F28-8C15-438B-AC46-673FE73E20B6}" type="slidenum">
              <a:rPr lang="en-AU" smtClean="0"/>
              <a:t>12</a:t>
            </a:fld>
            <a:endParaRPr lang="en-AU"/>
          </a:p>
        </p:txBody>
      </p:sp>
    </p:spTree>
    <p:extLst>
      <p:ext uri="{BB962C8B-B14F-4D97-AF65-F5344CB8AC3E}">
        <p14:creationId xmlns:p14="http://schemas.microsoft.com/office/powerpoint/2010/main" val="1796663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u="sng" baseline="0" dirty="0" smtClean="0"/>
              <a:t>Project partners – </a:t>
            </a:r>
          </a:p>
          <a:p>
            <a:pPr marL="628650" lvl="1" indent="-171450">
              <a:buFont typeface="Arial" panose="020B0604020202020204" pitchFamily="34" charset="0"/>
              <a:buChar char="•"/>
            </a:pPr>
            <a:r>
              <a:rPr lang="en-US" baseline="0" dirty="0" smtClean="0"/>
              <a:t>DELWP – Victorian Department of Environment, Land, Water and Planning</a:t>
            </a:r>
          </a:p>
          <a:p>
            <a:pPr marL="628650" lvl="1" indent="-171450">
              <a:buFont typeface="Arial" panose="020B0604020202020204" pitchFamily="34" charset="0"/>
              <a:buChar char="•"/>
            </a:pPr>
            <a:r>
              <a:rPr lang="en-US" baseline="0" dirty="0" smtClean="0"/>
              <a:t>Victorian Environmental water holder</a:t>
            </a:r>
          </a:p>
          <a:p>
            <a:pPr marL="628650" lvl="1" indent="-171450">
              <a:buFont typeface="Arial" panose="020B0604020202020204" pitchFamily="34" charset="0"/>
              <a:buChar char="•"/>
            </a:pPr>
            <a:r>
              <a:rPr lang="en-US" baseline="0" dirty="0" err="1" smtClean="0"/>
              <a:t>Goulburn</a:t>
            </a:r>
            <a:r>
              <a:rPr lang="en-US" baseline="0" dirty="0" smtClean="0"/>
              <a:t>-Murray Water</a:t>
            </a:r>
          </a:p>
          <a:p>
            <a:pPr marL="628650" lvl="1" indent="-171450">
              <a:buFont typeface="Arial" panose="020B0604020202020204" pitchFamily="34" charset="0"/>
              <a:buChar char="•"/>
            </a:pPr>
            <a:r>
              <a:rPr lang="en-US" baseline="0" dirty="0" smtClean="0"/>
              <a:t>Parks Victoria</a:t>
            </a:r>
          </a:p>
          <a:p>
            <a:pPr marL="628650" lvl="1" indent="-171450">
              <a:buFont typeface="Arial" panose="020B0604020202020204" pitchFamily="34" charset="0"/>
              <a:buChar char="•"/>
            </a:pPr>
            <a:r>
              <a:rPr lang="en-US" baseline="0" dirty="0" smtClean="0"/>
              <a:t>NCCMA</a:t>
            </a:r>
          </a:p>
        </p:txBody>
      </p:sp>
      <p:sp>
        <p:nvSpPr>
          <p:cNvPr id="4" name="Slide Number Placeholder 3"/>
          <p:cNvSpPr>
            <a:spLocks noGrp="1"/>
          </p:cNvSpPr>
          <p:nvPr>
            <p:ph type="sldNum" sz="quarter" idx="10"/>
          </p:nvPr>
        </p:nvSpPr>
        <p:spPr/>
        <p:txBody>
          <a:bodyPr/>
          <a:lstStyle/>
          <a:p>
            <a:fld id="{A8723F28-8C15-438B-AC46-673FE73E20B6}" type="slidenum">
              <a:rPr lang="en-AU" smtClean="0"/>
              <a:t>13</a:t>
            </a:fld>
            <a:endParaRPr lang="en-AU"/>
          </a:p>
        </p:txBody>
      </p:sp>
    </p:spTree>
    <p:extLst>
      <p:ext uri="{BB962C8B-B14F-4D97-AF65-F5344CB8AC3E}">
        <p14:creationId xmlns:p14="http://schemas.microsoft.com/office/powerpoint/2010/main" val="179666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8723F28-8C15-438B-AC46-673FE73E20B6}" type="slidenum">
              <a:rPr lang="en-AU" smtClean="0"/>
              <a:t>2</a:t>
            </a:fld>
            <a:endParaRPr lang="en-AU"/>
          </a:p>
        </p:txBody>
      </p:sp>
    </p:spTree>
    <p:extLst>
      <p:ext uri="{BB962C8B-B14F-4D97-AF65-F5344CB8AC3E}">
        <p14:creationId xmlns:p14="http://schemas.microsoft.com/office/powerpoint/2010/main" val="179666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Lake Elizabeth is just over 3 </a:t>
            </a:r>
            <a:r>
              <a:rPr lang="en-US" dirty="0" err="1" smtClean="0"/>
              <a:t>hrs</a:t>
            </a:r>
            <a:r>
              <a:rPr lang="en-US" dirty="0" smtClean="0"/>
              <a:t> North</a:t>
            </a:r>
            <a:r>
              <a:rPr lang="en-US" baseline="0" dirty="0" smtClean="0"/>
              <a:t> of Melbourne and is part of the Kerang Lakes.  The lake is managed by Parks Victoria, listed as a state wildlife reserve and 94ha in size.  The Lake is highly saline with levels reaching about 100,000 EC when left to draw down naturally.</a:t>
            </a:r>
          </a:p>
          <a:p>
            <a:pPr marL="171450" indent="-171450">
              <a:buFont typeface="Arial" panose="020B0604020202020204" pitchFamily="34" charset="0"/>
              <a:buChar char="•"/>
            </a:pPr>
            <a:r>
              <a:rPr lang="en-US" baseline="0" dirty="0" smtClean="0"/>
              <a:t>Environmental water is managed by the North Central CMA and delivered by GMW</a:t>
            </a:r>
            <a:endParaRPr lang="en-US" dirty="0" smtClean="0"/>
          </a:p>
          <a:p>
            <a:pPr marL="171450" indent="-171450">
              <a:buFont typeface="Arial" panose="020B0604020202020204" pitchFamily="34" charset="0"/>
              <a:buChar char="•"/>
            </a:pPr>
            <a:r>
              <a:rPr lang="en-US" dirty="0" smtClean="0"/>
              <a:t>Hosted a number of native</a:t>
            </a:r>
            <a:r>
              <a:rPr lang="en-US" baseline="0" dirty="0" smtClean="0"/>
              <a:t> fish species including MHH</a:t>
            </a:r>
          </a:p>
        </p:txBody>
      </p:sp>
      <p:sp>
        <p:nvSpPr>
          <p:cNvPr id="4" name="Slide Number Placeholder 3"/>
          <p:cNvSpPr>
            <a:spLocks noGrp="1"/>
          </p:cNvSpPr>
          <p:nvPr>
            <p:ph type="sldNum" sz="quarter" idx="10"/>
          </p:nvPr>
        </p:nvSpPr>
        <p:spPr/>
        <p:txBody>
          <a:bodyPr/>
          <a:lstStyle/>
          <a:p>
            <a:fld id="{A8723F28-8C15-438B-AC46-673FE73E20B6}" type="slidenum">
              <a:rPr lang="en-AU" smtClean="0"/>
              <a:t>3</a:t>
            </a:fld>
            <a:endParaRPr lang="en-AU"/>
          </a:p>
        </p:txBody>
      </p:sp>
    </p:spTree>
    <p:extLst>
      <p:ext uri="{BB962C8B-B14F-4D97-AF65-F5344CB8AC3E}">
        <p14:creationId xmlns:p14="http://schemas.microsoft.com/office/powerpoint/2010/main" val="179666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Critically endangered – facing an extremely high risk of extinction in the wild</a:t>
            </a:r>
          </a:p>
          <a:p>
            <a:pPr marL="171450" indent="-171450">
              <a:buFont typeface="Arial" panose="020B0604020202020204" pitchFamily="34" charset="0"/>
              <a:buChar char="•"/>
            </a:pPr>
            <a:r>
              <a:rPr lang="en-US" dirty="0" smtClean="0"/>
              <a:t>MHH</a:t>
            </a:r>
            <a:r>
              <a:rPr lang="en-US" baseline="0" dirty="0" smtClean="0"/>
              <a:t> is a highly threatened small bodied native fish species with less than 10 populations left in the MD Basin, therefore the world</a:t>
            </a:r>
          </a:p>
          <a:p>
            <a:pPr marL="171450" indent="-171450">
              <a:buFont typeface="Arial" panose="020B0604020202020204" pitchFamily="34" charset="0"/>
              <a:buChar char="•"/>
            </a:pPr>
            <a:r>
              <a:rPr lang="en-US" baseline="0" dirty="0" smtClean="0"/>
              <a:t>The fish grows to a maximum 85mm and has a lifespan of about 18 months (in captivity)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fld id="{A8723F28-8C15-438B-AC46-673FE73E20B6}" type="slidenum">
              <a:rPr lang="en-AU" smtClean="0"/>
              <a:t>4</a:t>
            </a:fld>
            <a:endParaRPr lang="en-AU"/>
          </a:p>
        </p:txBody>
      </p:sp>
    </p:spTree>
    <p:extLst>
      <p:ext uri="{BB962C8B-B14F-4D97-AF65-F5344CB8AC3E}">
        <p14:creationId xmlns:p14="http://schemas.microsoft.com/office/powerpoint/2010/main" val="179666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MHH were first recorded in Lake Elizabeth in 1974 and found up until 2002.</a:t>
            </a:r>
          </a:p>
          <a:p>
            <a:pPr marL="171450" indent="-171450">
              <a:buFont typeface="Arial" panose="020B0604020202020204" pitchFamily="34" charset="0"/>
              <a:buChar char="•"/>
            </a:pPr>
            <a:r>
              <a:rPr lang="en-US" baseline="0" dirty="0" smtClean="0"/>
              <a:t>The fish were being breed in a captive breeding program and attempt to further strengthen populations a translocation of the fish was looked into.</a:t>
            </a:r>
          </a:p>
          <a:p>
            <a:pPr marL="171450" indent="-171450">
              <a:buFont typeface="Arial" panose="020B0604020202020204" pitchFamily="34" charset="0"/>
              <a:buChar char="•"/>
            </a:pPr>
            <a:r>
              <a:rPr lang="en-US" baseline="0" dirty="0" smtClean="0"/>
              <a:t>Surveys were conducted to find suitable locations to translocate populations of the fish, the fish can tolerate high EC’s and therefore by keeping the EC high it would keep predators at bay, giving the fish a greater chance of survival.</a:t>
            </a:r>
          </a:p>
          <a:p>
            <a:pPr marL="171450" indent="-171450">
              <a:buFont typeface="Arial" panose="020B0604020202020204" pitchFamily="34" charset="0"/>
              <a:buChar char="•"/>
            </a:pPr>
            <a:r>
              <a:rPr lang="en-US" baseline="0" dirty="0" smtClean="0"/>
              <a:t>A site needed to be found that environmental water could be delivered to and salinity levels could be managed.</a:t>
            </a:r>
          </a:p>
          <a:p>
            <a:pPr marL="171450" indent="-171450">
              <a:buFont typeface="Arial" panose="020B0604020202020204" pitchFamily="34" charset="0"/>
              <a:buChar char="•"/>
            </a:pPr>
            <a:r>
              <a:rPr lang="en-US" baseline="0" dirty="0" smtClean="0"/>
              <a:t>Lake Elizabeth was selected as populations of MHH were previously found there, it had the right habitat conditions, could easily be connected to the channel system so </a:t>
            </a:r>
            <a:r>
              <a:rPr lang="en-US" baseline="0" dirty="0" err="1" smtClean="0"/>
              <a:t>ewater</a:t>
            </a:r>
            <a:r>
              <a:rPr lang="en-US" baseline="0" dirty="0" smtClean="0"/>
              <a:t> could be delivered and it was highly saline.</a:t>
            </a:r>
          </a:p>
          <a:p>
            <a:pPr marL="171450" indent="-171450">
              <a:buFont typeface="Arial" panose="020B0604020202020204" pitchFamily="34" charset="0"/>
              <a:buChar char="•"/>
            </a:pPr>
            <a:r>
              <a:rPr lang="en-US" baseline="0" dirty="0" smtClean="0"/>
              <a:t>The question about salinity levels and salt loads was still a big question and a lot of work would have to be done before the fish could be translocated into the lake.</a:t>
            </a:r>
          </a:p>
          <a:p>
            <a:pPr marL="171450" indent="-171450">
              <a:buFont typeface="Arial" panose="020B0604020202020204" pitchFamily="34" charset="0"/>
              <a:buChar char="•"/>
            </a:pPr>
            <a:r>
              <a:rPr lang="en-US" baseline="0" dirty="0" smtClean="0"/>
              <a:t>A simple spreadsheet model was developed to consider evaporation and seepage loss </a:t>
            </a:r>
          </a:p>
          <a:p>
            <a:pPr marL="171450" indent="-171450">
              <a:buFont typeface="Arial" panose="020B0604020202020204" pitchFamily="34" charset="0"/>
              <a:buChar char="•"/>
            </a:pPr>
            <a:r>
              <a:rPr lang="en-US" baseline="0" dirty="0" smtClean="0"/>
              <a:t>The research led to an environmental watering regime based on adaptive learning </a:t>
            </a:r>
            <a:endParaRPr lang="en-AU" dirty="0"/>
          </a:p>
        </p:txBody>
      </p:sp>
      <p:sp>
        <p:nvSpPr>
          <p:cNvPr id="4" name="Slide Number Placeholder 3"/>
          <p:cNvSpPr>
            <a:spLocks noGrp="1"/>
          </p:cNvSpPr>
          <p:nvPr>
            <p:ph type="sldNum" sz="quarter" idx="10"/>
          </p:nvPr>
        </p:nvSpPr>
        <p:spPr/>
        <p:txBody>
          <a:bodyPr/>
          <a:lstStyle/>
          <a:p>
            <a:fld id="{A8723F28-8C15-438B-AC46-673FE73E20B6}" type="slidenum">
              <a:rPr lang="en-AU" smtClean="0"/>
              <a:t>5</a:t>
            </a:fld>
            <a:endParaRPr lang="en-AU"/>
          </a:p>
        </p:txBody>
      </p:sp>
    </p:spTree>
    <p:extLst>
      <p:ext uri="{BB962C8B-B14F-4D97-AF65-F5344CB8AC3E}">
        <p14:creationId xmlns:p14="http://schemas.microsoft.com/office/powerpoint/2010/main" val="94894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First delivery of </a:t>
            </a:r>
            <a:r>
              <a:rPr lang="en-US" dirty="0" err="1" smtClean="0"/>
              <a:t>ewater</a:t>
            </a:r>
            <a:r>
              <a:rPr lang="en-US" baseline="0" dirty="0" smtClean="0"/>
              <a:t> was</a:t>
            </a:r>
            <a:r>
              <a:rPr lang="en-US" dirty="0" smtClean="0"/>
              <a:t> in 2014</a:t>
            </a:r>
          </a:p>
          <a:p>
            <a:pPr marL="171450" indent="-171450">
              <a:buFont typeface="Arial" panose="020B0604020202020204" pitchFamily="34" charset="0"/>
              <a:buChar char="•"/>
            </a:pPr>
            <a:r>
              <a:rPr lang="en-US" dirty="0" smtClean="0"/>
              <a:t>EC and</a:t>
            </a:r>
            <a:r>
              <a:rPr lang="en-US" baseline="0" dirty="0" smtClean="0"/>
              <a:t> gauge heights are r</a:t>
            </a:r>
            <a:r>
              <a:rPr lang="en-US" dirty="0" smtClean="0"/>
              <a:t>egularly</a:t>
            </a:r>
            <a:r>
              <a:rPr lang="en-US" baseline="0" dirty="0" smtClean="0"/>
              <a:t> monitored at the lake to have a better understanding of what is actually happening when large volumes of water are put into the lake.</a:t>
            </a:r>
            <a:endParaRPr lang="en-US" dirty="0" smtClean="0"/>
          </a:p>
          <a:p>
            <a:pPr marL="171450" indent="-171450">
              <a:buFont typeface="Arial" panose="020B0604020202020204" pitchFamily="34" charset="0"/>
              <a:buChar char="•"/>
            </a:pPr>
            <a:r>
              <a:rPr lang="en-US" dirty="0" smtClean="0"/>
              <a:t>Managing the lake between 25-35,000 EC,</a:t>
            </a:r>
            <a:r>
              <a:rPr lang="en-US" baseline="0" dirty="0" smtClean="0"/>
              <a:t> the lake is managed at this high EC level to discourage predators such as carp and </a:t>
            </a:r>
            <a:r>
              <a:rPr lang="en-US" baseline="0" dirty="0" err="1" smtClean="0"/>
              <a:t>gambuzia</a:t>
            </a:r>
            <a:r>
              <a:rPr lang="en-US" baseline="0" dirty="0" smtClean="0"/>
              <a:t> but also low enough for MHH to be able to reproduce. </a:t>
            </a:r>
          </a:p>
          <a:p>
            <a:pPr marL="171450" indent="-171450">
              <a:buFont typeface="Arial" panose="020B0604020202020204" pitchFamily="34" charset="0"/>
              <a:buChar char="•"/>
            </a:pPr>
            <a:r>
              <a:rPr lang="en-US" baseline="0" dirty="0" smtClean="0"/>
              <a:t>By adaptive learning and management water is delivered at between 100-300 ML at a time to prevent freshening the lake too quickly and promoting conditions for predators such as </a:t>
            </a:r>
            <a:r>
              <a:rPr lang="en-US" baseline="0" dirty="0" err="1" smtClean="0"/>
              <a:t>gambuzia</a:t>
            </a:r>
            <a:r>
              <a:rPr lang="en-US" baseline="0" dirty="0" smtClean="0"/>
              <a:t>.</a:t>
            </a:r>
          </a:p>
          <a:p>
            <a:pPr marL="171450" indent="-171450">
              <a:buFont typeface="Arial" panose="020B0604020202020204" pitchFamily="34" charset="0"/>
              <a:buChar char="•"/>
            </a:pPr>
            <a:r>
              <a:rPr lang="en-US" dirty="0" smtClean="0"/>
              <a:t>Working closely for project partners GMW and DELWP to monitor</a:t>
            </a:r>
            <a:r>
              <a:rPr lang="en-US" baseline="0" dirty="0" smtClean="0"/>
              <a:t> and deliver the water.  </a:t>
            </a:r>
            <a:endParaRPr lang="en-US" dirty="0" smtClean="0"/>
          </a:p>
          <a:p>
            <a:pPr marL="171450" indent="-171450">
              <a:buFont typeface="Arial" panose="020B0604020202020204" pitchFamily="34" charset="0"/>
              <a:buChar char="•"/>
            </a:pPr>
            <a:r>
              <a:rPr lang="en-US" dirty="0" smtClean="0"/>
              <a:t>Complimentary</a:t>
            </a:r>
            <a:r>
              <a:rPr lang="en-US" baseline="0" dirty="0" smtClean="0"/>
              <a:t> benefits - </a:t>
            </a:r>
            <a:endParaRPr lang="en-US" dirty="0" smtClean="0"/>
          </a:p>
          <a:p>
            <a:pPr marL="628650" lvl="1" indent="-171450">
              <a:buFont typeface="Arial" panose="020B0604020202020204" pitchFamily="34" charset="0"/>
              <a:buChar char="•"/>
            </a:pPr>
            <a:r>
              <a:rPr lang="en-US" dirty="0" smtClean="0"/>
              <a:t>2013 =  500-1000 birds recorded on monitoring runs – 2017  = 20,000</a:t>
            </a:r>
            <a:r>
              <a:rPr lang="en-US" baseline="0" dirty="0" smtClean="0"/>
              <a:t> + recorded</a:t>
            </a:r>
          </a:p>
          <a:p>
            <a:pPr marL="628650" lvl="1" indent="-171450">
              <a:buFont typeface="Arial" panose="020B0604020202020204" pitchFamily="34" charset="0"/>
              <a:buChar char="•"/>
            </a:pPr>
            <a:r>
              <a:rPr lang="en-US" baseline="0" dirty="0" smtClean="0"/>
              <a:t>Field and Game use</a:t>
            </a:r>
          </a:p>
          <a:p>
            <a:pPr marL="628650" lvl="1" indent="-171450">
              <a:buFont typeface="Arial" panose="020B0604020202020204" pitchFamily="34" charset="0"/>
              <a:buChar char="•"/>
            </a:pPr>
            <a:r>
              <a:rPr lang="en-US" baseline="0" dirty="0" smtClean="0"/>
              <a:t>Recreational use, bird watchers.</a:t>
            </a:r>
            <a:endParaRPr lang="en-AU" dirty="0"/>
          </a:p>
        </p:txBody>
      </p:sp>
      <p:sp>
        <p:nvSpPr>
          <p:cNvPr id="4" name="Slide Number Placeholder 3"/>
          <p:cNvSpPr>
            <a:spLocks noGrp="1"/>
          </p:cNvSpPr>
          <p:nvPr>
            <p:ph type="sldNum" sz="quarter" idx="10"/>
          </p:nvPr>
        </p:nvSpPr>
        <p:spPr/>
        <p:txBody>
          <a:bodyPr/>
          <a:lstStyle/>
          <a:p>
            <a:fld id="{A8723F28-8C15-438B-AC46-673FE73E20B6}" type="slidenum">
              <a:rPr lang="en-AU" smtClean="0"/>
              <a:t>6</a:t>
            </a:fld>
            <a:endParaRPr lang="en-AU"/>
          </a:p>
        </p:txBody>
      </p:sp>
    </p:spTree>
    <p:extLst>
      <p:ext uri="{BB962C8B-B14F-4D97-AF65-F5344CB8AC3E}">
        <p14:creationId xmlns:p14="http://schemas.microsoft.com/office/powerpoint/2010/main" val="7927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Studies by Phil D/Phil</a:t>
            </a:r>
            <a:r>
              <a:rPr lang="en-US" baseline="0" dirty="0" smtClean="0"/>
              <a:t> M</a:t>
            </a:r>
            <a:endParaRPr lang="en-US" dirty="0" smtClean="0"/>
          </a:p>
          <a:p>
            <a:pPr marL="171450" indent="-171450">
              <a:buFont typeface="Arial" panose="020B0604020202020204" pitchFamily="34" charset="0"/>
              <a:buChar char="•"/>
            </a:pPr>
            <a:r>
              <a:rPr lang="en-US" dirty="0" smtClean="0"/>
              <a:t>Landholders</a:t>
            </a:r>
            <a:r>
              <a:rPr lang="en-US" baseline="0" dirty="0" smtClean="0"/>
              <a:t> were also concerned about the rising level of the lake – would this mean the salt would have an impact on their crops?</a:t>
            </a:r>
          </a:p>
          <a:p>
            <a:pPr marL="171450" indent="-171450">
              <a:buFont typeface="Arial" panose="020B0604020202020204" pitchFamily="34" charset="0"/>
              <a:buChar char="•"/>
            </a:pPr>
            <a:r>
              <a:rPr lang="en-US" baseline="0" dirty="0" smtClean="0"/>
              <a:t>Salt loads play a major factor into how much water needs to be delivered to reach our target goals</a:t>
            </a:r>
          </a:p>
          <a:p>
            <a:pPr marL="171450" indent="-171450">
              <a:buFont typeface="Arial" panose="020B0604020202020204" pitchFamily="34" charset="0"/>
              <a:buChar char="•"/>
            </a:pPr>
            <a:r>
              <a:rPr lang="en-US" baseline="0" dirty="0" smtClean="0"/>
              <a:t>This study was all aimed at adaptive </a:t>
            </a:r>
            <a:r>
              <a:rPr lang="en-US" baseline="0" dirty="0" err="1" smtClean="0"/>
              <a:t>mgmt</a:t>
            </a:r>
            <a:endParaRPr lang="en-US" baseline="0" dirty="0" smtClean="0"/>
          </a:p>
          <a:p>
            <a:pPr marL="171450" indent="-171450">
              <a:buFont typeface="Arial" panose="020B0604020202020204" pitchFamily="34" charset="0"/>
              <a:buChar char="•"/>
            </a:pPr>
            <a:r>
              <a:rPr lang="en-US" baseline="0" dirty="0" smtClean="0"/>
              <a:t>There is usually about 15-20,000 </a:t>
            </a:r>
            <a:r>
              <a:rPr lang="en-US" baseline="0" dirty="0" err="1" smtClean="0"/>
              <a:t>tonnes</a:t>
            </a:r>
            <a:r>
              <a:rPr lang="en-US" baseline="0" dirty="0" smtClean="0"/>
              <a:t> of salt in the lake</a:t>
            </a:r>
          </a:p>
          <a:p>
            <a:pPr marL="171450" indent="-171450">
              <a:buFont typeface="Arial" panose="020B0604020202020204" pitchFamily="34" charset="0"/>
              <a:buChar char="•"/>
            </a:pPr>
            <a:r>
              <a:rPr lang="en-US" baseline="0" dirty="0" smtClean="0"/>
              <a:t>What we found – there is groundwater intrusion (lake can not be dried out, and therefore there is a highly saline pool that is left after draw down)</a:t>
            </a:r>
          </a:p>
          <a:p>
            <a:pPr marL="171450" indent="-171450">
              <a:buFont typeface="Arial" panose="020B0604020202020204" pitchFamily="34" charset="0"/>
              <a:buChar char="•"/>
            </a:pPr>
            <a:r>
              <a:rPr lang="en-US" baseline="0" dirty="0" smtClean="0"/>
              <a:t>How we come up with this graph – using the </a:t>
            </a:r>
            <a:r>
              <a:rPr lang="en-US" baseline="0" dirty="0" err="1" smtClean="0"/>
              <a:t>Bathemetry</a:t>
            </a:r>
            <a:r>
              <a:rPr lang="en-US" baseline="0" dirty="0" smtClean="0"/>
              <a:t> of the lake we took the volume at the time of interest and our salinity values to work out the salt loads  </a:t>
            </a:r>
            <a:endParaRPr lang="en-US" dirty="0" smtClean="0"/>
          </a:p>
          <a:p>
            <a:endParaRPr lang="en-AU" dirty="0"/>
          </a:p>
        </p:txBody>
      </p:sp>
      <p:sp>
        <p:nvSpPr>
          <p:cNvPr id="4" name="Slide Number Placeholder 3"/>
          <p:cNvSpPr>
            <a:spLocks noGrp="1"/>
          </p:cNvSpPr>
          <p:nvPr>
            <p:ph type="sldNum" sz="quarter" idx="10"/>
          </p:nvPr>
        </p:nvSpPr>
        <p:spPr/>
        <p:txBody>
          <a:bodyPr/>
          <a:lstStyle/>
          <a:p>
            <a:fld id="{A8723F28-8C15-438B-AC46-673FE73E20B6}" type="slidenum">
              <a:rPr lang="en-AU" smtClean="0"/>
              <a:t>7</a:t>
            </a:fld>
            <a:endParaRPr lang="en-AU"/>
          </a:p>
        </p:txBody>
      </p:sp>
    </p:spTree>
    <p:extLst>
      <p:ext uri="{BB962C8B-B14F-4D97-AF65-F5344CB8AC3E}">
        <p14:creationId xmlns:p14="http://schemas.microsoft.com/office/powerpoint/2010/main" val="3826970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Aquatic veg has reacted extremely well to the changed water regime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EVC benchmark – gone from ‘moderate’ to</a:t>
            </a:r>
            <a:r>
              <a:rPr lang="en-US" baseline="0" dirty="0" smtClean="0"/>
              <a:t> excellent since e-water has been delivered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Surveys</a:t>
            </a:r>
            <a:r>
              <a:rPr lang="en-US" baseline="0" dirty="0" smtClean="0"/>
              <a:t> were conducted before </a:t>
            </a:r>
            <a:r>
              <a:rPr lang="en-US" baseline="0" dirty="0" err="1" smtClean="0"/>
              <a:t>ewater</a:t>
            </a:r>
            <a:r>
              <a:rPr lang="en-US" baseline="0" dirty="0" smtClean="0"/>
              <a:t> and again after a couple of years of </a:t>
            </a:r>
            <a:r>
              <a:rPr lang="en-US" baseline="0" dirty="0" err="1" smtClean="0"/>
              <a:t>ewater</a:t>
            </a:r>
            <a:r>
              <a:rPr lang="en-US" baseline="0" dirty="0" smtClean="0"/>
              <a:t> delivery and results were extremely positive – 97% of quadrats contained aquatic veg (including </a:t>
            </a:r>
            <a:r>
              <a:rPr lang="en-US" baseline="0" dirty="0" err="1" smtClean="0"/>
              <a:t>ruppia</a:t>
            </a:r>
            <a:r>
              <a:rPr lang="en-US" baseline="0" dirty="0" smtClean="0"/>
              <a:t> which is a preferred habitat for MHH).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Aquatic veg coverage = July 2013 1 ha  &amp;  April 2015  65 ha</a:t>
            </a:r>
          </a:p>
          <a:p>
            <a:endParaRPr lang="en-AU" dirty="0"/>
          </a:p>
        </p:txBody>
      </p:sp>
      <p:sp>
        <p:nvSpPr>
          <p:cNvPr id="4" name="Slide Number Placeholder 3"/>
          <p:cNvSpPr>
            <a:spLocks noGrp="1"/>
          </p:cNvSpPr>
          <p:nvPr>
            <p:ph type="sldNum" sz="quarter" idx="10"/>
          </p:nvPr>
        </p:nvSpPr>
        <p:spPr/>
        <p:txBody>
          <a:bodyPr/>
          <a:lstStyle/>
          <a:p>
            <a:fld id="{A8723F28-8C15-438B-AC46-673FE73E20B6}" type="slidenum">
              <a:rPr lang="en-AU" smtClean="0"/>
              <a:t>8</a:t>
            </a:fld>
            <a:endParaRPr lang="en-AU"/>
          </a:p>
        </p:txBody>
      </p:sp>
    </p:spTree>
    <p:extLst>
      <p:ext uri="{BB962C8B-B14F-4D97-AF65-F5344CB8AC3E}">
        <p14:creationId xmlns:p14="http://schemas.microsoft.com/office/powerpoint/2010/main" val="198257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a:t>
            </a:r>
            <a:r>
              <a:rPr lang="en-US" baseline="0" dirty="0" smtClean="0"/>
              <a:t> environmental water regime that has been used to manage the lake has seen some extremely positive zooplankton results.  Especially with the small taxa.  We wanted to make sure all our conditions were right before we put the fish in. </a:t>
            </a:r>
          </a:p>
          <a:p>
            <a:pPr marL="171450" indent="-171450">
              <a:buFont typeface="Arial" panose="020B0604020202020204" pitchFamily="34" charset="0"/>
              <a:buChar char="•"/>
            </a:pPr>
            <a:r>
              <a:rPr lang="en-US" baseline="0" dirty="0" smtClean="0"/>
              <a:t>As you can see from the graphs in terms of small zooplankton our water regime was working extremely well (Rotifer is one of the MHH food source), numbers of the large zooplankton are good at both the sites that receive environmental water (the 3</a:t>
            </a:r>
            <a:r>
              <a:rPr lang="en-US" baseline="30000" dirty="0" smtClean="0"/>
              <a:t>rd</a:t>
            </a:r>
            <a:r>
              <a:rPr lang="en-US" baseline="0" dirty="0" smtClean="0"/>
              <a:t> site tested does not receive </a:t>
            </a:r>
            <a:r>
              <a:rPr lang="en-US" baseline="0" dirty="0" err="1" smtClean="0"/>
              <a:t>ewater</a:t>
            </a:r>
            <a:r>
              <a:rPr lang="en-US" baseline="0" dirty="0" smtClean="0"/>
              <a:t> but contains MHH).</a:t>
            </a:r>
            <a:endParaRPr lang="en-AU" dirty="0"/>
          </a:p>
        </p:txBody>
      </p:sp>
      <p:sp>
        <p:nvSpPr>
          <p:cNvPr id="4" name="Slide Number Placeholder 3"/>
          <p:cNvSpPr>
            <a:spLocks noGrp="1"/>
          </p:cNvSpPr>
          <p:nvPr>
            <p:ph type="sldNum" sz="quarter" idx="10"/>
          </p:nvPr>
        </p:nvSpPr>
        <p:spPr/>
        <p:txBody>
          <a:bodyPr/>
          <a:lstStyle/>
          <a:p>
            <a:fld id="{A8723F28-8C15-438B-AC46-673FE73E20B6}" type="slidenum">
              <a:rPr lang="en-AU" smtClean="0"/>
              <a:t>9</a:t>
            </a:fld>
            <a:endParaRPr lang="en-AU"/>
          </a:p>
        </p:txBody>
      </p:sp>
    </p:spTree>
    <p:extLst>
      <p:ext uri="{BB962C8B-B14F-4D97-AF65-F5344CB8AC3E}">
        <p14:creationId xmlns:p14="http://schemas.microsoft.com/office/powerpoint/2010/main" val="117293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11/08/2017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11/08/2017</a:t>
            </a:fld>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5.png"/><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png"/><Relationship Id="rId10" Type="http://schemas.openxmlformats.org/officeDocument/2006/relationships/image" Target="../media/image30.png"/><Relationship Id="rId4" Type="http://schemas.openxmlformats.org/officeDocument/2006/relationships/image" Target="../media/image4.pn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pn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5.png"/><Relationship Id="rId10" Type="http://schemas.openxmlformats.org/officeDocument/2006/relationships/image" Target="../media/image17.jpeg"/><Relationship Id="rId4" Type="http://schemas.openxmlformats.org/officeDocument/2006/relationships/image" Target="../media/image4.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extLst>
              <a:ext uri="{BEBA8EAE-BF5A-486C-A8C5-ECC9F3942E4B}">
                <a14:imgProps xmlns:a14="http://schemas.microsoft.com/office/drawing/2010/main">
                  <a14:imgLayer r:embed="rId4">
                    <a14:imgEffect>
                      <a14:sharpenSoften amount="-42000"/>
                    </a14:imgEffect>
                  </a14:imgLayer>
                </a14:imgProps>
              </a:ext>
              <a:ext uri="{28A0092B-C50C-407E-A947-70E740481C1C}">
                <a14:useLocalDpi xmlns:a14="http://schemas.microsoft.com/office/drawing/2010/main" val="0"/>
              </a:ext>
            </a:extLst>
          </a:blip>
          <a:stretch>
            <a:fillRect/>
          </a:stretch>
        </p:blipFill>
        <p:spPr>
          <a:xfrm>
            <a:off x="-130629" y="1211283"/>
            <a:ext cx="9393381" cy="4741897"/>
          </a:xfrm>
          <a:prstGeom prst="rect">
            <a:avLst/>
          </a:prstGeom>
          <a:blipFill>
            <a:blip r:embed="rId5">
              <a:alphaModFix amt="0"/>
            </a:blip>
            <a:tile tx="0" ty="0" sx="100000" sy="100000" flip="none" algn="tl"/>
          </a:blipFill>
          <a:effectLst>
            <a:outerShdw blurRad="50800" dist="50800" dir="5400000" algn="ctr" rotWithShape="0">
              <a:srgbClr val="000000">
                <a:alpha val="0"/>
              </a:srgbClr>
            </a:outerShdw>
            <a:reflection stA="0" endPos="65000" dist="50800" dir="5400000" sy="-100000" algn="bl" rotWithShape="0"/>
            <a:softEdge rad="12700"/>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7"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7371" y="1449188"/>
            <a:ext cx="8443083" cy="3847207"/>
          </a:xfrm>
          <a:prstGeom prst="rect">
            <a:avLst/>
          </a:prstGeom>
          <a:noFill/>
        </p:spPr>
        <p:txBody>
          <a:bodyPr wrap="square" rtlCol="0">
            <a:spAutoFit/>
          </a:bodyPr>
          <a:lstStyle/>
          <a:p>
            <a:pPr algn="ctr"/>
            <a:r>
              <a:rPr lang="en-US" sz="4000" b="1" dirty="0" smtClean="0"/>
              <a:t>Making a big difference for a little fish (Murray </a:t>
            </a:r>
            <a:r>
              <a:rPr lang="en-US" sz="4000" b="1" dirty="0" err="1" smtClean="0"/>
              <a:t>hardyhead</a:t>
            </a:r>
            <a:r>
              <a:rPr lang="en-US" sz="4000" b="1" dirty="0" smtClean="0"/>
              <a:t>)</a:t>
            </a:r>
          </a:p>
          <a:p>
            <a:endParaRPr lang="en-US" dirty="0"/>
          </a:p>
          <a:p>
            <a:pPr algn="ctr"/>
            <a:endParaRPr lang="en-US" sz="2400" b="1" dirty="0" smtClean="0"/>
          </a:p>
          <a:p>
            <a:pPr algn="ctr"/>
            <a:endParaRPr lang="en-US" sz="2400" b="1" dirty="0"/>
          </a:p>
          <a:p>
            <a:pPr algn="ctr"/>
            <a:endParaRPr lang="en-US" sz="2400" b="1" dirty="0" smtClean="0"/>
          </a:p>
          <a:p>
            <a:pPr algn="ctr"/>
            <a:r>
              <a:rPr lang="en-US" sz="2800" b="1" dirty="0" smtClean="0"/>
              <a:t>Amy Russell, </a:t>
            </a:r>
          </a:p>
          <a:p>
            <a:pPr algn="ctr"/>
            <a:r>
              <a:rPr lang="en-US" sz="2800" b="1" dirty="0" smtClean="0"/>
              <a:t>North Central Catchment Management Authority</a:t>
            </a:r>
          </a:p>
          <a:p>
            <a:endParaRPr lang="en-AU" dirty="0"/>
          </a:p>
        </p:txBody>
      </p:sp>
    </p:spTree>
    <p:extLst>
      <p:ext uri="{BB962C8B-B14F-4D97-AF65-F5344CB8AC3E}">
        <p14:creationId xmlns:p14="http://schemas.microsoft.com/office/powerpoint/2010/main" val="579406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4846" y="1273743"/>
            <a:ext cx="5656521" cy="461665"/>
          </a:xfrm>
          <a:prstGeom prst="rect">
            <a:avLst/>
          </a:prstGeom>
          <a:noFill/>
        </p:spPr>
        <p:txBody>
          <a:bodyPr wrap="square" rtlCol="0">
            <a:spAutoFit/>
          </a:bodyPr>
          <a:lstStyle/>
          <a:p>
            <a:pPr algn="ctr"/>
            <a:r>
              <a:rPr lang="en-US" sz="2400" b="1" dirty="0" smtClean="0"/>
              <a:t>Translocation of Murray </a:t>
            </a:r>
            <a:r>
              <a:rPr lang="en-US" sz="2400" b="1" dirty="0" err="1" smtClean="0"/>
              <a:t>hardyhead</a:t>
            </a:r>
            <a:endParaRPr lang="en-AU" sz="2400" b="1" dirty="0"/>
          </a:p>
        </p:txBody>
      </p:sp>
      <p:pic>
        <p:nvPicPr>
          <p:cNvPr id="10" name="Picture 2" descr="R:\Sharing\Amy\Murray hardyhead\Translocation 1 - 11 March 2016\DSC0565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32734" y="2018471"/>
            <a:ext cx="3303653" cy="247784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5122" name="Picture 2" descr="R:\Sharing\Amy\Murray hardyhead\IMG_31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011" y="2018471"/>
            <a:ext cx="3064747" cy="204316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3" descr="R:\Sharing\Amy\Murray hardyhead\MHH 30915\IMG_31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011" y="4146697"/>
            <a:ext cx="3053083" cy="2035389"/>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2050" name="Picture 2" descr="R:\Sharing\Amy\Murray hardyhead\MHH 30915\IMG_31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5400000">
            <a:off x="3389958" y="2465658"/>
            <a:ext cx="2477842" cy="1583468"/>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06418" y="4883479"/>
            <a:ext cx="5398364" cy="1477328"/>
          </a:xfrm>
          <a:prstGeom prst="rect">
            <a:avLst/>
          </a:prstGeom>
          <a:noFill/>
        </p:spPr>
        <p:txBody>
          <a:bodyPr wrap="square" rtlCol="0">
            <a:spAutoFit/>
          </a:bodyPr>
          <a:lstStyle/>
          <a:p>
            <a:pPr marL="285750" indent="-285750">
              <a:buBlip>
                <a:blip r:embed="rId10"/>
              </a:buBlip>
            </a:pPr>
            <a:r>
              <a:rPr lang="en-US" dirty="0" smtClean="0"/>
              <a:t>Nearby source (drain) has strong populations</a:t>
            </a:r>
          </a:p>
          <a:p>
            <a:pPr marL="285750" indent="-285750">
              <a:buBlip>
                <a:blip r:embed="rId10"/>
              </a:buBlip>
            </a:pPr>
            <a:r>
              <a:rPr lang="en-US" dirty="0" smtClean="0"/>
              <a:t>First translocation – Spring 2015</a:t>
            </a:r>
          </a:p>
          <a:p>
            <a:pPr marL="285750" indent="-285750">
              <a:buBlip>
                <a:blip r:embed="rId10"/>
              </a:buBlip>
            </a:pPr>
            <a:r>
              <a:rPr lang="en-US" dirty="0" smtClean="0"/>
              <a:t>Several more translocations to the site have occurred since.</a:t>
            </a:r>
          </a:p>
          <a:p>
            <a:pPr marL="285750" indent="-285750">
              <a:buBlip>
                <a:blip r:embed="rId10"/>
              </a:buBlip>
            </a:pPr>
            <a:endParaRPr lang="en-AU" dirty="0"/>
          </a:p>
        </p:txBody>
      </p:sp>
    </p:spTree>
    <p:extLst>
      <p:ext uri="{BB962C8B-B14F-4D97-AF65-F5344CB8AC3E}">
        <p14:creationId xmlns:p14="http://schemas.microsoft.com/office/powerpoint/2010/main" val="13842556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971856">
            <a:off x="284231" y="3065508"/>
            <a:ext cx="4218876" cy="2661345"/>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390376" y="1855439"/>
            <a:ext cx="6320994" cy="523220"/>
          </a:xfrm>
          <a:prstGeom prst="rect">
            <a:avLst/>
          </a:prstGeom>
          <a:noFill/>
        </p:spPr>
        <p:txBody>
          <a:bodyPr wrap="square" rtlCol="0">
            <a:spAutoFit/>
          </a:bodyPr>
          <a:lstStyle/>
          <a:p>
            <a:pPr algn="ctr"/>
            <a:r>
              <a:rPr lang="en-US" sz="2800" b="1" dirty="0" smtClean="0"/>
              <a:t>Raising the profile</a:t>
            </a:r>
            <a:endParaRPr lang="en-AU" sz="2800" b="1"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33357">
            <a:off x="7074544" y="3512412"/>
            <a:ext cx="1505015" cy="2523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13823">
            <a:off x="5068696" y="3379503"/>
            <a:ext cx="1487385" cy="3010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645800">
            <a:off x="3801011" y="1201956"/>
            <a:ext cx="1927644" cy="2622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326063">
            <a:off x="5451472" y="1140879"/>
            <a:ext cx="3342659" cy="2425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0474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1488" y="1363930"/>
            <a:ext cx="6320994" cy="523220"/>
          </a:xfrm>
          <a:prstGeom prst="rect">
            <a:avLst/>
          </a:prstGeom>
          <a:noFill/>
        </p:spPr>
        <p:txBody>
          <a:bodyPr wrap="square" rtlCol="0">
            <a:spAutoFit/>
          </a:bodyPr>
          <a:lstStyle/>
          <a:p>
            <a:pPr algn="ctr"/>
            <a:r>
              <a:rPr lang="en-US" sz="2800" b="1" dirty="0" smtClean="0"/>
              <a:t>Ongoing management of Lake Elizabeth</a:t>
            </a:r>
            <a:endParaRPr lang="en-AU" sz="2800" b="1" dirty="0"/>
          </a:p>
        </p:txBody>
      </p:sp>
      <p:pic>
        <p:nvPicPr>
          <p:cNvPr id="5" name="Picture 2" descr="R:\Sharing\Amy\Lake Elizabeth\18. 19 October 2016\DSC064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7087035" y="1504651"/>
            <a:ext cx="1941014" cy="1455820"/>
          </a:xfrm>
          <a:prstGeom prst="rect">
            <a:avLst/>
          </a:prstGeom>
          <a:noFill/>
          <a:ln w="25400">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91387" y="3419426"/>
            <a:ext cx="4278400" cy="2487944"/>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85057" y="2232561"/>
            <a:ext cx="5711515" cy="3477875"/>
          </a:xfrm>
          <a:prstGeom prst="rect">
            <a:avLst/>
          </a:prstGeom>
          <a:noFill/>
        </p:spPr>
        <p:txBody>
          <a:bodyPr wrap="square" rtlCol="0">
            <a:spAutoFit/>
          </a:bodyPr>
          <a:lstStyle/>
          <a:p>
            <a:pPr marL="285750" indent="-285750">
              <a:buBlip>
                <a:blip r:embed="rId8"/>
              </a:buBlip>
            </a:pPr>
            <a:r>
              <a:rPr lang="en-US" sz="2000" dirty="0" smtClean="0"/>
              <a:t>  Regular water quality monitoring</a:t>
            </a:r>
          </a:p>
          <a:p>
            <a:endParaRPr lang="en-US" sz="2000" dirty="0" smtClean="0"/>
          </a:p>
          <a:p>
            <a:pPr marL="285750" indent="-285750">
              <a:buBlip>
                <a:blip r:embed="rId8"/>
              </a:buBlip>
            </a:pPr>
            <a:r>
              <a:rPr lang="en-US" sz="2000" dirty="0" smtClean="0"/>
              <a:t>  Continue </a:t>
            </a:r>
            <a:r>
              <a:rPr lang="en-US" sz="2000" dirty="0"/>
              <a:t>to source funding </a:t>
            </a:r>
            <a:r>
              <a:rPr lang="en-US" sz="2000" dirty="0" smtClean="0"/>
              <a:t>for monitoring</a:t>
            </a:r>
            <a:r>
              <a:rPr lang="en-US" sz="2000" dirty="0"/>
              <a:t>:</a:t>
            </a:r>
          </a:p>
          <a:p>
            <a:pPr marL="742950" lvl="1" indent="-285750">
              <a:buFont typeface="Arial" panose="020B0604020202020204" pitchFamily="34" charset="0"/>
              <a:buChar char="•"/>
            </a:pPr>
            <a:r>
              <a:rPr lang="en-US" sz="2000" dirty="0"/>
              <a:t>Populations</a:t>
            </a:r>
          </a:p>
          <a:p>
            <a:pPr marL="742950" lvl="1" indent="-285750">
              <a:buFont typeface="Arial" panose="020B0604020202020204" pitchFamily="34" charset="0"/>
              <a:buChar char="•"/>
            </a:pPr>
            <a:r>
              <a:rPr lang="en-US" sz="2000" dirty="0"/>
              <a:t>Vegetation</a:t>
            </a:r>
          </a:p>
          <a:p>
            <a:pPr marL="742950" lvl="1" indent="-285750">
              <a:buFont typeface="Arial" panose="020B0604020202020204" pitchFamily="34" charset="0"/>
              <a:buChar char="•"/>
            </a:pPr>
            <a:r>
              <a:rPr lang="en-US" sz="2000" dirty="0"/>
              <a:t>Zooplankton</a:t>
            </a:r>
          </a:p>
          <a:p>
            <a:pPr marL="742950" lvl="1" indent="-285750">
              <a:buFont typeface="Arial" panose="020B0604020202020204" pitchFamily="34" charset="0"/>
              <a:buChar char="•"/>
            </a:pPr>
            <a:r>
              <a:rPr lang="en-US" sz="2000" dirty="0"/>
              <a:t>Bird exclusion plots</a:t>
            </a:r>
            <a:endParaRPr lang="en-AU" sz="2000" dirty="0"/>
          </a:p>
          <a:p>
            <a:endParaRPr lang="en-US" sz="2000" dirty="0" smtClean="0"/>
          </a:p>
          <a:p>
            <a:pPr marL="285750" indent="-285750">
              <a:buBlip>
                <a:blip r:embed="rId8"/>
              </a:buBlip>
            </a:pPr>
            <a:r>
              <a:rPr lang="en-US" sz="2000" dirty="0" smtClean="0"/>
              <a:t>  Manage water delivery accordingly</a:t>
            </a:r>
          </a:p>
          <a:p>
            <a:r>
              <a:rPr lang="en-US" sz="2000" dirty="0" smtClean="0"/>
              <a:t> </a:t>
            </a:r>
          </a:p>
          <a:p>
            <a:endParaRPr lang="en-AU" sz="2000" dirty="0"/>
          </a:p>
        </p:txBody>
      </p:sp>
    </p:spTree>
    <p:extLst>
      <p:ext uri="{BB962C8B-B14F-4D97-AF65-F5344CB8AC3E}">
        <p14:creationId xmlns:p14="http://schemas.microsoft.com/office/powerpoint/2010/main" val="3082980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42610" y="1348685"/>
            <a:ext cx="6320994" cy="523220"/>
          </a:xfrm>
          <a:prstGeom prst="rect">
            <a:avLst/>
          </a:prstGeom>
          <a:noFill/>
        </p:spPr>
        <p:txBody>
          <a:bodyPr wrap="square" rtlCol="0">
            <a:spAutoFit/>
          </a:bodyPr>
          <a:lstStyle/>
          <a:p>
            <a:pPr algn="ctr"/>
            <a:r>
              <a:rPr lang="en-US" sz="2800" b="1" dirty="0" smtClean="0"/>
              <a:t>Thank you to the project partners </a:t>
            </a:r>
            <a:endParaRPr lang="en-AU" sz="2800" b="1" dirty="0"/>
          </a:p>
        </p:txBody>
      </p:sp>
      <p:pic>
        <p:nvPicPr>
          <p:cNvPr id="5" name="Picture 2" descr="http://sharepoint/corpserv/comms/Communications/Communications%20Strategy/DELWP%20blue%20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379" y="2495042"/>
            <a:ext cx="2989614" cy="8660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arepoint/8020/Corporate/GMWaterLogo-highre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657" y="3989798"/>
            <a:ext cx="1584962" cy="10299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harepoint/8020/Corporate%20%20Management%20and%20Administration/Marketing%20and%20Communications/Parks%20Victoria%20portrait%20logo%20-%20colour%20high%20res.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92839" y="3916352"/>
            <a:ext cx="1501002" cy="117686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harepoint/corpserv/comms/Events/VEWH%20logo.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06137" y="2495042"/>
            <a:ext cx="3002333" cy="86605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4967" y="4139817"/>
            <a:ext cx="2652466" cy="729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763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9898" y="1347089"/>
            <a:ext cx="8645430" cy="3570208"/>
          </a:xfrm>
          <a:prstGeom prst="rect">
            <a:avLst/>
          </a:prstGeom>
          <a:noFill/>
        </p:spPr>
        <p:txBody>
          <a:bodyPr wrap="square" rtlCol="0">
            <a:spAutoFit/>
          </a:bodyPr>
          <a:lstStyle/>
          <a:p>
            <a:pPr algn="ctr"/>
            <a:r>
              <a:rPr lang="en-US" sz="3200" b="1" dirty="0" smtClean="0"/>
              <a:t> National Murray </a:t>
            </a:r>
            <a:r>
              <a:rPr lang="en-US" sz="3200" b="1" dirty="0" err="1" smtClean="0"/>
              <a:t>hardyhead</a:t>
            </a:r>
            <a:r>
              <a:rPr lang="en-US" sz="3200" b="1" dirty="0" smtClean="0"/>
              <a:t> Recovery Plan</a:t>
            </a:r>
          </a:p>
          <a:p>
            <a:pPr algn="ctr"/>
            <a:endParaRPr lang="en-US" dirty="0" smtClean="0"/>
          </a:p>
          <a:p>
            <a:pPr algn="ctr"/>
            <a:endParaRPr lang="en-US" dirty="0" smtClean="0"/>
          </a:p>
          <a:p>
            <a:pPr marL="457200" indent="-457200">
              <a:buBlip>
                <a:blip r:embed="rId6"/>
              </a:buBlip>
            </a:pPr>
            <a:r>
              <a:rPr lang="en-US" sz="2800" dirty="0" smtClean="0">
                <a:solidFill>
                  <a:srgbClr val="FF0000"/>
                </a:solidFill>
              </a:rPr>
              <a:t>Goal: </a:t>
            </a:r>
            <a:r>
              <a:rPr lang="en-US" sz="2800" dirty="0" smtClean="0"/>
              <a:t>Ensure that no wild populations become extinct.</a:t>
            </a:r>
          </a:p>
          <a:p>
            <a:pPr marL="285750" indent="-285750">
              <a:buBlip>
                <a:blip r:embed="rId6"/>
              </a:buBlip>
            </a:pPr>
            <a:endParaRPr lang="en-US" dirty="0" smtClean="0"/>
          </a:p>
          <a:p>
            <a:pPr marL="342900" indent="-342900">
              <a:buBlip>
                <a:blip r:embed="rId6"/>
              </a:buBlip>
            </a:pPr>
            <a:r>
              <a:rPr lang="en-US" sz="2800" dirty="0" smtClean="0">
                <a:solidFill>
                  <a:srgbClr val="FF0000"/>
                </a:solidFill>
              </a:rPr>
              <a:t> Project aim: </a:t>
            </a:r>
            <a:r>
              <a:rPr lang="en-US" sz="2800" dirty="0" smtClean="0"/>
              <a:t>Manage environmental                              	   	water delivery to Lake Elizabeth to                         	maintain water quality and habitat                          	suitable for Murray </a:t>
            </a:r>
            <a:r>
              <a:rPr lang="en-US" sz="2800" dirty="0" err="1" smtClean="0"/>
              <a:t>hardyhead</a:t>
            </a:r>
            <a:r>
              <a:rPr lang="en-US" sz="2800" dirty="0" smtClean="0"/>
              <a:t>.</a:t>
            </a:r>
            <a:endParaRPr lang="en-AU" sz="2800" dirty="0"/>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7688" y="2979933"/>
            <a:ext cx="2090767" cy="2983454"/>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290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3608" y="1333575"/>
            <a:ext cx="3701364" cy="457373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0762" y="1333575"/>
            <a:ext cx="4659995" cy="4462760"/>
          </a:xfrm>
          <a:prstGeom prst="rect">
            <a:avLst/>
          </a:prstGeom>
          <a:noFill/>
        </p:spPr>
        <p:txBody>
          <a:bodyPr wrap="square" rtlCol="0">
            <a:spAutoFit/>
          </a:bodyPr>
          <a:lstStyle/>
          <a:p>
            <a:r>
              <a:rPr lang="en-US" sz="2800" b="1" dirty="0" smtClean="0"/>
              <a:t>Project site: </a:t>
            </a:r>
          </a:p>
          <a:p>
            <a:r>
              <a:rPr lang="en-US" sz="2400" dirty="0" smtClean="0"/>
              <a:t>Lake Elizabeth, Northern Victoria</a:t>
            </a:r>
          </a:p>
          <a:p>
            <a:endParaRPr lang="en-US" sz="2000" dirty="0"/>
          </a:p>
          <a:p>
            <a:r>
              <a:rPr lang="en-US" sz="2400" b="1" dirty="0" smtClean="0"/>
              <a:t>Features:</a:t>
            </a:r>
          </a:p>
          <a:p>
            <a:pPr marL="342900" indent="-342900">
              <a:buFont typeface="Arial" panose="020B0604020202020204" pitchFamily="34" charset="0"/>
              <a:buChar char="•"/>
            </a:pPr>
            <a:r>
              <a:rPr lang="en-US" sz="2400" dirty="0" smtClean="0"/>
              <a:t>Located in the Kerang Lakes area</a:t>
            </a:r>
          </a:p>
          <a:p>
            <a:pPr marL="342900" indent="-342900">
              <a:buFont typeface="Arial" panose="020B0604020202020204" pitchFamily="34" charset="0"/>
              <a:buChar char="•"/>
            </a:pPr>
            <a:r>
              <a:rPr lang="en-US" sz="2400" dirty="0" smtClean="0"/>
              <a:t>Highly saline lake (100,000 EC +)</a:t>
            </a:r>
          </a:p>
          <a:p>
            <a:pPr marL="342900" indent="-342900">
              <a:buFont typeface="Arial" panose="020B0604020202020204" pitchFamily="34" charset="0"/>
              <a:buChar char="•"/>
            </a:pPr>
            <a:r>
              <a:rPr lang="en-US" sz="2400" dirty="0" smtClean="0"/>
              <a:t>94 ha</a:t>
            </a:r>
          </a:p>
          <a:p>
            <a:pPr marL="342900" indent="-342900">
              <a:buFont typeface="Arial" panose="020B0604020202020204" pitchFamily="34" charset="0"/>
              <a:buChar char="•"/>
            </a:pPr>
            <a:r>
              <a:rPr lang="en-US" sz="2400" dirty="0" smtClean="0"/>
              <a:t>Historically hosted a number of fish species</a:t>
            </a:r>
          </a:p>
          <a:p>
            <a:pPr marL="342900" indent="-342900">
              <a:buFont typeface="Arial" panose="020B0604020202020204" pitchFamily="34" charset="0"/>
              <a:buChar char="•"/>
            </a:pPr>
            <a:r>
              <a:rPr lang="en-US" sz="2400" dirty="0" smtClean="0"/>
              <a:t>Land manager </a:t>
            </a:r>
            <a:r>
              <a:rPr lang="en-US" sz="2400" dirty="0"/>
              <a:t>-</a:t>
            </a:r>
            <a:r>
              <a:rPr lang="en-US" sz="2400" dirty="0" smtClean="0"/>
              <a:t> Parks Victoria</a:t>
            </a:r>
          </a:p>
          <a:p>
            <a:pPr marL="342900" indent="-342900">
              <a:buFont typeface="Arial" panose="020B0604020202020204" pitchFamily="34" charset="0"/>
              <a:buChar char="•"/>
            </a:pPr>
            <a:r>
              <a:rPr lang="en-US" sz="2400" dirty="0" smtClean="0"/>
              <a:t>State Wildlife Reserve</a:t>
            </a:r>
          </a:p>
          <a:p>
            <a:pPr marL="342900" indent="-342900">
              <a:buFont typeface="Arial" panose="020B0604020202020204" pitchFamily="34" charset="0"/>
              <a:buChar char="•"/>
            </a:pPr>
            <a:endParaRPr lang="en-AU" sz="2000" dirty="0"/>
          </a:p>
        </p:txBody>
      </p:sp>
      <p:sp>
        <p:nvSpPr>
          <p:cNvPr id="3" name="Oval 2"/>
          <p:cNvSpPr/>
          <p:nvPr/>
        </p:nvSpPr>
        <p:spPr>
          <a:xfrm flipH="1">
            <a:off x="6530885" y="2211571"/>
            <a:ext cx="107573" cy="12844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Arrow Connector 4"/>
          <p:cNvCxnSpPr/>
          <p:nvPr/>
        </p:nvCxnSpPr>
        <p:spPr>
          <a:xfrm>
            <a:off x="4545423" y="2021566"/>
            <a:ext cx="1898388" cy="23323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6063106" y="5469175"/>
            <a:ext cx="123938" cy="34556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034042" y="5524131"/>
            <a:ext cx="1182349" cy="307777"/>
          </a:xfrm>
          <a:prstGeom prst="rect">
            <a:avLst/>
          </a:prstGeom>
          <a:noFill/>
        </p:spPr>
        <p:txBody>
          <a:bodyPr wrap="square" rtlCol="0">
            <a:spAutoFit/>
          </a:bodyPr>
          <a:lstStyle/>
          <a:p>
            <a:r>
              <a:rPr lang="en-US" sz="1400" dirty="0" smtClean="0"/>
              <a:t>Melbourne</a:t>
            </a:r>
            <a:endParaRPr lang="en-AU" sz="1400" dirty="0"/>
          </a:p>
        </p:txBody>
      </p:sp>
    </p:spTree>
    <p:extLst>
      <p:ext uri="{BB962C8B-B14F-4D97-AF65-F5344CB8AC3E}">
        <p14:creationId xmlns:p14="http://schemas.microsoft.com/office/powerpoint/2010/main" val="32236861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785" y="1082591"/>
            <a:ext cx="9896889" cy="4900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5"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4337" y="4537028"/>
            <a:ext cx="8637394" cy="1446550"/>
          </a:xfrm>
          <a:prstGeom prst="rect">
            <a:avLst/>
          </a:prstGeom>
          <a:noFill/>
        </p:spPr>
        <p:txBody>
          <a:bodyPr wrap="square" rtlCol="0">
            <a:spAutoFit/>
          </a:bodyPr>
          <a:lstStyle/>
          <a:p>
            <a:pPr marL="571500" indent="-571500">
              <a:buFont typeface="Arial" panose="020B0604020202020204" pitchFamily="34" charset="0"/>
              <a:buChar char="•"/>
            </a:pPr>
            <a:r>
              <a:rPr lang="en-AU" sz="2200" dirty="0" smtClean="0">
                <a:solidFill>
                  <a:schemeClr val="bg1"/>
                </a:solidFill>
              </a:rPr>
              <a:t>Murray hardyhead is </a:t>
            </a:r>
            <a:r>
              <a:rPr lang="en-AU" sz="2200" dirty="0">
                <a:solidFill>
                  <a:schemeClr val="bg1"/>
                </a:solidFill>
              </a:rPr>
              <a:t>a </a:t>
            </a:r>
            <a:r>
              <a:rPr lang="en-AU" sz="2200" dirty="0" smtClean="0">
                <a:solidFill>
                  <a:schemeClr val="bg1"/>
                </a:solidFill>
              </a:rPr>
              <a:t>critically endangered small </a:t>
            </a:r>
            <a:r>
              <a:rPr lang="en-AU" sz="2200" dirty="0">
                <a:solidFill>
                  <a:schemeClr val="bg1"/>
                </a:solidFill>
              </a:rPr>
              <a:t>bodied native fish </a:t>
            </a:r>
            <a:r>
              <a:rPr lang="en-AU" sz="2200" dirty="0" smtClean="0">
                <a:solidFill>
                  <a:schemeClr val="bg1"/>
                </a:solidFill>
              </a:rPr>
              <a:t>species</a:t>
            </a:r>
          </a:p>
          <a:p>
            <a:pPr marL="571500" indent="-571500">
              <a:buFont typeface="Arial" panose="020B0604020202020204" pitchFamily="34" charset="0"/>
              <a:buChar char="•"/>
            </a:pPr>
            <a:r>
              <a:rPr lang="en-AU" sz="2200" dirty="0" smtClean="0">
                <a:solidFill>
                  <a:schemeClr val="bg1"/>
                </a:solidFill>
              </a:rPr>
              <a:t>Less </a:t>
            </a:r>
            <a:r>
              <a:rPr lang="en-AU" sz="2200" dirty="0">
                <a:solidFill>
                  <a:schemeClr val="bg1"/>
                </a:solidFill>
              </a:rPr>
              <a:t>than 10 </a:t>
            </a:r>
            <a:r>
              <a:rPr lang="en-AU" sz="2200" dirty="0" smtClean="0">
                <a:solidFill>
                  <a:schemeClr val="bg1"/>
                </a:solidFill>
              </a:rPr>
              <a:t>populations left in the world</a:t>
            </a:r>
          </a:p>
          <a:p>
            <a:pPr marL="571500" indent="-571500">
              <a:buFont typeface="Arial" panose="020B0604020202020204" pitchFamily="34" charset="0"/>
              <a:buChar char="•"/>
            </a:pPr>
            <a:r>
              <a:rPr lang="en-US" sz="2200" dirty="0" smtClean="0">
                <a:solidFill>
                  <a:schemeClr val="bg1"/>
                </a:solidFill>
              </a:rPr>
              <a:t>These fish are only found in the Murray Darling Basin </a:t>
            </a:r>
            <a:endParaRPr lang="en-AU" sz="2200" dirty="0">
              <a:solidFill>
                <a:schemeClr val="bg1"/>
              </a:solidFill>
            </a:endParaRPr>
          </a:p>
        </p:txBody>
      </p:sp>
      <p:sp>
        <p:nvSpPr>
          <p:cNvPr id="2" name="TextBox 1"/>
          <p:cNvSpPr txBox="1"/>
          <p:nvPr/>
        </p:nvSpPr>
        <p:spPr>
          <a:xfrm>
            <a:off x="608287" y="1265553"/>
            <a:ext cx="8435073" cy="523220"/>
          </a:xfrm>
          <a:prstGeom prst="rect">
            <a:avLst/>
          </a:prstGeom>
          <a:noFill/>
        </p:spPr>
        <p:txBody>
          <a:bodyPr wrap="square" rtlCol="0">
            <a:spAutoFit/>
          </a:bodyPr>
          <a:lstStyle/>
          <a:p>
            <a:r>
              <a:rPr lang="en-US" sz="2800" b="1" dirty="0" smtClean="0"/>
              <a:t>Murray </a:t>
            </a:r>
            <a:r>
              <a:rPr lang="en-US" sz="2800" b="1" dirty="0" err="1" smtClean="0">
                <a:solidFill>
                  <a:schemeClr val="bg1"/>
                </a:solidFill>
              </a:rPr>
              <a:t>Hardyhead</a:t>
            </a:r>
            <a:r>
              <a:rPr lang="en-US" sz="2800" b="1" dirty="0" smtClean="0">
                <a:solidFill>
                  <a:schemeClr val="bg1"/>
                </a:solidFill>
              </a:rPr>
              <a:t> (</a:t>
            </a:r>
            <a:r>
              <a:rPr lang="en-US" sz="2800" b="1" i="1" dirty="0" err="1" smtClean="0">
                <a:solidFill>
                  <a:schemeClr val="bg1"/>
                </a:solidFill>
              </a:rPr>
              <a:t>Craterocephalus</a:t>
            </a:r>
            <a:r>
              <a:rPr lang="en-US" sz="2800" b="1" i="1" dirty="0" smtClean="0">
                <a:solidFill>
                  <a:schemeClr val="bg1"/>
                </a:solidFill>
              </a:rPr>
              <a:t> </a:t>
            </a:r>
            <a:r>
              <a:rPr lang="en-US" sz="2800" b="1" i="1" dirty="0" err="1" smtClean="0">
                <a:solidFill>
                  <a:schemeClr val="bg1"/>
                </a:solidFill>
              </a:rPr>
              <a:t>Fluviatilus</a:t>
            </a:r>
            <a:r>
              <a:rPr lang="en-US" sz="2800" b="1" dirty="0" smtClean="0"/>
              <a:t>)</a:t>
            </a:r>
            <a:endParaRPr lang="en-AU" sz="2800" b="1" dirty="0"/>
          </a:p>
        </p:txBody>
      </p:sp>
      <p:sp>
        <p:nvSpPr>
          <p:cNvPr id="5" name="TextBox 4"/>
          <p:cNvSpPr txBox="1"/>
          <p:nvPr/>
        </p:nvSpPr>
        <p:spPr>
          <a:xfrm>
            <a:off x="5533292" y="4177226"/>
            <a:ext cx="3252160" cy="253916"/>
          </a:xfrm>
          <a:prstGeom prst="rect">
            <a:avLst/>
          </a:prstGeom>
          <a:noFill/>
        </p:spPr>
        <p:txBody>
          <a:bodyPr wrap="square" rtlCol="0">
            <a:spAutoFit/>
          </a:bodyPr>
          <a:lstStyle/>
          <a:p>
            <a:r>
              <a:rPr lang="en-US" sz="1000" dirty="0" smtClean="0">
                <a:solidFill>
                  <a:schemeClr val="bg1"/>
                </a:solidFill>
              </a:rPr>
              <a:t>Photo credit: David Paul, Museums Victoria</a:t>
            </a:r>
            <a:endParaRPr lang="en-AU" sz="1000" dirty="0">
              <a:solidFill>
                <a:schemeClr val="bg1"/>
              </a:solidFill>
            </a:endParaRPr>
          </a:p>
        </p:txBody>
      </p:sp>
    </p:spTree>
    <p:extLst>
      <p:ext uri="{BB962C8B-B14F-4D97-AF65-F5344CB8AC3E}">
        <p14:creationId xmlns:p14="http://schemas.microsoft.com/office/powerpoint/2010/main" val="501975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6688" y="1414130"/>
            <a:ext cx="7846828" cy="523220"/>
          </a:xfrm>
          <a:prstGeom prst="rect">
            <a:avLst/>
          </a:prstGeom>
          <a:noFill/>
        </p:spPr>
        <p:txBody>
          <a:bodyPr wrap="square" rtlCol="0">
            <a:spAutoFit/>
          </a:bodyPr>
          <a:lstStyle/>
          <a:p>
            <a:pPr algn="ctr"/>
            <a:r>
              <a:rPr lang="en-US" sz="2800" b="1" dirty="0" smtClean="0"/>
              <a:t>How did this trio come about to form this project?</a:t>
            </a:r>
            <a:endParaRPr lang="en-AU" sz="2800" b="1" dirty="0"/>
          </a:p>
        </p:txBody>
      </p:sp>
      <p:pic>
        <p:nvPicPr>
          <p:cNvPr id="3074" name="Picture 2" descr="R:\Sharing\Amy\Lake Elizabeth\Info for Lizzy story\Photos\MHH.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400" y="2518811"/>
            <a:ext cx="3135907" cy="209060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R:\Sharing\Amy\Lake Elizabeth\20. 2 Feb 2017\DSC0691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68266" y="2518809"/>
            <a:ext cx="2787473" cy="209060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R:\Sharing\Amy\Lake Elizabeth\Info for Lizzy story\Photos\Water delivery to Lake Eliz.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5182" y="2518811"/>
            <a:ext cx="2787358" cy="209060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22400" y="4796618"/>
            <a:ext cx="3135907" cy="830997"/>
          </a:xfrm>
          <a:prstGeom prst="rect">
            <a:avLst/>
          </a:prstGeom>
          <a:noFill/>
        </p:spPr>
        <p:txBody>
          <a:bodyPr wrap="square" rtlCol="0">
            <a:spAutoFit/>
          </a:bodyPr>
          <a:lstStyle/>
          <a:p>
            <a:pPr algn="ctr"/>
            <a:r>
              <a:rPr lang="en-US" sz="2400" i="1" dirty="0" smtClean="0"/>
              <a:t>A critically endangered species</a:t>
            </a:r>
            <a:endParaRPr lang="en-AU" sz="2400" i="1" dirty="0"/>
          </a:p>
        </p:txBody>
      </p:sp>
      <p:sp>
        <p:nvSpPr>
          <p:cNvPr id="15" name="TextBox 14"/>
          <p:cNvSpPr txBox="1"/>
          <p:nvPr/>
        </p:nvSpPr>
        <p:spPr>
          <a:xfrm>
            <a:off x="3285138" y="4830445"/>
            <a:ext cx="2777967" cy="461665"/>
          </a:xfrm>
          <a:prstGeom prst="rect">
            <a:avLst/>
          </a:prstGeom>
          <a:noFill/>
        </p:spPr>
        <p:txBody>
          <a:bodyPr wrap="square" rtlCol="0">
            <a:spAutoFit/>
          </a:bodyPr>
          <a:lstStyle/>
          <a:p>
            <a:pPr algn="ctr"/>
            <a:r>
              <a:rPr lang="en-US" sz="2400" i="1" dirty="0" smtClean="0"/>
              <a:t>A saline lake</a:t>
            </a:r>
            <a:endParaRPr lang="en-AU" sz="2400" i="1" dirty="0"/>
          </a:p>
        </p:txBody>
      </p:sp>
      <p:sp>
        <p:nvSpPr>
          <p:cNvPr id="17" name="TextBox 16"/>
          <p:cNvSpPr txBox="1"/>
          <p:nvPr/>
        </p:nvSpPr>
        <p:spPr>
          <a:xfrm>
            <a:off x="6249460" y="4805500"/>
            <a:ext cx="2777967" cy="461665"/>
          </a:xfrm>
          <a:prstGeom prst="rect">
            <a:avLst/>
          </a:prstGeom>
          <a:noFill/>
        </p:spPr>
        <p:txBody>
          <a:bodyPr wrap="square" rtlCol="0">
            <a:spAutoFit/>
          </a:bodyPr>
          <a:lstStyle/>
          <a:p>
            <a:pPr algn="ctr"/>
            <a:r>
              <a:rPr lang="en-US" sz="2400" i="1" dirty="0"/>
              <a:t>E</a:t>
            </a:r>
            <a:r>
              <a:rPr lang="en-US" sz="2400" i="1" dirty="0" smtClean="0"/>
              <a:t>nvironmental water</a:t>
            </a:r>
            <a:endParaRPr lang="en-AU" sz="2400" i="1" dirty="0"/>
          </a:p>
        </p:txBody>
      </p:sp>
    </p:spTree>
    <p:extLst>
      <p:ext uri="{BB962C8B-B14F-4D97-AF65-F5344CB8AC3E}">
        <p14:creationId xmlns:p14="http://schemas.microsoft.com/office/powerpoint/2010/main" val="915188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3888" y="1248372"/>
            <a:ext cx="7283302" cy="461665"/>
          </a:xfrm>
          <a:prstGeom prst="rect">
            <a:avLst/>
          </a:prstGeom>
          <a:noFill/>
        </p:spPr>
        <p:txBody>
          <a:bodyPr wrap="square" rtlCol="0">
            <a:spAutoFit/>
          </a:bodyPr>
          <a:lstStyle/>
          <a:p>
            <a:pPr algn="ctr"/>
            <a:r>
              <a:rPr lang="en-US" sz="2400" b="1" dirty="0" smtClean="0"/>
              <a:t>Environmental water delivery</a:t>
            </a:r>
            <a:endParaRPr lang="en-AU" sz="2400" b="1" dirty="0"/>
          </a:p>
        </p:txBody>
      </p:sp>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a:xfrm>
            <a:off x="2363222" y="4670861"/>
            <a:ext cx="2352317" cy="1274724"/>
          </a:xfrm>
          <a:prstGeom prst="rect">
            <a:avLst/>
          </a:prstGeom>
          <a:ln w="12700">
            <a:solidFill>
              <a:schemeClr val="tx1"/>
            </a:solidFill>
          </a:ln>
        </p:spPr>
      </p:pic>
      <p:pic>
        <p:nvPicPr>
          <p:cNvPr id="15" name="Picture 14"/>
          <p:cNvPicPr/>
          <p:nvPr/>
        </p:nvPicPr>
        <p:blipFill>
          <a:blip r:embed="rId7" cstate="print">
            <a:extLst>
              <a:ext uri="{28A0092B-C50C-407E-A947-70E740481C1C}">
                <a14:useLocalDpi xmlns:a14="http://schemas.microsoft.com/office/drawing/2010/main" val="0"/>
              </a:ext>
            </a:extLst>
          </a:blip>
          <a:stretch>
            <a:fillRect/>
          </a:stretch>
        </p:blipFill>
        <p:spPr>
          <a:xfrm>
            <a:off x="4897064" y="4349899"/>
            <a:ext cx="4124326" cy="1595686"/>
          </a:xfrm>
          <a:prstGeom prst="rect">
            <a:avLst/>
          </a:prstGeom>
          <a:ln w="12700">
            <a:solidFill>
              <a:schemeClr val="tx1"/>
            </a:solidFill>
          </a:ln>
        </p:spPr>
      </p:pic>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7064" y="1842881"/>
            <a:ext cx="4124326" cy="246134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descr="R:\Sharing\Amy\Lake Elizabeth\16. 24 February 2016\DSC0556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126731" y="3557895"/>
            <a:ext cx="2872035" cy="190334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7518" y="1830996"/>
            <a:ext cx="4789546" cy="1107996"/>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First delivery in 2014</a:t>
            </a:r>
          </a:p>
          <a:p>
            <a:pPr marL="285750" indent="-285750">
              <a:buFont typeface="Arial" panose="020B0604020202020204" pitchFamily="34" charset="0"/>
              <a:buChar char="•"/>
            </a:pPr>
            <a:r>
              <a:rPr lang="en-US" sz="2200" dirty="0" smtClean="0"/>
              <a:t>Managing EC between 25,000-35,000 </a:t>
            </a:r>
          </a:p>
          <a:p>
            <a:pPr marL="285750" indent="-285750">
              <a:buFont typeface="Arial" panose="020B0604020202020204" pitchFamily="34" charset="0"/>
              <a:buChar char="•"/>
            </a:pPr>
            <a:r>
              <a:rPr lang="en-US" sz="2200" dirty="0" smtClean="0"/>
              <a:t>Complementary benefits </a:t>
            </a:r>
            <a:endParaRPr lang="en-AU" sz="2200" dirty="0"/>
          </a:p>
        </p:txBody>
      </p:sp>
      <p:pic>
        <p:nvPicPr>
          <p:cNvPr id="18" name="Picture 2" descr="R:\Sharing\Amy\Lake Elizabeth\Blue-billed Duck 712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72759" y="3073552"/>
            <a:ext cx="2342780" cy="149104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995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982" y="1393346"/>
            <a:ext cx="1680817" cy="1708160"/>
          </a:xfrm>
          <a:prstGeom prst="rect">
            <a:avLst/>
          </a:prstGeom>
          <a:noFill/>
        </p:spPr>
        <p:txBody>
          <a:bodyPr wrap="square" rtlCol="0">
            <a:spAutoFit/>
          </a:bodyPr>
          <a:lstStyle/>
          <a:p>
            <a:pPr algn="ctr"/>
            <a:r>
              <a:rPr lang="en-US" sz="2100" b="1" dirty="0" smtClean="0"/>
              <a:t>Lake Elizabeth salinity observations and findings </a:t>
            </a:r>
            <a:endParaRPr lang="en-AU" sz="2100" b="1" dirty="0"/>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235543"/>
            <a:ext cx="7106569" cy="470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433947" y="1840673"/>
            <a:ext cx="805544" cy="271945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Arrow Connector 8"/>
          <p:cNvCxnSpPr/>
          <p:nvPr/>
        </p:nvCxnSpPr>
        <p:spPr>
          <a:xfrm flipV="1">
            <a:off x="1555668" y="3200400"/>
            <a:ext cx="1745672" cy="8847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7983" y="3585692"/>
            <a:ext cx="1550634" cy="1815882"/>
          </a:xfrm>
          <a:prstGeom prst="rect">
            <a:avLst/>
          </a:prstGeom>
          <a:noFill/>
        </p:spPr>
        <p:txBody>
          <a:bodyPr wrap="square" rtlCol="0">
            <a:spAutoFit/>
          </a:bodyPr>
          <a:lstStyle/>
          <a:p>
            <a:r>
              <a:rPr lang="en-US" sz="1600" dirty="0" smtClean="0"/>
              <a:t>Loss of salt load into the water table after delivering large volumes of environmental water.</a:t>
            </a:r>
            <a:endParaRPr lang="en-AU" sz="1600" dirty="0"/>
          </a:p>
        </p:txBody>
      </p:sp>
    </p:spTree>
    <p:extLst>
      <p:ext uri="{BB962C8B-B14F-4D97-AF65-F5344CB8AC3E}">
        <p14:creationId xmlns:p14="http://schemas.microsoft.com/office/powerpoint/2010/main" val="55450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7110" y="3282038"/>
            <a:ext cx="6751675" cy="369332"/>
          </a:xfrm>
          <a:prstGeom prst="rect">
            <a:avLst/>
          </a:prstGeom>
          <a:noFill/>
        </p:spPr>
        <p:txBody>
          <a:bodyPr wrap="square" rtlCol="0">
            <a:spAutoFit/>
          </a:bodyPr>
          <a:lstStyle/>
          <a:p>
            <a:pPr algn="ctr"/>
            <a:r>
              <a:rPr lang="en-US" b="1" dirty="0" smtClean="0">
                <a:solidFill>
                  <a:schemeClr val="bg1"/>
                </a:solidFill>
              </a:rPr>
              <a:t>Results: Aquatic vegetation response </a:t>
            </a:r>
            <a:endParaRPr lang="en-AU" b="1" dirty="0">
              <a:solidFill>
                <a:schemeClr val="bg1"/>
              </a:solidFill>
            </a:endParaRPr>
          </a:p>
        </p:txBody>
      </p:sp>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1175721"/>
            <a:ext cx="9144000" cy="4750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26279" y="2343318"/>
            <a:ext cx="6723672" cy="2554545"/>
          </a:xfrm>
          <a:prstGeom prst="rect">
            <a:avLst/>
          </a:prstGeom>
          <a:solidFill>
            <a:schemeClr val="bg1">
              <a:alpha val="22000"/>
            </a:schemeClr>
          </a:solidFill>
        </p:spPr>
        <p:txBody>
          <a:bodyPr wrap="square" rtlCol="0">
            <a:spAutoFit/>
          </a:bodyPr>
          <a:lstStyle/>
          <a:p>
            <a:pPr marL="285750" indent="-285750">
              <a:buFont typeface="Arial" panose="020B0604020202020204" pitchFamily="34" charset="0"/>
              <a:buChar char="•"/>
            </a:pPr>
            <a:endParaRPr lang="en-US" sz="2000" b="1" dirty="0" smtClean="0">
              <a:solidFill>
                <a:schemeClr val="bg1"/>
              </a:solidFill>
            </a:endParaRPr>
          </a:p>
          <a:p>
            <a:pPr marL="285750" indent="-285750">
              <a:buFont typeface="Arial" panose="020B0604020202020204" pitchFamily="34" charset="0"/>
              <a:buChar char="•"/>
            </a:pPr>
            <a:r>
              <a:rPr lang="en-US" sz="2000" b="1" dirty="0" smtClean="0">
                <a:solidFill>
                  <a:schemeClr val="bg1"/>
                </a:solidFill>
              </a:rPr>
              <a:t>EVC benchmark – moderate to excellent</a:t>
            </a:r>
          </a:p>
          <a:p>
            <a:pPr marL="285750" indent="-285750">
              <a:buFont typeface="Arial" panose="020B0604020202020204" pitchFamily="34" charset="0"/>
              <a:buChar char="•"/>
            </a:pPr>
            <a:endParaRPr lang="en-US" sz="2000" b="1" dirty="0" smtClean="0">
              <a:solidFill>
                <a:schemeClr val="bg1"/>
              </a:solidFill>
            </a:endParaRPr>
          </a:p>
          <a:p>
            <a:pPr marL="285750" indent="-285750">
              <a:buFont typeface="Arial" panose="020B0604020202020204" pitchFamily="34" charset="0"/>
              <a:buChar char="•"/>
            </a:pPr>
            <a:r>
              <a:rPr lang="en-US" sz="2000" b="1" dirty="0" smtClean="0">
                <a:solidFill>
                  <a:schemeClr val="bg1"/>
                </a:solidFill>
              </a:rPr>
              <a:t>Vegetation coverage increase:</a:t>
            </a:r>
          </a:p>
          <a:p>
            <a:pPr marL="1200150" lvl="2" indent="-285750">
              <a:buFont typeface="Arial" panose="020B0604020202020204" pitchFamily="34" charset="0"/>
              <a:buChar char="•"/>
            </a:pPr>
            <a:r>
              <a:rPr lang="en-US" sz="2000" b="1" dirty="0" smtClean="0">
                <a:solidFill>
                  <a:schemeClr val="bg1"/>
                </a:solidFill>
              </a:rPr>
              <a:t>July 2013 = 1 ha</a:t>
            </a:r>
          </a:p>
          <a:p>
            <a:pPr marL="1200150" lvl="2" indent="-285750">
              <a:buFont typeface="Arial" panose="020B0604020202020204" pitchFamily="34" charset="0"/>
              <a:buChar char="•"/>
            </a:pPr>
            <a:r>
              <a:rPr lang="en-US" sz="2000" b="1" dirty="0" smtClean="0">
                <a:solidFill>
                  <a:schemeClr val="bg1"/>
                </a:solidFill>
              </a:rPr>
              <a:t>April 2015 = 65 ha</a:t>
            </a:r>
            <a:endParaRPr lang="en-AU" sz="2000" b="1" dirty="0">
              <a:solidFill>
                <a:schemeClr val="bg1"/>
              </a:solidFill>
            </a:endParaRPr>
          </a:p>
          <a:p>
            <a:pPr marL="285750" indent="-285750">
              <a:buFont typeface="Arial" panose="020B0604020202020204" pitchFamily="34" charset="0"/>
              <a:buChar char="•"/>
            </a:pPr>
            <a:endParaRPr lang="en-US" sz="2000" b="1" dirty="0" smtClean="0">
              <a:solidFill>
                <a:schemeClr val="bg1"/>
              </a:solidFill>
            </a:endParaRPr>
          </a:p>
          <a:p>
            <a:pPr marL="285750" indent="-285750">
              <a:buFont typeface="Arial" panose="020B0604020202020204" pitchFamily="34" charset="0"/>
              <a:buChar char="•"/>
            </a:pPr>
            <a:r>
              <a:rPr lang="en-US" sz="2000" b="1" dirty="0" smtClean="0">
                <a:solidFill>
                  <a:schemeClr val="bg1"/>
                </a:solidFill>
              </a:rPr>
              <a:t>97% quadrats contained aquatic vegetation</a:t>
            </a:r>
          </a:p>
        </p:txBody>
      </p:sp>
      <p:sp>
        <p:nvSpPr>
          <p:cNvPr id="5" name="TextBox 4"/>
          <p:cNvSpPr txBox="1"/>
          <p:nvPr/>
        </p:nvSpPr>
        <p:spPr>
          <a:xfrm>
            <a:off x="1387336" y="1758543"/>
            <a:ext cx="6762615" cy="584775"/>
          </a:xfrm>
          <a:prstGeom prst="rect">
            <a:avLst/>
          </a:prstGeom>
          <a:solidFill>
            <a:schemeClr val="bg1">
              <a:alpha val="22000"/>
            </a:schemeClr>
          </a:solidFill>
        </p:spPr>
        <p:txBody>
          <a:bodyPr wrap="square" rtlCol="0">
            <a:spAutoFit/>
          </a:bodyPr>
          <a:lstStyle/>
          <a:p>
            <a:r>
              <a:rPr lang="en-US" sz="3200" b="1" dirty="0" smtClean="0">
                <a:solidFill>
                  <a:schemeClr val="bg1"/>
                </a:solidFill>
              </a:rPr>
              <a:t>Results: Aquatic vegetation response</a:t>
            </a:r>
            <a:endParaRPr lang="en-AU" sz="3200" b="1" dirty="0">
              <a:solidFill>
                <a:schemeClr val="bg1"/>
              </a:solidFill>
            </a:endParaRPr>
          </a:p>
        </p:txBody>
      </p:sp>
    </p:spTree>
    <p:extLst>
      <p:ext uri="{BB962C8B-B14F-4D97-AF65-F5344CB8AC3E}">
        <p14:creationId xmlns:p14="http://schemas.microsoft.com/office/powerpoint/2010/main" val="3603839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7" name="Rectangle 6"/>
          <p:cNvSpPr/>
          <p:nvPr/>
        </p:nvSpPr>
        <p:spPr>
          <a:xfrm>
            <a:off x="7097485" y="174171"/>
            <a:ext cx="1621971"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http://sharepoint/8020/Corporate%20%20Management%20and%20Administration/Marketing%20and%20Communications/NCCMA%20Logo%20w%20Slogan%20colour%20-%20PNG%20VERSI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2800" y="362757"/>
            <a:ext cx="1562172" cy="42989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R:\Sharing\Amy\Lake Elizabeth\Zooplankton sampling\IMG_00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762" y="2508329"/>
            <a:ext cx="4156983" cy="277132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1391" y="1520455"/>
            <a:ext cx="4321715" cy="738664"/>
          </a:xfrm>
          <a:prstGeom prst="rect">
            <a:avLst/>
          </a:prstGeom>
          <a:noFill/>
        </p:spPr>
        <p:txBody>
          <a:bodyPr wrap="square" rtlCol="0">
            <a:spAutoFit/>
          </a:bodyPr>
          <a:lstStyle/>
          <a:p>
            <a:r>
              <a:rPr lang="en-US" sz="2400" b="1" dirty="0" smtClean="0"/>
              <a:t>Results:  Zooplankton sampling </a:t>
            </a:r>
          </a:p>
          <a:p>
            <a:endParaRPr lang="en-US" dirty="0"/>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168" y="1614461"/>
            <a:ext cx="4460303" cy="4257563"/>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49897" y="5279651"/>
            <a:ext cx="3130793" cy="338554"/>
          </a:xfrm>
          <a:prstGeom prst="rect">
            <a:avLst/>
          </a:prstGeom>
        </p:spPr>
        <p:txBody>
          <a:bodyPr wrap="none">
            <a:spAutoFit/>
          </a:bodyPr>
          <a:lstStyle/>
          <a:p>
            <a:r>
              <a:rPr lang="en-US" sz="1600" dirty="0"/>
              <a:t>*Lake Elizabeth sample on the right</a:t>
            </a:r>
            <a:endParaRPr lang="en-AU" sz="1600" dirty="0"/>
          </a:p>
        </p:txBody>
      </p:sp>
    </p:spTree>
    <p:extLst>
      <p:ext uri="{BB962C8B-B14F-4D97-AF65-F5344CB8AC3E}">
        <p14:creationId xmlns:p14="http://schemas.microsoft.com/office/powerpoint/2010/main" val="3734424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Project Document" ma:contentTypeID="0x01010072330C0793454641A91E063D3E825E928100A3319E09DCC542409EB6994413FBAB6C" ma:contentTypeVersion="9" ma:contentTypeDescription="" ma:contentTypeScope="" ma:versionID="f33ac959d2a3605efaea2f7a1e769084">
  <xsd:schema xmlns:xsd="http://www.w3.org/2001/XMLSchema" xmlns:xs="http://www.w3.org/2001/XMLSchema" xmlns:p="http://schemas.microsoft.com/office/2006/metadata/properties" xmlns:ns2="0d88fa3c-98f1-4328-b056-af5632077f09" targetNamespace="http://schemas.microsoft.com/office/2006/metadata/properties" ma:root="true" ma:fieldsID="6d2b815c3557fc82c87fd19e270cb36f" ns2:_="">
    <xsd:import namespace="0d88fa3c-98f1-4328-b056-af5632077f09"/>
    <xsd:element name="properties">
      <xsd:complexType>
        <xsd:sequence>
          <xsd:element name="documentManagement">
            <xsd:complexType>
              <xsd:all>
                <xsd:element ref="ns2:Project_x0020_Type"/>
                <xsd:element ref="ns2:Document_x0020_Author" minOccurs="0"/>
                <xsd:element ref="ns2:_x0038_020ID" minOccurs="0"/>
                <xsd:element ref="ns2:_dlc_DocId" minOccurs="0"/>
                <xsd:element ref="ns2:_dlc_DocIdUrl" minOccurs="0"/>
                <xsd:element ref="ns2:_dlc_DocIdPersistId" minOccurs="0"/>
                <xsd:element ref="ns2:Project_x0020_Name" minOccurs="0"/>
                <xsd:element ref="ns2:Project_x0020_Number" minOccurs="0"/>
                <xsd:element ref="ns2:Financial_x0020_Year" minOccurs="0"/>
                <xsd:element ref="ns2:Sub_x0020_Project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8fa3c-98f1-4328-b056-af5632077f09" elementFormDefault="qualified">
    <xsd:import namespace="http://schemas.microsoft.com/office/2006/documentManagement/types"/>
    <xsd:import namespace="http://schemas.microsoft.com/office/infopath/2007/PartnerControls"/>
    <xsd:element name="Project_x0020_Type" ma:index="1" ma:displayName="Project Document Type" ma:description="" ma:format="Dropdown" ma:internalName="Project_x0020_Type" ma:readOnly="false">
      <xsd:simpleType>
        <xsd:restriction base="dms:Choice">
          <xsd:enumeration value="Action list"/>
          <xsd:enumeration value="Activity/Status Report"/>
          <xsd:enumeration value="Brief/Information Paper"/>
          <xsd:enumeration value="Decision Paper"/>
          <xsd:enumeration value="Decision Support"/>
          <xsd:enumeration value="Investment Report"/>
          <xsd:enumeration value="Presentation"/>
          <xsd:enumeration value="Project Plan"/>
          <xsd:enumeration value="Proposal"/>
          <xsd:enumeration value="Report"/>
        </xsd:restriction>
      </xsd:simpleType>
    </xsd:element>
    <xsd:element name="Document_x0020_Author" ma:index="2" nillable="true" ma:displayName="Document Author" ma:description="The author or signatory if different to the person saving document" ma:internalName="Document_x0020_Author">
      <xsd:simpleType>
        <xsd:restriction base="dms:Text">
          <xsd:maxLength value="255"/>
        </xsd:restriction>
      </xsd:simpleType>
    </xsd:element>
    <xsd:element name="_x0038_020ID" ma:index="3" nillable="true" ma:displayName="8020ID" ma:description="80-20 ID - Historical use only" ma:internalName="_x0038_020ID">
      <xsd:simpleType>
        <xsd:restriction base="dms:Text">
          <xsd:maxLength value="255"/>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ject_x0020_Name" ma:index="14" nillable="true" ma:displayName="Project Name" ma:description="" ma:internalName="Project_x0020_Name" ma:readOnly="false">
      <xsd:simpleType>
        <xsd:restriction base="dms:Text">
          <xsd:maxLength value="255"/>
        </xsd:restriction>
      </xsd:simpleType>
    </xsd:element>
    <xsd:element name="Project_x0020_Number" ma:index="15" nillable="true" ma:displayName="Project Number" ma:description="" ma:internalName="Project_x0020_Number" ma:readOnly="false">
      <xsd:simpleType>
        <xsd:restriction base="dms:Text">
          <xsd:maxLength value="255"/>
        </xsd:restriction>
      </xsd:simpleType>
    </xsd:element>
    <xsd:element name="Financial_x0020_Year" ma:index="16" nillable="true" ma:displayName="Financial Year" ma:description="" ma:format="Dropdown" ma:indexed="true" ma:internalName="Financial_x0020_Year" ma:readOnly="false">
      <xsd:simpleType>
        <xsd:restriction base="dms:Choice">
          <xsd:enumeration value="2019-20"/>
          <xsd:enumeration value="2018-19"/>
          <xsd:enumeration value="2017-18"/>
          <xsd:enumeration value="2016-17"/>
          <xsd:enumeration value="2015-16"/>
          <xsd:enumeration value="2014-15"/>
          <xsd:enumeration value="2013-14"/>
          <xsd:enumeration value="2012-13"/>
          <xsd:enumeration value="2011-12"/>
          <xsd:enumeration value="2010-11"/>
          <xsd:enumeration value="2009-10"/>
          <xsd:enumeration value="2008-09"/>
          <xsd:enumeration value="2007-08"/>
          <xsd:enumeration value="2006-07"/>
          <xsd:enumeration value="2005-06"/>
          <xsd:enumeration value="2004-05"/>
          <xsd:enumeration value="2003-04"/>
          <xsd:enumeration value="2002-03"/>
          <xsd:enumeration value="2001-02"/>
          <xsd:enumeration value="2000-01"/>
          <xsd:enumeration value="1999-00"/>
          <xsd:enumeration value="1998-99"/>
          <xsd:enumeration value="1997-98"/>
          <xsd:enumeration value="1996-97"/>
        </xsd:restriction>
      </xsd:simpleType>
    </xsd:element>
    <xsd:element name="Sub_x0020_Project_x0020_Name" ma:index="17" nillable="true" ma:displayName="Sub Project Name" ma:description="" ma:internalName="Sub_x0020_Project_x0020_Name"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roject_x0020_Name xmlns="0d88fa3c-98f1-4328-b056-af5632077f09">Environmental Water Officers</Project_x0020_Name>
    <_x0038_020ID xmlns="0d88fa3c-98f1-4328-b056-af5632077f09" xsi:nil="true"/>
    <Financial_x0020_Year xmlns="0d88fa3c-98f1-4328-b056-af5632077f09">2016-17</Financial_x0020_Year>
    <Project_x0020_Type xmlns="0d88fa3c-98f1-4328-b056-af5632077f09">Presentation</Project_x0020_Type>
    <Project_x0020_Number xmlns="0d88fa3c-98f1-4328-b056-af5632077f09">30205</Project_x0020_Number>
    <Document_x0020_Author xmlns="0d88fa3c-98f1-4328-b056-af5632077f09" xsi:nil="true"/>
    <Sub_x0020_Project_x0020_Name xmlns="0d88fa3c-98f1-4328-b056-af5632077f09" xsi:nil="true"/>
    <_dlc_DocId xmlns="0d88fa3c-98f1-4328-b056-af5632077f09">NCCMA-63-59058</_dlc_DocId>
    <_dlc_DocIdUrl xmlns="0d88fa3c-98f1-4328-b056-af5632077f09">
      <Url>http://sharepoint/nrmops/_layouts/DocIdRedir.aspx?ID=NCCMA-63-59058</Url>
      <Description>NCCMA-63-59058</Description>
    </_dlc_DocIdUrl>
  </documentManagement>
</p:properties>
</file>

<file path=customXml/itemProps1.xml><?xml version="1.0" encoding="utf-8"?>
<ds:datastoreItem xmlns:ds="http://schemas.openxmlformats.org/officeDocument/2006/customXml" ds:itemID="{42BEF8D4-35B3-4C94-8D2C-8FBB5FD88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8fa3c-98f1-4328-b056-af5632077f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F4AC43-799D-4EF5-A70F-97DB3CFC44D8}">
  <ds:schemaRefs>
    <ds:schemaRef ds:uri="http://schemas.microsoft.com/sharepoint/events"/>
  </ds:schemaRefs>
</ds:datastoreItem>
</file>

<file path=customXml/itemProps3.xml><?xml version="1.0" encoding="utf-8"?>
<ds:datastoreItem xmlns:ds="http://schemas.openxmlformats.org/officeDocument/2006/customXml" ds:itemID="{9BAFE756-09F1-495B-BEC4-C03F32A94C07}">
  <ds:schemaRefs>
    <ds:schemaRef ds:uri="http://schemas.microsoft.com/office/2006/metadata/customXsn"/>
  </ds:schemaRefs>
</ds:datastoreItem>
</file>

<file path=customXml/itemProps4.xml><?xml version="1.0" encoding="utf-8"?>
<ds:datastoreItem xmlns:ds="http://schemas.openxmlformats.org/officeDocument/2006/customXml" ds:itemID="{41C1F889-6BE5-41B0-AFB7-D335DEC189E9}">
  <ds:schemaRefs>
    <ds:schemaRef ds:uri="http://schemas.microsoft.com/sharepoint/v3/contenttype/forms"/>
  </ds:schemaRefs>
</ds:datastoreItem>
</file>

<file path=customXml/itemProps5.xml><?xml version="1.0" encoding="utf-8"?>
<ds:datastoreItem xmlns:ds="http://schemas.openxmlformats.org/officeDocument/2006/customXml" ds:itemID="{8BF34E1B-4F59-4CCC-A09B-54CE2271D2C3}">
  <ds:schemaRefs>
    <ds:schemaRef ds:uri="http://schemas.microsoft.com/office/2006/documentManagement/types"/>
    <ds:schemaRef ds:uri="http://purl.org/dc/terms/"/>
    <ds:schemaRef ds:uri="http://schemas.microsoft.com/office/infopath/2007/PartnerControls"/>
    <ds:schemaRef ds:uri="0d88fa3c-98f1-4328-b056-af5632077f09"/>
    <ds:schemaRef ds:uri="http://purl.org/dc/dcmitype/"/>
    <ds:schemaRef ds:uri="http://purl.org/dc/elements/1.1/"/>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3905</TotalTime>
  <Words>1400</Words>
  <Application>Microsoft Office PowerPoint</Application>
  <PresentationFormat>On-screen Show (4:3)</PresentationFormat>
  <Paragraphs>158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Amy Russell</cp:lastModifiedBy>
  <cp:revision>96</cp:revision>
  <dcterms:created xsi:type="dcterms:W3CDTF">2016-07-18T05:53:10Z</dcterms:created>
  <dcterms:modified xsi:type="dcterms:W3CDTF">2017-08-11T05:05:12Z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0x01010072330C0793454641A91E063D3E825E928100A3319E09DCC542409EB6994413FBAB6C</vt:lpwstr>
  </property>
  <property fmtid="{D5CDD505-2E9C-101B-9397-08002B2CF9AE}" pid="3" name="_dlc_DocIdItemGuid">
    <vt:lpwstr>27f432ca-eb52-4ba4-b2a6-924cb6f1f382</vt:lpwstr>
  </property>
</Properties>
</file>